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33"/>
  </p:notesMasterIdLst>
  <p:handoutMasterIdLst>
    <p:handoutMasterId r:id="rId34"/>
  </p:handoutMasterIdLst>
  <p:sldIdLst>
    <p:sldId id="483" r:id="rId3"/>
    <p:sldId id="486" r:id="rId4"/>
    <p:sldId id="499" r:id="rId5"/>
    <p:sldId id="2422" r:id="rId6"/>
    <p:sldId id="2425" r:id="rId7"/>
    <p:sldId id="2426" r:id="rId8"/>
    <p:sldId id="2427" r:id="rId9"/>
    <p:sldId id="2428" r:id="rId10"/>
    <p:sldId id="2407" r:id="rId11"/>
    <p:sldId id="2410" r:id="rId12"/>
    <p:sldId id="501" r:id="rId13"/>
    <p:sldId id="489" r:id="rId14"/>
    <p:sldId id="309" r:id="rId15"/>
    <p:sldId id="310" r:id="rId16"/>
    <p:sldId id="2418" r:id="rId17"/>
    <p:sldId id="2417" r:id="rId18"/>
    <p:sldId id="439" r:id="rId19"/>
    <p:sldId id="364" r:id="rId20"/>
    <p:sldId id="348" r:id="rId21"/>
    <p:sldId id="447" r:id="rId22"/>
    <p:sldId id="457" r:id="rId23"/>
    <p:sldId id="256" r:id="rId24"/>
    <p:sldId id="257" r:id="rId25"/>
    <p:sldId id="384" r:id="rId26"/>
    <p:sldId id="370" r:id="rId27"/>
    <p:sldId id="258" r:id="rId28"/>
    <p:sldId id="2406" r:id="rId29"/>
    <p:sldId id="263" r:id="rId30"/>
    <p:sldId id="2408" r:id="rId31"/>
    <p:sldId id="48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3333FF"/>
    <a:srgbClr val="FFFFCC"/>
    <a:srgbClr val="FFFF99"/>
    <a:srgbClr val="6DFFD9"/>
    <a:srgbClr val="0000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DBB130-72AF-4F29-A071-20C2758F0650}" v="15" dt="2026-01-05T15:08:40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1747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4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E7A32A-2DD3-D7DD-19D4-33B20A4233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573F1-A502-5944-91A1-D64379DF7E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5229A-4473-45DF-8594-126B96F6A63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FAD4FC-9C81-1DC9-060B-564B69A856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D4503-7F18-6ABB-3A46-37CC3D17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40C7E-F685-44B3-875E-9365B44E8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5005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49923-FA64-4187-BD8D-5675F55A99CF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AFFBF-7663-4E6A-B5C3-E0AE21A44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4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415AE365-A29E-486E-09D5-47F714F0D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:notes">
            <a:extLst>
              <a:ext uri="{FF2B5EF4-FFF2-40B4-BE49-F238E27FC236}">
                <a16:creationId xmlns:a16="http://schemas.microsoft.com/office/drawing/2014/main" id="{BB535C76-8FFB-F299-42EC-5AEB92DC04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484" y="4389398"/>
            <a:ext cx="5563870" cy="4158377"/>
          </a:xfrm>
          <a:prstGeom prst="rect">
            <a:avLst/>
          </a:prstGeom>
        </p:spPr>
        <p:txBody>
          <a:bodyPr spcFirstLastPara="1" wrap="square" lIns="92531" tIns="92531" rIns="92531" bIns="92531" anchor="t" anchorCtr="0">
            <a:noAutofit/>
          </a:bodyPr>
          <a:lstStyle/>
          <a:p>
            <a:endParaRPr/>
          </a:p>
        </p:txBody>
      </p:sp>
      <p:sp>
        <p:nvSpPr>
          <p:cNvPr id="269" name="Google Shape;269;p30:notes">
            <a:extLst>
              <a:ext uri="{FF2B5EF4-FFF2-40B4-BE49-F238E27FC236}">
                <a16:creationId xmlns:a16="http://schemas.microsoft.com/office/drawing/2014/main" id="{F699F69A-E254-0C5B-F72C-C9000232C8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974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AE8466BB-A965-DF12-23DE-6C2D04BC1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:notes">
            <a:extLst>
              <a:ext uri="{FF2B5EF4-FFF2-40B4-BE49-F238E27FC236}">
                <a16:creationId xmlns:a16="http://schemas.microsoft.com/office/drawing/2014/main" id="{96C99E62-4994-5E34-CC32-EA1A729DC6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484" y="4389398"/>
            <a:ext cx="5563870" cy="4158377"/>
          </a:xfrm>
          <a:prstGeom prst="rect">
            <a:avLst/>
          </a:prstGeom>
        </p:spPr>
        <p:txBody>
          <a:bodyPr spcFirstLastPara="1" wrap="square" lIns="92531" tIns="92531" rIns="92531" bIns="92531" anchor="t" anchorCtr="0">
            <a:noAutofit/>
          </a:bodyPr>
          <a:lstStyle/>
          <a:p>
            <a:endParaRPr/>
          </a:p>
        </p:txBody>
      </p:sp>
      <p:sp>
        <p:nvSpPr>
          <p:cNvPr id="269" name="Google Shape;269;p30:notes">
            <a:extLst>
              <a:ext uri="{FF2B5EF4-FFF2-40B4-BE49-F238E27FC236}">
                <a16:creationId xmlns:a16="http://schemas.microsoft.com/office/drawing/2014/main" id="{3596FA54-E2B1-B6BC-1307-1AE1647247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109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811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608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10461"/>
            <a:ext cx="2057400" cy="365125"/>
          </a:xfrm>
        </p:spPr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10461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10461"/>
            <a:ext cx="2057400" cy="365125"/>
          </a:xfrm>
        </p:spPr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77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7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83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641" y="136524"/>
            <a:ext cx="712985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702679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26591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702679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26591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91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79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9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0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6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641" y="136524"/>
            <a:ext cx="712985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8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1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3238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57660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10461"/>
            <a:ext cx="2057400" cy="365125"/>
          </a:xfrm>
        </p:spPr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10461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10461"/>
            <a:ext cx="2057400" cy="365125"/>
          </a:xfrm>
        </p:spPr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0507"/>
            <a:ext cx="7886700" cy="4789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40A01-7D2C-4E41-8415-6BBB88C9AA9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9666" y="110965"/>
            <a:ext cx="7337271" cy="978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87011"/>
            <a:ext cx="7886700" cy="4789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53955"/>
            <a:ext cx="2057400" cy="293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40A01-7D2C-4E41-8415-6BBB88C9AA90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53955"/>
            <a:ext cx="3086100" cy="293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53955"/>
            <a:ext cx="2057400" cy="293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1E3333DB-8506-68C8-AF04-FC95B2373160}"/>
              </a:ext>
            </a:extLst>
          </p:cNvPr>
          <p:cNvSpPr/>
          <p:nvPr userDrawn="1"/>
        </p:nvSpPr>
        <p:spPr>
          <a:xfrm>
            <a:off x="327062" y="1152589"/>
            <a:ext cx="8489875" cy="59316"/>
          </a:xfrm>
          <a:prstGeom prst="parallelogram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912EFF7D-30E2-A458-1A80-A1F7071F1142}"/>
              </a:ext>
            </a:extLst>
          </p:cNvPr>
          <p:cNvSpPr/>
          <p:nvPr userDrawn="1"/>
        </p:nvSpPr>
        <p:spPr>
          <a:xfrm>
            <a:off x="327062" y="6394638"/>
            <a:ext cx="8303230" cy="59316"/>
          </a:xfrm>
          <a:prstGeom prst="parallelogram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oval with black text and a map of the state&#10;&#10;AI-generated content may be incorrect.">
            <a:extLst>
              <a:ext uri="{FF2B5EF4-FFF2-40B4-BE49-F238E27FC236}">
                <a16:creationId xmlns:a16="http://schemas.microsoft.com/office/drawing/2014/main" id="{C5075A16-A3DE-2531-829A-3678DB94002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51" y="99214"/>
            <a:ext cx="1055894" cy="128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6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4534" y="110965"/>
            <a:ext cx="7442403" cy="978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87011"/>
            <a:ext cx="7886700" cy="4789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53955"/>
            <a:ext cx="2057400" cy="293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40A01-7D2C-4E41-8415-6BBB88C9AA90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53955"/>
            <a:ext cx="3086100" cy="293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53955"/>
            <a:ext cx="2057400" cy="293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513D-688E-4D9A-977D-449F8FD0D6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1E3333DB-8506-68C8-AF04-FC95B2373160}"/>
              </a:ext>
            </a:extLst>
          </p:cNvPr>
          <p:cNvSpPr/>
          <p:nvPr userDrawn="1"/>
        </p:nvSpPr>
        <p:spPr>
          <a:xfrm>
            <a:off x="327062" y="1152589"/>
            <a:ext cx="8489875" cy="59316"/>
          </a:xfrm>
          <a:prstGeom prst="parallelogram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912EFF7D-30E2-A458-1A80-A1F7071F1142}"/>
              </a:ext>
            </a:extLst>
          </p:cNvPr>
          <p:cNvSpPr/>
          <p:nvPr userDrawn="1"/>
        </p:nvSpPr>
        <p:spPr>
          <a:xfrm>
            <a:off x="327062" y="6394638"/>
            <a:ext cx="8303230" cy="59316"/>
          </a:xfrm>
          <a:prstGeom prst="parallelogram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white oval with black text and a map of the state&#10;&#10;AI-generated content may be incorrect.">
            <a:extLst>
              <a:ext uri="{FF2B5EF4-FFF2-40B4-BE49-F238E27FC236}">
                <a16:creationId xmlns:a16="http://schemas.microsoft.com/office/drawing/2014/main" id="{3B257652-6D03-2A37-3315-48D95D42462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3" y="124058"/>
            <a:ext cx="947294" cy="115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4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C5461-9C95-5617-9AC9-FE079EE5C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CFB1AE9-50DC-5717-A6E5-7606B3FE0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5FABAE-D41A-88C2-D93A-DC3BE2FE9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B6453E-BAE3-AF85-F8E6-CE09EF718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B539F9-E834-3762-AD0B-01BBE6EA63F1}"/>
              </a:ext>
            </a:extLst>
          </p:cNvPr>
          <p:cNvSpPr txBox="1"/>
          <p:nvPr/>
        </p:nvSpPr>
        <p:spPr>
          <a:xfrm>
            <a:off x="825038" y="4072043"/>
            <a:ext cx="75438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EB256C67-3B70-1BB9-4262-07D2B1702E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2" descr="Image preview">
            <a:extLst>
              <a:ext uri="{FF2B5EF4-FFF2-40B4-BE49-F238E27FC236}">
                <a16:creationId xmlns:a16="http://schemas.microsoft.com/office/drawing/2014/main" id="{00E3CB91-826E-A804-3635-FCC83D5C71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preview">
            <a:extLst>
              <a:ext uri="{FF2B5EF4-FFF2-40B4-BE49-F238E27FC236}">
                <a16:creationId xmlns:a16="http://schemas.microsoft.com/office/drawing/2014/main" id="{055B0DCD-4771-6337-288C-B02EAD1992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9754337-738B-5C13-3E85-7B6A5BB02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45"/>
            <a:ext cx="1064871" cy="129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F2B328-4F79-6B26-2D81-AEDF53C0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7" y="-47545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DFE94E-32EA-C118-C87A-DC321222A28E}"/>
              </a:ext>
            </a:extLst>
          </p:cNvPr>
          <p:cNvSpPr txBox="1"/>
          <p:nvPr/>
        </p:nvSpPr>
        <p:spPr>
          <a:xfrm>
            <a:off x="225631" y="601884"/>
            <a:ext cx="82889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              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Membership Growth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         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Mid-Term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Meeting 2026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0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83018-5F94-4395-5374-F7BFCB68D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9D5C6-BC48-ACD7-348A-E0255B4F9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2" y="110965"/>
            <a:ext cx="8303887" cy="978508"/>
          </a:xfrm>
        </p:spPr>
        <p:txBody>
          <a:bodyPr>
            <a:normAutofit/>
          </a:bodyPr>
          <a:lstStyle/>
          <a:p>
            <a:r>
              <a:rPr lang="en-US" dirty="0"/>
              <a:t> 	 O.C.I.A. Opportunity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56418-F9C3-BD35-787F-DC3F0F180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58" y="676894"/>
            <a:ext cx="8534884" cy="644153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9600" dirty="0">
                <a:solidFill>
                  <a:schemeClr val="accent1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/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  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FBE-98C2-F907-0801-BBBB76CBE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867" y="1359507"/>
            <a:ext cx="3650051" cy="4856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2FBB29-AB88-1E02-D52D-D4B9B42B9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83" y="1359508"/>
            <a:ext cx="3650052" cy="48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1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06FFE-9A1F-C22D-6569-0760FFDC3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F5123-ABCB-FD43-A73F-5F84BB9C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58" y="110965"/>
            <a:ext cx="9032482" cy="978508"/>
          </a:xfrm>
        </p:spPr>
        <p:txBody>
          <a:bodyPr>
            <a:normAutofit/>
          </a:bodyPr>
          <a:lstStyle/>
          <a:p>
            <a:r>
              <a:rPr lang="en-US" dirty="0"/>
              <a:t> 	Membership Growth Opportunities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224D9-0059-0DED-7684-9B1A78E5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58" y="891251"/>
            <a:ext cx="8839442" cy="622717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9600" dirty="0">
                <a:solidFill>
                  <a:schemeClr val="accent1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800" dirty="0">
                <a:solidFill>
                  <a:srgbClr val="4472C4"/>
                </a:solidFill>
              </a:rPr>
              <a:t>Cor participants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800" dirty="0">
              <a:solidFill>
                <a:srgbClr val="4472C4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800" dirty="0">
                <a:solidFill>
                  <a:srgbClr val="4472C4"/>
                </a:solidFill>
              </a:rPr>
              <a:t>RSVP-seminarians, TMIY, parish groups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Spanish mass recruitment focus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Field Agent engagement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****Also- Are you using a council tri-fold?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/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  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3B468-0962-DCEB-F715-D1E9506D9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916" y="3125123"/>
            <a:ext cx="2643176" cy="25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4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BC7B563-F932-3CD7-736B-97BB45B6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46" y="0"/>
            <a:ext cx="7836060" cy="13889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4B33F4-1FB0-1E22-75D5-6AF5EE460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02" y="1472902"/>
            <a:ext cx="7443861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5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50B40-10FB-DDC7-38FE-66FBBC733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92EF0-291A-2F5B-28F1-9EB32CA52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110965"/>
            <a:ext cx="8280400" cy="978508"/>
          </a:xfrm>
        </p:spPr>
        <p:txBody>
          <a:bodyPr>
            <a:normAutofit/>
          </a:bodyPr>
          <a:lstStyle/>
          <a:p>
            <a:r>
              <a:rPr lang="en-US" dirty="0"/>
              <a:t> 	 Becoming Fishers of Men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8C9A9-615C-5EB0-5271-B7F74E600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7011"/>
            <a:ext cx="8188288" cy="478995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“It’s not about our number. It’s about our mission.”</a:t>
            </a: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9600" b="1" dirty="0">
                <a:solidFill>
                  <a:schemeClr val="accent1"/>
                </a:solidFill>
              </a:rPr>
              <a:t>FACTS:</a:t>
            </a: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-7 million Catholic men say they are willing to join the Knights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-More than half say “Hey, somebody needs to ask me...”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-But…33% of Knights have never asked a man to join.</a:t>
            </a: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  		</a:t>
            </a:r>
          </a:p>
        </p:txBody>
      </p:sp>
    </p:spTree>
    <p:extLst>
      <p:ext uri="{BB962C8B-B14F-4D97-AF65-F5344CB8AC3E}">
        <p14:creationId xmlns:p14="http://schemas.microsoft.com/office/powerpoint/2010/main" val="3950823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04711-ADF8-0EA8-1CE9-63F4F8F44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1BCB1-F3FD-8D8D-A77F-E43520C2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110965"/>
            <a:ext cx="8280400" cy="978508"/>
          </a:xfrm>
        </p:spPr>
        <p:txBody>
          <a:bodyPr>
            <a:normAutofit/>
          </a:bodyPr>
          <a:lstStyle/>
          <a:p>
            <a:r>
              <a:rPr lang="en-US" dirty="0"/>
              <a:t> 	 Becoming Fishers of Men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8A827-F975-D162-2217-FCB8E727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50" y="1493135"/>
            <a:ext cx="8280400" cy="46838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b="1" dirty="0">
                <a:solidFill>
                  <a:schemeClr val="accent1"/>
                </a:solidFill>
              </a:rPr>
              <a:t>Free resources</a:t>
            </a:r>
            <a:r>
              <a:rPr lang="en-US" sz="12800" dirty="0">
                <a:solidFill>
                  <a:schemeClr val="accent1"/>
                </a:solidFill>
              </a:rPr>
              <a:t>…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Fishers of Men Guidebook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“Point the World to Jesus Christ” Brochure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“On Mission” Invitations- invitation cards with envelopes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Join Online Card- business card</a:t>
            </a: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1200" dirty="0">
                <a:solidFill>
                  <a:schemeClr val="accent1"/>
                </a:solidFill>
              </a:rPr>
              <a:t>“</a:t>
            </a: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  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8B18F-BF07-DC44-E44F-CA7C6645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078" y="1357823"/>
            <a:ext cx="2098972" cy="266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32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B71E1-456A-1EF7-7077-0E75A16CC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16E95-1DDA-5903-029A-7836C5C0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110965"/>
            <a:ext cx="8280400" cy="978508"/>
          </a:xfrm>
        </p:spPr>
        <p:txBody>
          <a:bodyPr>
            <a:normAutofit/>
          </a:bodyPr>
          <a:lstStyle/>
          <a:p>
            <a:r>
              <a:rPr lang="en-US" dirty="0"/>
              <a:t> 	 Becoming Fishers of Men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86573-39F5-8C02-FA11-6446EAAC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7011"/>
            <a:ext cx="8188288" cy="47899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  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9BF44E-64CC-7822-3944-5F55DB99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191" y="1298242"/>
            <a:ext cx="3109236" cy="4967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C312E-7024-33D7-6DA7-639E0DF78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77" y="2002525"/>
            <a:ext cx="3440585" cy="40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9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F788B-C66C-BF80-9501-7D1FA2EF5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AEF87-9B46-0688-C887-DB5D1608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110965"/>
            <a:ext cx="8280400" cy="978508"/>
          </a:xfrm>
        </p:spPr>
        <p:txBody>
          <a:bodyPr>
            <a:normAutofit/>
          </a:bodyPr>
          <a:lstStyle/>
          <a:p>
            <a:r>
              <a:rPr lang="en-US" dirty="0"/>
              <a:t> 	 Becoming Fishers of Men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613F7-7BD2-A7AF-734E-FFC310AAC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7011"/>
            <a:ext cx="8188288" cy="47899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  	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750BB-0CAC-BA39-D768-9576EDC73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818" y="1296364"/>
            <a:ext cx="3382380" cy="5067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494076-118F-569C-D2BF-8E5D51A0E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640" y="1200514"/>
            <a:ext cx="2431687" cy="517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1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90902-0027-4357-0ED2-F6F26147F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17A8-A854-A220-7EDD-144280140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10965"/>
            <a:ext cx="8331200" cy="978508"/>
          </a:xfrm>
        </p:spPr>
        <p:txBody>
          <a:bodyPr>
            <a:normAutofit fontScale="90000"/>
          </a:bodyPr>
          <a:lstStyle/>
          <a:p>
            <a:r>
              <a:rPr lang="en-US" dirty="0"/>
              <a:t> 	Church Drive &amp; Exemplification        			Calendars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DB176-C33E-E876-91D3-6D40E5626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1387011"/>
            <a:ext cx="9591040" cy="47899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8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  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6A483C-FA17-F4F3-11E2-DCE522A5EF49}"/>
              </a:ext>
            </a:extLst>
          </p:cNvPr>
          <p:cNvSpPr txBox="1"/>
          <p:nvPr/>
        </p:nvSpPr>
        <p:spPr>
          <a:xfrm>
            <a:off x="284481" y="973777"/>
            <a:ext cx="3758796" cy="772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Goal: One exemplification per district per month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 updates continually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RGA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Dave Czarnecki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FC152-512A-8B87-1B12-07ED91648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7" y="1303884"/>
            <a:ext cx="3758796" cy="500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63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D08A-0DCA-257C-7DCE-305E1E6B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165" y="110965"/>
            <a:ext cx="6285772" cy="978508"/>
          </a:xfrm>
        </p:spPr>
        <p:txBody>
          <a:bodyPr/>
          <a:lstStyle/>
          <a:p>
            <a:r>
              <a:rPr lang="en-US" dirty="0"/>
              <a:t>Delta Church Drive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A164C-B8DB-3597-3B98-DBCDA23A0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56" y="1461438"/>
            <a:ext cx="7854087" cy="458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0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5DE2-F95B-FD3A-53B6-21D84F95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success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79C20-A530-1B63-FCA4-DDAA1783F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b="1" dirty="0"/>
              <a:t>Schedule Church Drives – 3 per year</a:t>
            </a:r>
          </a:p>
          <a:p>
            <a:pPr marL="0" indent="0">
              <a:buNone/>
            </a:pPr>
            <a:r>
              <a:rPr lang="en-US" sz="3100" dirty="0"/>
              <a:t>-Send schedule to State Council Growth Team</a:t>
            </a:r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600" b="1" dirty="0"/>
              <a:t>Schedule a Church Drive in each Parish the council supports</a:t>
            </a:r>
          </a:p>
          <a:p>
            <a:pPr marL="0" indent="0">
              <a:buNone/>
            </a:pPr>
            <a:r>
              <a:rPr lang="en-US" sz="3100" dirty="0"/>
              <a:t>-Grand Knight should attend</a:t>
            </a:r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600" b="1" dirty="0"/>
              <a:t>Coordinate with the Pastor / get Pastor buy-in</a:t>
            </a:r>
          </a:p>
          <a:p>
            <a:pPr marL="0" indent="0">
              <a:buNone/>
            </a:pPr>
            <a:r>
              <a:rPr lang="en-US" sz="3100" dirty="0"/>
              <a:t>-Provide Pastor talking points prior to the drive</a:t>
            </a:r>
          </a:p>
          <a:p>
            <a:pPr marL="0" indent="0">
              <a:buNone/>
            </a:pPr>
            <a:r>
              <a:rPr lang="en-US" sz="3100" dirty="0"/>
              <a:t>-Suggest Pastor mention the Knights during his Homily</a:t>
            </a:r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300" b="1" dirty="0"/>
              <a:t>Remember to invite your Field Agent and Growth Advisor!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97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1C12D5-943D-A6BB-EB26-85284BCAE391}"/>
              </a:ext>
            </a:extLst>
          </p:cNvPr>
          <p:cNvSpPr txBox="1"/>
          <p:nvPr/>
        </p:nvSpPr>
        <p:spPr>
          <a:xfrm>
            <a:off x="1458410" y="138896"/>
            <a:ext cx="73499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Membership Growth Highlights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EDCCA6-7354-8642-60F8-1F5E4A2BEE44}"/>
              </a:ext>
            </a:extLst>
          </p:cNvPr>
          <p:cNvSpPr txBox="1"/>
          <p:nvPr/>
        </p:nvSpPr>
        <p:spPr>
          <a:xfrm>
            <a:off x="555584" y="1840674"/>
            <a:ext cx="6842743" cy="4880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4472C4"/>
                </a:solidFill>
                <a:latin typeface="Calibri" panose="020F0502020204030204"/>
              </a:rPr>
              <a:t>517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Catholic men welcomed into the Order!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sz="3200" dirty="0">
                <a:solidFill>
                  <a:srgbClr val="4472C4"/>
                </a:solidFill>
              </a:rPr>
              <a:t>90% of new members entered via OLM</a:t>
            </a:r>
            <a:endParaRPr lang="en-US" sz="3200" dirty="0">
              <a:solidFill>
                <a:srgbClr val="4472C4"/>
              </a:solidFill>
              <a:latin typeface="Arial Narrow" panose="020B06060202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81% of MD councils are membership-active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4472C4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2547D-BF88-9216-115E-FCC7AD598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22" y="2529762"/>
            <a:ext cx="180398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97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9A0B0700-3FA7-0587-C664-ACC0B73A3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>
            <a:extLst>
              <a:ext uri="{FF2B5EF4-FFF2-40B4-BE49-F238E27FC236}">
                <a16:creationId xmlns:a16="http://schemas.microsoft.com/office/drawing/2014/main" id="{6D0FF732-8BCC-5194-5A38-B0C47D646F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9666" y="110965"/>
            <a:ext cx="7337271" cy="97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Narrow"/>
              <a:buNone/>
            </a:pPr>
            <a:r>
              <a:rPr lang="en-US" dirty="0"/>
              <a:t>      Recognition Awards</a:t>
            </a:r>
            <a:endParaRPr dirty="0"/>
          </a:p>
        </p:txBody>
      </p:sp>
      <p:sp>
        <p:nvSpPr>
          <p:cNvPr id="272" name="Google Shape;272;p30">
            <a:extLst>
              <a:ext uri="{FF2B5EF4-FFF2-40B4-BE49-F238E27FC236}">
                <a16:creationId xmlns:a16="http://schemas.microsoft.com/office/drawing/2014/main" id="{50859D45-6538-846A-2671-FB6BA0CD61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5429" y="1828799"/>
            <a:ext cx="8428571" cy="453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 dirty="0"/>
              <a:t> </a:t>
            </a:r>
            <a:r>
              <a:rPr lang="en-US" sz="3200" dirty="0"/>
              <a:t>Shining Armor- </a:t>
            </a:r>
            <a:r>
              <a:rPr lang="en-US" sz="3200" i="1" dirty="0"/>
              <a:t>first year </a:t>
            </a:r>
            <a:r>
              <a:rPr lang="en-US" sz="3200" dirty="0"/>
              <a:t>Knight:</a:t>
            </a:r>
            <a:endParaRPr sz="3200" dirty="0"/>
          </a:p>
          <a:p>
            <a:pPr marL="228600" lvl="0" indent="-1714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 dirty="0"/>
              <a:t>		-welcome at least </a:t>
            </a:r>
            <a:r>
              <a:rPr lang="en-US" sz="3200" u="sng" dirty="0"/>
              <a:t>one</a:t>
            </a:r>
          </a:p>
          <a:p>
            <a:pPr marL="228600" lvl="0" indent="-1714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 dirty="0"/>
              <a:t>         new member</a:t>
            </a:r>
          </a:p>
          <a:p>
            <a:pPr marL="228600" lvl="0" indent="-1714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00" dirty="0"/>
              <a:t>Silver Knight- </a:t>
            </a:r>
            <a:r>
              <a:rPr lang="en-US" sz="3200" i="1" dirty="0"/>
              <a:t>all</a:t>
            </a:r>
            <a:r>
              <a:rPr lang="en-US" sz="3200" dirty="0"/>
              <a:t> Knights: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 dirty="0"/>
              <a:t>         -welcome at least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 dirty="0"/>
              <a:t>          </a:t>
            </a:r>
            <a:r>
              <a:rPr lang="en-US" sz="3200" u="sng" dirty="0"/>
              <a:t>two</a:t>
            </a:r>
            <a:r>
              <a:rPr lang="en-US" sz="3200" dirty="0"/>
              <a:t> new members        </a:t>
            </a:r>
          </a:p>
          <a:p>
            <a:pPr marL="228600" lvl="0" indent="-1714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7AD48-A93E-F0FE-0BE9-33041FE39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613" y="1312099"/>
            <a:ext cx="2007957" cy="1994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6B209D-7284-E026-7D03-47A678FE1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612" y="3735510"/>
            <a:ext cx="2007957" cy="219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49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F302D4B5-28E1-4BA8-7B59-A92FE599D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>
            <a:extLst>
              <a:ext uri="{FF2B5EF4-FFF2-40B4-BE49-F238E27FC236}">
                <a16:creationId xmlns:a16="http://schemas.microsoft.com/office/drawing/2014/main" id="{FCF79A18-262A-43CB-4AC5-0485F82EAF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9666" y="110965"/>
            <a:ext cx="7337271" cy="97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Narrow"/>
              <a:buNone/>
            </a:pPr>
            <a:r>
              <a:rPr lang="en-US" dirty="0"/>
              <a:t>      Recognition Awards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4D7F5-AEBA-A929-907D-379906A93D77}"/>
              </a:ext>
            </a:extLst>
          </p:cNvPr>
          <p:cNvSpPr txBox="1"/>
          <p:nvPr/>
        </p:nvSpPr>
        <p:spPr>
          <a:xfrm>
            <a:off x="6331352" y="1089474"/>
            <a:ext cx="28126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Council No. 13294</a:t>
            </a:r>
          </a:p>
          <a:p>
            <a:endParaRPr lang="en-US" sz="2800" dirty="0"/>
          </a:p>
          <a:p>
            <a:r>
              <a:rPr lang="en-US" sz="2800" dirty="0"/>
              <a:t>GK Barry Frederick</a:t>
            </a:r>
          </a:p>
          <a:p>
            <a:endParaRPr lang="en-US" sz="2800" dirty="0"/>
          </a:p>
          <a:p>
            <a:r>
              <a:rPr lang="en-US" sz="2800" dirty="0"/>
              <a:t>December 2025</a:t>
            </a:r>
          </a:p>
          <a:p>
            <a:endParaRPr lang="en-US" sz="2800" dirty="0"/>
          </a:p>
          <a:p>
            <a:r>
              <a:rPr lang="en-US" sz="2800" dirty="0"/>
              <a:t>Chris Timberlake </a:t>
            </a:r>
          </a:p>
          <a:p>
            <a:endParaRPr lang="en-US" sz="2800" dirty="0"/>
          </a:p>
          <a:p>
            <a:r>
              <a:rPr lang="en-US" sz="2800" dirty="0"/>
              <a:t>Silver Knight Award</a:t>
            </a:r>
          </a:p>
        </p:txBody>
      </p:sp>
      <p:pic>
        <p:nvPicPr>
          <p:cNvPr id="6" name="Picture 5" descr="A person holding a certificate&#10;&#10;AI-generated content may be incorrect.">
            <a:extLst>
              <a:ext uri="{FF2B5EF4-FFF2-40B4-BE49-F238E27FC236}">
                <a16:creationId xmlns:a16="http://schemas.microsoft.com/office/drawing/2014/main" id="{D8D6D4B0-C6FA-8E87-61BE-93718E11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41" y="1418737"/>
            <a:ext cx="5626389" cy="4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3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92542-9853-27D1-80B8-C0732F594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62270"/>
            <a:ext cx="7772400" cy="1978090"/>
          </a:xfrm>
        </p:spPr>
        <p:txBody>
          <a:bodyPr/>
          <a:lstStyle/>
          <a:p>
            <a:r>
              <a:rPr lang="en-US" dirty="0"/>
              <a:t>Online Membership &amp; Growth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28238-045E-4725-DE05-618930D50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06890"/>
            <a:ext cx="6858000" cy="210653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Bill Newbrough – MD State Online Membership &amp; Growth Director</a:t>
            </a:r>
          </a:p>
          <a:p>
            <a:endParaRPr lang="en-US" sz="2800" dirty="0"/>
          </a:p>
          <a:p>
            <a:r>
              <a:rPr lang="en-US" sz="2800" dirty="0"/>
              <a:t>“I’m very sorry I can’t join you Worthies!!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5378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33FAC-7A65-864D-CBCA-ED3BA845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D5DACC-30CA-3733-2F35-0C98D460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34" y="110965"/>
            <a:ext cx="7442403" cy="2678888"/>
          </a:xfrm>
        </p:spPr>
        <p:txBody>
          <a:bodyPr>
            <a:normAutofit fontScale="90000"/>
          </a:bodyPr>
          <a:lstStyle/>
          <a:p>
            <a:r>
              <a:rPr lang="en-US" dirty="0"/>
              <a:t>     By the Numbers as of 12/23/25!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OLM 443 of 505 = 87.72% of Intake</a:t>
            </a:r>
            <a:br>
              <a:rPr lang="en-US" dirty="0"/>
            </a:br>
            <a:r>
              <a:rPr lang="en-US" dirty="0"/>
              <a:t>65.91% Onboard Percentage of OLM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8B438B1-26DA-A421-470A-6CB6317C58CD}"/>
              </a:ext>
            </a:extLst>
          </p:cNvPr>
          <p:cNvGraphicFramePr>
            <a:graphicFrameLocks noGrp="1"/>
          </p:cNvGraphicFramePr>
          <p:nvPr/>
        </p:nvGraphicFramePr>
        <p:xfrm>
          <a:off x="466532" y="2789853"/>
          <a:ext cx="8350405" cy="2258009"/>
        </p:xfrm>
        <a:graphic>
          <a:graphicData uri="http://schemas.openxmlformats.org/drawingml/2006/table">
            <a:tbl>
              <a:tblPr/>
              <a:tblGrid>
                <a:gridCol w="2087603">
                  <a:extLst>
                    <a:ext uri="{9D8B030D-6E8A-4147-A177-3AD203B41FA5}">
                      <a16:colId xmlns:a16="http://schemas.microsoft.com/office/drawing/2014/main" val="1874969288"/>
                    </a:ext>
                  </a:extLst>
                </a:gridCol>
                <a:gridCol w="894686">
                  <a:extLst>
                    <a:ext uri="{9D8B030D-6E8A-4147-A177-3AD203B41FA5}">
                      <a16:colId xmlns:a16="http://schemas.microsoft.com/office/drawing/2014/main" val="363621011"/>
                    </a:ext>
                  </a:extLst>
                </a:gridCol>
                <a:gridCol w="894686">
                  <a:extLst>
                    <a:ext uri="{9D8B030D-6E8A-4147-A177-3AD203B41FA5}">
                      <a16:colId xmlns:a16="http://schemas.microsoft.com/office/drawing/2014/main" val="2450821629"/>
                    </a:ext>
                  </a:extLst>
                </a:gridCol>
                <a:gridCol w="894686">
                  <a:extLst>
                    <a:ext uri="{9D8B030D-6E8A-4147-A177-3AD203B41FA5}">
                      <a16:colId xmlns:a16="http://schemas.microsoft.com/office/drawing/2014/main" val="1232969026"/>
                    </a:ext>
                  </a:extLst>
                </a:gridCol>
                <a:gridCol w="894686">
                  <a:extLst>
                    <a:ext uri="{9D8B030D-6E8A-4147-A177-3AD203B41FA5}">
                      <a16:colId xmlns:a16="http://schemas.microsoft.com/office/drawing/2014/main" val="658079628"/>
                    </a:ext>
                  </a:extLst>
                </a:gridCol>
                <a:gridCol w="894686">
                  <a:extLst>
                    <a:ext uri="{9D8B030D-6E8A-4147-A177-3AD203B41FA5}">
                      <a16:colId xmlns:a16="http://schemas.microsoft.com/office/drawing/2014/main" val="3727918737"/>
                    </a:ext>
                  </a:extLst>
                </a:gridCol>
                <a:gridCol w="894686">
                  <a:extLst>
                    <a:ext uri="{9D8B030D-6E8A-4147-A177-3AD203B41FA5}">
                      <a16:colId xmlns:a16="http://schemas.microsoft.com/office/drawing/2014/main" val="877666469"/>
                    </a:ext>
                  </a:extLst>
                </a:gridCol>
                <a:gridCol w="894686">
                  <a:extLst>
                    <a:ext uri="{9D8B030D-6E8A-4147-A177-3AD203B41FA5}">
                      <a16:colId xmlns:a16="http://schemas.microsoft.com/office/drawing/2014/main" val="2620678094"/>
                    </a:ext>
                  </a:extLst>
                </a:gridCol>
              </a:tblGrid>
              <a:tr h="129029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COH GOAL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COH YTD INTAKE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PCT to COH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OLM*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OLM PCT:COH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OLM Transfer to Councils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 PCT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948245"/>
                  </a:ext>
                </a:extLst>
              </a:tr>
              <a:tr h="3225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Connecticut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50.67%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91.04%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62.64%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038610"/>
                  </a:ext>
                </a:extLst>
              </a:tr>
              <a:tr h="3225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 of Columbia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42.47%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77.22%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67.21%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626563"/>
                  </a:ext>
                </a:extLst>
              </a:tr>
              <a:tr h="32257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Maryland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44.89%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87.72%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65.91%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820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531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322009-C556-8B1E-4C29-CD61DAE9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173" y="102638"/>
            <a:ext cx="6900393" cy="100473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OLM is a game changer….Maximizing our outreach to potential new members by an order of magnitude!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To Join 365 days a year / 24 hours a day / 7 days a week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29D5AD5-5BB6-454B-4C91-5E04FD1C1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7518" y="2576770"/>
            <a:ext cx="5103845" cy="367474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14E72C-51CB-B9E8-13C5-700CA39AD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1" y="1556720"/>
            <a:ext cx="3236182" cy="31738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948A43-9E41-2D5E-2947-D98BD0C8E6C9}"/>
              </a:ext>
            </a:extLst>
          </p:cNvPr>
          <p:cNvSpPr txBox="1"/>
          <p:nvPr/>
        </p:nvSpPr>
        <p:spPr>
          <a:xfrm rot="10800000" flipV="1">
            <a:off x="3617845" y="1976606"/>
            <a:ext cx="157038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</a:t>
            </a:r>
          </a:p>
        </p:txBody>
      </p:sp>
    </p:spTree>
    <p:extLst>
      <p:ext uri="{BB962C8B-B14F-4D97-AF65-F5344CB8AC3E}">
        <p14:creationId xmlns:p14="http://schemas.microsoft.com/office/powerpoint/2010/main" val="3058342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81221F-C546-2D87-EC0D-E9C5C7D1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Benefits of Online Membership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F8BB4-AC58-EF13-505D-9FCFF586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EA55C-310B-7DF6-FA78-F10C5E101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8253"/>
            <a:ext cx="7886700" cy="5092206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400" b="1" dirty="0">
                <a:cs typeface="Calibri" panose="020F0502020204030204" pitchFamily="34" charset="0"/>
              </a:rPr>
              <a:t>FLEXABILITY - </a:t>
            </a:r>
            <a:r>
              <a:rPr lang="en-US" sz="2400" b="1" dirty="0">
                <a:solidFill>
                  <a:srgbClr val="FF0000"/>
                </a:solidFill>
                <a:cs typeface="Calibri" panose="020F0502020204030204" pitchFamily="34" charset="0"/>
              </a:rPr>
              <a:t>Meet Them Where They Are!  </a:t>
            </a:r>
            <a:r>
              <a:rPr lang="en-US" sz="2400" b="1" dirty="0">
                <a:cs typeface="Calibri" panose="020F0502020204030204" pitchFamily="34" charset="0"/>
              </a:rPr>
              <a:t>Sign up new members on the spot or at their convenience – where and when it works for them!</a:t>
            </a:r>
          </a:p>
          <a:p>
            <a:pPr marL="285750" indent="-285750"/>
            <a:endParaRPr lang="en-US" sz="2400" b="1" dirty="0">
              <a:cs typeface="Calibri" panose="020F0502020204030204" pitchFamily="34" charset="0"/>
            </a:endParaRPr>
          </a:p>
          <a:p>
            <a:r>
              <a:rPr lang="en-US" sz="2400" b="1" dirty="0">
                <a:cs typeface="Calibri" panose="020F0502020204030204" pitchFamily="34" charset="0"/>
              </a:rPr>
              <a:t> EFFICIENCY -  </a:t>
            </a:r>
            <a:r>
              <a:rPr lang="en-US" sz="2400" b="1" dirty="0">
                <a:solidFill>
                  <a:srgbClr val="FF0000"/>
                </a:solidFill>
                <a:cs typeface="Calibri" panose="020F0502020204030204" pitchFamily="34" charset="0"/>
              </a:rPr>
              <a:t>Member info transferred electronically </a:t>
            </a:r>
          </a:p>
          <a:p>
            <a:pPr marL="0" indent="0">
              <a:buNone/>
            </a:pPr>
            <a:r>
              <a:rPr lang="en-US" sz="2400" b="1" dirty="0">
                <a:cs typeface="Calibri" panose="020F0502020204030204" pitchFamily="34" charset="0"/>
              </a:rPr>
              <a:t> vs handwritten form in triplicate that must be manually entered at Supreme</a:t>
            </a:r>
          </a:p>
          <a:p>
            <a:pPr marL="285750" indent="-285750"/>
            <a:endParaRPr lang="en-US" sz="2400" b="1" dirty="0">
              <a:cs typeface="Calibri" panose="020F0502020204030204" pitchFamily="34" charset="0"/>
            </a:endParaRPr>
          </a:p>
          <a:p>
            <a:pPr marL="285750" indent="-285750"/>
            <a:r>
              <a:rPr lang="en-US" sz="2400" b="1" dirty="0">
                <a:cs typeface="Calibri" panose="020F0502020204030204" pitchFamily="34" charset="0"/>
              </a:rPr>
              <a:t>COST EFFECTIVE - </a:t>
            </a:r>
            <a:r>
              <a:rPr lang="en-US" sz="2400" b="1" dirty="0">
                <a:solidFill>
                  <a:srgbClr val="FF0000"/>
                </a:solidFill>
                <a:cs typeface="Calibri" panose="020F0502020204030204" pitchFamily="34" charset="0"/>
              </a:rPr>
              <a:t>1 Year Free Membership! </a:t>
            </a:r>
            <a:r>
              <a:rPr lang="en-US" sz="2400" b="1" dirty="0">
                <a:cs typeface="Calibri" panose="020F0502020204030204" pitchFamily="34" charset="0"/>
              </a:rPr>
              <a:t>“Blessed McGivney” Promo Code</a:t>
            </a:r>
          </a:p>
          <a:p>
            <a:endParaRPr lang="en-US" sz="2400" b="1" dirty="0">
              <a:cs typeface="Calibri" panose="020F0502020204030204" pitchFamily="34" charset="0"/>
            </a:endParaRPr>
          </a:p>
          <a:p>
            <a:pPr marL="285750" indent="-285750"/>
            <a:r>
              <a:rPr lang="en-US" sz="2400" b="1" dirty="0">
                <a:cs typeface="Calibri" panose="020F0502020204030204" pitchFamily="34" charset="0"/>
              </a:rPr>
              <a:t>INFORMATIVE – 10 WEEKS OF “KofC” 101 </a:t>
            </a:r>
            <a:r>
              <a:rPr lang="en-US" b="1" dirty="0">
                <a:solidFill>
                  <a:schemeClr val="bg1"/>
                </a:solidFill>
                <a:cs typeface="Calibri" panose="020F0502020204030204" pitchFamily="34" charset="0"/>
              </a:rPr>
              <a:t>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24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1EEF-F3EC-284E-6C78-6F49E1CB1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1885B-2D72-E1B0-A8FB-9891FC46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What’s the hold up?</a:t>
            </a:r>
          </a:p>
        </p:txBody>
      </p:sp>
      <p:pic>
        <p:nvPicPr>
          <p:cNvPr id="7" name="Content Placeholder 6" descr="A person standing next to a flag&#10;&#10;AI-generated content may be incorrect.">
            <a:extLst>
              <a:ext uri="{FF2B5EF4-FFF2-40B4-BE49-F238E27FC236}">
                <a16:creationId xmlns:a16="http://schemas.microsoft.com/office/drawing/2014/main" id="{773C0BBB-E954-54F7-0673-AFB54125F2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2" y="1953038"/>
            <a:ext cx="4352925" cy="326469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74DBE-9F2E-AAA2-072B-E959110C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6727" y="1408922"/>
            <a:ext cx="4148623" cy="4768041"/>
          </a:xfrm>
        </p:spPr>
        <p:txBody>
          <a:bodyPr>
            <a:normAutofit/>
          </a:bodyPr>
          <a:lstStyle/>
          <a:p>
            <a:r>
              <a:rPr lang="en-US" dirty="0"/>
              <a:t>According to Supreme, just over half of conversions to Councils occur within the first 47 days after joining Online.</a:t>
            </a:r>
          </a:p>
          <a:p>
            <a:r>
              <a:rPr lang="en-US" b="1" dirty="0"/>
              <a:t>What does that tell us?</a:t>
            </a:r>
          </a:p>
          <a:p>
            <a:pPr marL="0" indent="0">
              <a:buNone/>
            </a:pPr>
            <a:r>
              <a:rPr lang="en-US" dirty="0"/>
              <a:t> Candidates report…”Nobody contacted me.” </a:t>
            </a:r>
          </a:p>
          <a:p>
            <a:r>
              <a:rPr lang="en-US" dirty="0">
                <a:solidFill>
                  <a:srgbClr val="FF0000"/>
                </a:solidFill>
              </a:rPr>
              <a:t>Immediate outreach is essential!</a:t>
            </a:r>
          </a:p>
        </p:txBody>
      </p:sp>
    </p:spTree>
    <p:extLst>
      <p:ext uri="{BB962C8B-B14F-4D97-AF65-F5344CB8AC3E}">
        <p14:creationId xmlns:p14="http://schemas.microsoft.com/office/powerpoint/2010/main" val="70709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EBB5-AC6B-4DFA-8AAF-1B5DEF057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Missing a Prospect?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014F95-ED55-44E8-BE81-592469AB6517}"/>
              </a:ext>
            </a:extLst>
          </p:cNvPr>
          <p:cNvSpPr txBox="1">
            <a:spLocks/>
          </p:cNvSpPr>
          <p:nvPr/>
        </p:nvSpPr>
        <p:spPr>
          <a:xfrm>
            <a:off x="420536" y="1324947"/>
            <a:ext cx="7846815" cy="433290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8650" indent="-2809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.Lucida Grande UI Regular"/>
              <a:buChar char="◆"/>
              <a:tabLst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20750" indent="-233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795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2400" b="1" dirty="0">
                <a:solidFill>
                  <a:schemeClr val="tx1"/>
                </a:solidFill>
                <a:latin typeface="Arial  "/>
              </a:rPr>
              <a:t>Top Reasons</a:t>
            </a:r>
          </a:p>
          <a:p>
            <a:pPr defTabSz="685800">
              <a:defRPr/>
            </a:pPr>
            <a:endParaRPr lang="en-US" sz="2400" b="1" dirty="0">
              <a:solidFill>
                <a:schemeClr val="tx1"/>
              </a:solidFill>
              <a:latin typeface="Arial  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  <a:latin typeface="Arial  "/>
              </a:rPr>
              <a:t>Didn’t complete the Online application / Email confirmation </a:t>
            </a:r>
            <a:r>
              <a:rPr lang="en-US" sz="2400" b="1">
                <a:solidFill>
                  <a:schemeClr val="tx1"/>
                </a:solidFill>
                <a:latin typeface="Arial  "/>
              </a:rPr>
              <a:t>not confirmed</a:t>
            </a:r>
            <a:endParaRPr lang="en-US" sz="2400" b="1" dirty="0">
              <a:solidFill>
                <a:schemeClr val="tx1"/>
              </a:solidFill>
              <a:latin typeface="Arial  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tx1"/>
              </a:solidFill>
              <a:latin typeface="Arial  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  <a:latin typeface="Arial  "/>
              </a:rPr>
              <a:t>He is an out of state resident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tx1"/>
              </a:solidFill>
              <a:latin typeface="Arial  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  <a:latin typeface="Arial  "/>
              </a:rPr>
              <a:t>He mistakenly entered the wrong Council #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tx1"/>
              </a:solidFill>
              <a:latin typeface="Arial  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  <a:latin typeface="Arial  "/>
              </a:rPr>
              <a:t>He is already a member of the Order and created a duplicate membership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  "/>
            </a:endParaRPr>
          </a:p>
          <a:p>
            <a:pPr defTabSz="685800">
              <a:defRPr/>
            </a:pPr>
            <a:endParaRPr lang="en-US" sz="2400" dirty="0">
              <a:solidFill>
                <a:schemeClr val="tx1"/>
              </a:solidFill>
              <a:latin typeface="Arial  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chemeClr val="tx1"/>
              </a:solidFill>
              <a:latin typeface="Arial" panose="020B0604020202020204"/>
            </a:endParaRPr>
          </a:p>
          <a:p>
            <a:pPr marL="342900" indent="-342900" defTabSz="685800">
              <a:buFont typeface="+mj-lt"/>
              <a:buAutoNum type="arabicPeriod"/>
              <a:defRPr/>
            </a:pPr>
            <a:endParaRPr lang="en-US" sz="1800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6" name="Graphic 5" descr="Question Mark with solid fill">
            <a:extLst>
              <a:ext uri="{FF2B5EF4-FFF2-40B4-BE49-F238E27FC236}">
                <a16:creationId xmlns:a16="http://schemas.microsoft.com/office/drawing/2014/main" id="{7B2F252F-F138-4C28-3FA4-7EE989458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2537" y="2276341"/>
            <a:ext cx="1312910" cy="13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8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1777FA-C4C9-33F4-3F46-46B81B379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Key To Success?                               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5093E7-0FD6-4958-87B1-E29EABC727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Tell your story! </a:t>
            </a:r>
            <a:r>
              <a:rPr lang="en-US" dirty="0"/>
              <a:t>Be a visible force for good in your parish and community!</a:t>
            </a:r>
          </a:p>
          <a:p>
            <a:r>
              <a:rPr lang="en-US" dirty="0"/>
              <a:t>Issue the Invitation </a:t>
            </a:r>
          </a:p>
          <a:p>
            <a:r>
              <a:rPr lang="en-US" dirty="0"/>
              <a:t>Promote the Online Application Option</a:t>
            </a:r>
          </a:p>
          <a:p>
            <a:r>
              <a:rPr lang="en-US" dirty="0"/>
              <a:t>Welcome, Engage, Invite New Members to Council Activities</a:t>
            </a:r>
          </a:p>
          <a:p>
            <a:r>
              <a:rPr lang="en-US" dirty="0">
                <a:solidFill>
                  <a:srgbClr val="FF0000"/>
                </a:solidFill>
              </a:rPr>
              <a:t>Exemplify New Members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Content Placeholder 11" descr="A group of men standing in a room&#10;&#10;AI-generated content may be incorrect.">
            <a:extLst>
              <a:ext uri="{FF2B5EF4-FFF2-40B4-BE49-F238E27FC236}">
                <a16:creationId xmlns:a16="http://schemas.microsoft.com/office/drawing/2014/main" id="{DF0885D6-7577-6391-C604-3E247F079A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28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070701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8566-8753-424E-4855-B7D2CE1A1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B93B-85FB-DA80-A8D7-836F0CC3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58" y="110965"/>
            <a:ext cx="9032482" cy="978508"/>
          </a:xfrm>
        </p:spPr>
        <p:txBody>
          <a:bodyPr>
            <a:normAutofit/>
          </a:bodyPr>
          <a:lstStyle/>
          <a:p>
            <a:r>
              <a:rPr lang="en-US" dirty="0"/>
              <a:t> 	            Guest Panelists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3272F-8701-FE68-CCAA-2A3CFC2B3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91733" y="2204227"/>
            <a:ext cx="5942574" cy="40699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9600" dirty="0">
                <a:solidFill>
                  <a:schemeClr val="accent1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800" dirty="0">
              <a:solidFill>
                <a:srgbClr val="4472C4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800" dirty="0">
              <a:solidFill>
                <a:srgbClr val="4472C4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/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  	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5DA4C2-9E2E-2DC9-E46D-257846A9E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9" y="1539741"/>
            <a:ext cx="3707266" cy="370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6C54A7-792A-42AD-3174-63809B045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41" y="1539741"/>
            <a:ext cx="3514990" cy="3707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9DB4B-CF19-2537-BE12-4102F5A63362}"/>
              </a:ext>
            </a:extLst>
          </p:cNvPr>
          <p:cNvSpPr txBox="1"/>
          <p:nvPr/>
        </p:nvSpPr>
        <p:spPr>
          <a:xfrm>
            <a:off x="709768" y="5318259"/>
            <a:ext cx="38622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Jay Penafiel, MD</a:t>
            </a:r>
          </a:p>
          <a:p>
            <a:r>
              <a:rPr lang="en-US" sz="2800" dirty="0"/>
              <a:t>PGK Santo Nino Council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433B37-AAFF-FFBD-E8EB-65ED7B63D5A1}"/>
              </a:ext>
            </a:extLst>
          </p:cNvPr>
          <p:cNvSpPr txBox="1"/>
          <p:nvPr/>
        </p:nvSpPr>
        <p:spPr>
          <a:xfrm>
            <a:off x="5428527" y="5318259"/>
            <a:ext cx="3005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Jim Wasel</a:t>
            </a:r>
          </a:p>
          <a:p>
            <a:r>
              <a:rPr lang="en-US" sz="2800" dirty="0"/>
              <a:t>GK OLOG Council</a:t>
            </a:r>
          </a:p>
        </p:txBody>
      </p:sp>
    </p:spTree>
    <p:extLst>
      <p:ext uri="{BB962C8B-B14F-4D97-AF65-F5344CB8AC3E}">
        <p14:creationId xmlns:p14="http://schemas.microsoft.com/office/powerpoint/2010/main" val="105783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A7CF3-B03D-A209-7EC5-E75E5B900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FEAE96-E08F-746A-A879-532AB841ED8B}"/>
              </a:ext>
            </a:extLst>
          </p:cNvPr>
          <p:cNvSpPr txBox="1"/>
          <p:nvPr/>
        </p:nvSpPr>
        <p:spPr>
          <a:xfrm>
            <a:off x="1458410" y="138896"/>
            <a:ext cx="73499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Membership Growth Highlights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AF4D56-28E6-650B-9658-AC424519F688}"/>
              </a:ext>
            </a:extLst>
          </p:cNvPr>
          <p:cNvSpPr txBox="1"/>
          <p:nvPr/>
        </p:nvSpPr>
        <p:spPr>
          <a:xfrm>
            <a:off x="555585" y="1307940"/>
            <a:ext cx="7245752" cy="4999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srgbClr val="4472C4"/>
                </a:solidFill>
              </a:rPr>
              <a:t>24 councils and 5 Districts have earned the McGivney Award</a:t>
            </a:r>
            <a:endParaRPr lang="en-US" sz="3200" dirty="0">
              <a:solidFill>
                <a:srgbClr val="4472C4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srgbClr val="4472C4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 District Deputies with 100% membership-active councils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Fast Start Incentive earned 10 councils over $7,500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EACD4-EBBB-3547-3552-A1256FCFD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468" y="2332427"/>
            <a:ext cx="1905532" cy="295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E57CA-D229-A4AA-DFEF-A141182F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2381578-E15C-3694-85E3-5A3D0BF53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B7F660-8947-F9AB-50F4-6E72E775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024ED5-5FE8-4BE0-158D-381E47F9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" y="8058"/>
            <a:ext cx="9103545" cy="6841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DA2726-C970-7604-88DF-BE1D2B9C71B6}"/>
              </a:ext>
            </a:extLst>
          </p:cNvPr>
          <p:cNvSpPr txBox="1"/>
          <p:nvPr/>
        </p:nvSpPr>
        <p:spPr>
          <a:xfrm>
            <a:off x="825038" y="4072043"/>
            <a:ext cx="75438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8B214-A2BE-E1AD-7A3B-B6E295CC7EAE}"/>
              </a:ext>
            </a:extLst>
          </p:cNvPr>
          <p:cNvSpPr txBox="1"/>
          <p:nvPr/>
        </p:nvSpPr>
        <p:spPr>
          <a:xfrm>
            <a:off x="2265680" y="719348"/>
            <a:ext cx="670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Membership Growth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Image preview">
            <a:extLst>
              <a:ext uri="{FF2B5EF4-FFF2-40B4-BE49-F238E27FC236}">
                <a16:creationId xmlns:a16="http://schemas.microsoft.com/office/drawing/2014/main" id="{AF10AEAE-DE55-B969-0599-1EFC06E7F2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2" descr="Image preview">
            <a:extLst>
              <a:ext uri="{FF2B5EF4-FFF2-40B4-BE49-F238E27FC236}">
                <a16:creationId xmlns:a16="http://schemas.microsoft.com/office/drawing/2014/main" id="{0FFCFA5E-3BBC-B19E-C68A-C4FFFBA47E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79E182-42DC-06AA-4D12-448B4F669492}"/>
              </a:ext>
            </a:extLst>
          </p:cNvPr>
          <p:cNvSpPr txBox="1"/>
          <p:nvPr/>
        </p:nvSpPr>
        <p:spPr>
          <a:xfrm>
            <a:off x="1983180" y="380011"/>
            <a:ext cx="726769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  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M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id-Year  Meeting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202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439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F63DB-ECDC-3A04-FD01-BA406B53B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9240-C553-8C99-816F-A7944B019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558" y="110965"/>
            <a:ext cx="7886699" cy="978508"/>
          </a:xfrm>
        </p:spPr>
        <p:txBody>
          <a:bodyPr>
            <a:normAutofit/>
          </a:bodyPr>
          <a:lstStyle/>
          <a:p>
            <a:r>
              <a:rPr lang="en-US" dirty="0"/>
              <a:t> Membership Growth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747F5-01B9-23E2-49E9-E781A384B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0507"/>
            <a:ext cx="7886700" cy="12839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accent1"/>
                </a:solidFill>
              </a:rPr>
              <a:t>1,121,031 </a:t>
            </a:r>
          </a:p>
          <a:p>
            <a:pPr marL="0" indent="0">
              <a:buNone/>
            </a:pPr>
            <a:endParaRPr lang="en-US" sz="4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87BC15-3818-5A70-41C9-CF3670CC88DA}"/>
              </a:ext>
            </a:extLst>
          </p:cNvPr>
          <p:cNvSpPr txBox="1">
            <a:spLocks/>
          </p:cNvSpPr>
          <p:nvPr/>
        </p:nvSpPr>
        <p:spPr>
          <a:xfrm>
            <a:off x="628650" y="2993516"/>
            <a:ext cx="7886700" cy="128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/>
              <a:t>Catholics</a:t>
            </a:r>
            <a:r>
              <a:rPr lang="en-US" sz="7200" b="1" dirty="0"/>
              <a:t> in MD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919564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990D8-F7C6-2F19-FF1D-0F39FEB4C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35069-D3C2-DBEF-ADB9-82D6058DA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558" y="110965"/>
            <a:ext cx="7886699" cy="978508"/>
          </a:xfrm>
        </p:spPr>
        <p:txBody>
          <a:bodyPr>
            <a:normAutofit/>
          </a:bodyPr>
          <a:lstStyle/>
          <a:p>
            <a:r>
              <a:rPr lang="en-US" dirty="0"/>
              <a:t> Membership Growth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C89D0-A92A-B898-7AC7-888BAD2E3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0507"/>
            <a:ext cx="7886700" cy="12839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accent1"/>
                </a:solidFill>
              </a:rPr>
              <a:t>413,454</a:t>
            </a:r>
            <a:endParaRPr lang="en-US" sz="4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9CA532-4460-D88E-481D-5094FC78A090}"/>
              </a:ext>
            </a:extLst>
          </p:cNvPr>
          <p:cNvSpPr txBox="1">
            <a:spLocks/>
          </p:cNvSpPr>
          <p:nvPr/>
        </p:nvSpPr>
        <p:spPr>
          <a:xfrm>
            <a:off x="628650" y="2993515"/>
            <a:ext cx="7886700" cy="2394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/>
              <a:t>Catholic Men 18+ in Maryland</a:t>
            </a:r>
          </a:p>
        </p:txBody>
      </p:sp>
    </p:spTree>
    <p:extLst>
      <p:ext uri="{BB962C8B-B14F-4D97-AF65-F5344CB8AC3E}">
        <p14:creationId xmlns:p14="http://schemas.microsoft.com/office/powerpoint/2010/main" val="4247425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0DE6E-B3C0-D8C8-0209-006CF1BA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537A-94F1-0264-E5F9-9F785C15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558" y="110965"/>
            <a:ext cx="7886699" cy="978508"/>
          </a:xfrm>
        </p:spPr>
        <p:txBody>
          <a:bodyPr>
            <a:normAutofit/>
          </a:bodyPr>
          <a:lstStyle/>
          <a:p>
            <a:r>
              <a:rPr lang="en-US" dirty="0"/>
              <a:t> Membership Growth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5CDFA-C1C4-9685-90E1-A6711B845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0507"/>
            <a:ext cx="7886700" cy="12839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accent1"/>
                </a:solidFill>
              </a:rPr>
              <a:t>27,177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D36A6-7451-454F-05C7-B29DE0015F6F}"/>
              </a:ext>
            </a:extLst>
          </p:cNvPr>
          <p:cNvSpPr txBox="1">
            <a:spLocks/>
          </p:cNvSpPr>
          <p:nvPr/>
        </p:nvSpPr>
        <p:spPr>
          <a:xfrm>
            <a:off x="628650" y="2993515"/>
            <a:ext cx="7886700" cy="2394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/>
              <a:t>Knights in Maryland</a:t>
            </a:r>
          </a:p>
        </p:txBody>
      </p:sp>
    </p:spTree>
    <p:extLst>
      <p:ext uri="{BB962C8B-B14F-4D97-AF65-F5344CB8AC3E}">
        <p14:creationId xmlns:p14="http://schemas.microsoft.com/office/powerpoint/2010/main" val="3405365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E849B-2BB7-36C8-BBD7-77D698A5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7D28-E094-C638-396D-8949A415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558" y="110965"/>
            <a:ext cx="7886699" cy="978508"/>
          </a:xfrm>
        </p:spPr>
        <p:txBody>
          <a:bodyPr>
            <a:normAutofit/>
          </a:bodyPr>
          <a:lstStyle/>
          <a:p>
            <a:r>
              <a:rPr lang="en-US" dirty="0"/>
              <a:t> Membership Growth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522E8-C196-B53C-A6F0-E087182AD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0507"/>
            <a:ext cx="7886700" cy="128395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3000" b="1" dirty="0">
                <a:solidFill>
                  <a:schemeClr val="accent1"/>
                </a:solidFill>
              </a:rPr>
              <a:t>386,277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7A4C22-17B8-6496-B93E-0E3203A74159}"/>
              </a:ext>
            </a:extLst>
          </p:cNvPr>
          <p:cNvSpPr txBox="1">
            <a:spLocks/>
          </p:cNvSpPr>
          <p:nvPr/>
        </p:nvSpPr>
        <p:spPr>
          <a:xfrm>
            <a:off x="628650" y="2993515"/>
            <a:ext cx="7886700" cy="2394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/>
              <a:t>Catholic Men Not Knights </a:t>
            </a:r>
          </a:p>
        </p:txBody>
      </p:sp>
    </p:spTree>
    <p:extLst>
      <p:ext uri="{BB962C8B-B14F-4D97-AF65-F5344CB8AC3E}">
        <p14:creationId xmlns:p14="http://schemas.microsoft.com/office/powerpoint/2010/main" val="1339700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F5A1F-270C-E2E9-A270-F526132F7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E41E8-B998-B058-5A7F-0C5CB5BD4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558" y="110965"/>
            <a:ext cx="7886699" cy="978508"/>
          </a:xfrm>
        </p:spPr>
        <p:txBody>
          <a:bodyPr>
            <a:normAutofit/>
          </a:bodyPr>
          <a:lstStyle/>
          <a:p>
            <a:r>
              <a:rPr lang="en-US" dirty="0"/>
              <a:t> Membership Growth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EE319-F558-03A4-0682-2298C2BA6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0507"/>
            <a:ext cx="7886700" cy="12839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buNone/>
            </a:pPr>
            <a:r>
              <a:rPr lang="en-US" sz="10100" b="1" dirty="0">
                <a:solidFill>
                  <a:schemeClr val="accent1"/>
                </a:solidFill>
              </a:rPr>
              <a:t>89,578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D86462-231E-2994-007D-F66FBE83E9A3}"/>
              </a:ext>
            </a:extLst>
          </p:cNvPr>
          <p:cNvSpPr txBox="1">
            <a:spLocks/>
          </p:cNvSpPr>
          <p:nvPr/>
        </p:nvSpPr>
        <p:spPr>
          <a:xfrm>
            <a:off x="628650" y="2993515"/>
            <a:ext cx="7886700" cy="2394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/>
              <a:t>Catholic Hispanic Men in Maryland</a:t>
            </a:r>
          </a:p>
        </p:txBody>
      </p:sp>
    </p:spTree>
    <p:extLst>
      <p:ext uri="{BB962C8B-B14F-4D97-AF65-F5344CB8AC3E}">
        <p14:creationId xmlns:p14="http://schemas.microsoft.com/office/powerpoint/2010/main" val="57908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7D942-391E-E743-8AB6-D3A138BD3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654E4-B3F1-06FE-E30F-F3039240A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58" y="110965"/>
            <a:ext cx="9032482" cy="978508"/>
          </a:xfrm>
        </p:spPr>
        <p:txBody>
          <a:bodyPr>
            <a:normAutofit/>
          </a:bodyPr>
          <a:lstStyle/>
          <a:p>
            <a:r>
              <a:rPr lang="en-US" dirty="0"/>
              <a:t> 	Membership Growth Opportunities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0872-8817-12DC-054D-101FD65DD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58" y="676894"/>
            <a:ext cx="8534884" cy="644153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9600" dirty="0">
                <a:solidFill>
                  <a:schemeClr val="accent1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Shrove Tuesday- Feb 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800" dirty="0">
              <a:solidFill>
                <a:srgbClr val="4472C4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Ash</a:t>
            </a:r>
            <a:r>
              <a:rPr lang="en-US" sz="12800" dirty="0">
                <a:solidFill>
                  <a:srgbClr val="4472C4"/>
                </a:solidFill>
              </a:rPr>
              <a:t> Wednesday- Feb 18: Lenten fish dinners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800" dirty="0">
              <a:solidFill>
                <a:srgbClr val="4472C4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800" dirty="0">
                <a:solidFill>
                  <a:srgbClr val="4472C4"/>
                </a:solidFill>
              </a:rPr>
              <a:t>Basketball Free Throw events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Catholic Men’s Conference- Mar 14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2800" dirty="0">
                <a:solidFill>
                  <a:schemeClr val="accent1"/>
                </a:solidFill>
              </a:rPr>
              <a:t>O.C.I.A. Graduations- Easter, Apr 5</a:t>
            </a: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1200" dirty="0"/>
          </a:p>
          <a:p>
            <a:pPr marL="0" indent="0">
              <a:buNone/>
            </a:pPr>
            <a:endParaRPr lang="en-US" sz="11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9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         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65174-6CE2-98F9-0070-A274C374B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50" y="4155312"/>
            <a:ext cx="2326681" cy="221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96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47257</TotalTime>
  <Words>877</Words>
  <Application>Microsoft Office PowerPoint</Application>
  <PresentationFormat>On-screen Show (4:3)</PresentationFormat>
  <Paragraphs>318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Aptos</vt:lpstr>
      <vt:lpstr>Arial</vt:lpstr>
      <vt:lpstr>Arial  </vt:lpstr>
      <vt:lpstr>Arial Narrow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 Membership Growth Opportunities</vt:lpstr>
      <vt:lpstr> Membership Growth Opportunities</vt:lpstr>
      <vt:lpstr> Membership Growth Opportunities</vt:lpstr>
      <vt:lpstr> Membership Growth Opportunities</vt:lpstr>
      <vt:lpstr> Membership Growth Opportunities</vt:lpstr>
      <vt:lpstr>  Membership Growth Opportunities</vt:lpstr>
      <vt:lpstr>   O.C.I.A. Opportunity</vt:lpstr>
      <vt:lpstr>  Membership Growth Opportunities</vt:lpstr>
      <vt:lpstr>PowerPoint Presentation</vt:lpstr>
      <vt:lpstr>   Becoming Fishers of Men</vt:lpstr>
      <vt:lpstr>   Becoming Fishers of Men</vt:lpstr>
      <vt:lpstr>   Becoming Fishers of Men</vt:lpstr>
      <vt:lpstr>   Becoming Fishers of Men</vt:lpstr>
      <vt:lpstr>  Church Drive &amp; Exemplification           Calendars</vt:lpstr>
      <vt:lpstr>Delta Church Drive</vt:lpstr>
      <vt:lpstr>What does success look like?</vt:lpstr>
      <vt:lpstr>      Recognition Awards</vt:lpstr>
      <vt:lpstr>      Recognition Awards</vt:lpstr>
      <vt:lpstr>Online Membership &amp; Growth Update</vt:lpstr>
      <vt:lpstr>     By the Numbers as of 12/23/25!   OLM 443 of 505 = 87.72% of Intake 65.91% Onboard Percentage of OLM</vt:lpstr>
      <vt:lpstr>OLM is a game changer….Maximizing our outreach to potential new members by an order of magnitude!           To Join 365 days a year / 24 hours a day / 7 days a week</vt:lpstr>
      <vt:lpstr>Benefits of Online Membership</vt:lpstr>
      <vt:lpstr>      What’s the hold up?</vt:lpstr>
      <vt:lpstr>       Missing a Prospect?</vt:lpstr>
      <vt:lpstr>The Key To Success?                                 </vt:lpstr>
      <vt:lpstr>              Guest Panelists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Wilk</dc:creator>
  <cp:lastModifiedBy>Jeffrey Wilk</cp:lastModifiedBy>
  <cp:revision>50</cp:revision>
  <dcterms:created xsi:type="dcterms:W3CDTF">2023-06-16T23:46:24Z</dcterms:created>
  <dcterms:modified xsi:type="dcterms:W3CDTF">2026-01-05T18:43:25Z</dcterms:modified>
</cp:coreProperties>
</file>