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83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ptos"/>
      </a:defRPr>
    </a:lvl1pPr>
    <a:lvl2pPr indent="228600" defTabSz="457200" latinLnBrk="0">
      <a:defRPr sz="1200">
        <a:latin typeface="+mn-lt"/>
        <a:ea typeface="+mn-ea"/>
        <a:cs typeface="+mn-cs"/>
        <a:sym typeface="Aptos"/>
      </a:defRPr>
    </a:lvl2pPr>
    <a:lvl3pPr indent="457200" defTabSz="457200" latinLnBrk="0">
      <a:defRPr sz="1200">
        <a:latin typeface="+mn-lt"/>
        <a:ea typeface="+mn-ea"/>
        <a:cs typeface="+mn-cs"/>
        <a:sym typeface="Aptos"/>
      </a:defRPr>
    </a:lvl3pPr>
    <a:lvl4pPr indent="685800" defTabSz="457200" latinLnBrk="0">
      <a:defRPr sz="1200">
        <a:latin typeface="+mn-lt"/>
        <a:ea typeface="+mn-ea"/>
        <a:cs typeface="+mn-cs"/>
        <a:sym typeface="Aptos"/>
      </a:defRPr>
    </a:lvl4pPr>
    <a:lvl5pPr indent="914400" defTabSz="457200" latinLnBrk="0">
      <a:defRPr sz="1200">
        <a:latin typeface="+mn-lt"/>
        <a:ea typeface="+mn-ea"/>
        <a:cs typeface="+mn-cs"/>
        <a:sym typeface="Aptos"/>
      </a:defRPr>
    </a:lvl5pPr>
    <a:lvl6pPr indent="1143000" defTabSz="457200" latinLnBrk="0">
      <a:defRPr sz="1200">
        <a:latin typeface="+mn-lt"/>
        <a:ea typeface="+mn-ea"/>
        <a:cs typeface="+mn-cs"/>
        <a:sym typeface="Aptos"/>
      </a:defRPr>
    </a:lvl6pPr>
    <a:lvl7pPr indent="1371600" defTabSz="457200" latinLnBrk="0">
      <a:defRPr sz="1200">
        <a:latin typeface="+mn-lt"/>
        <a:ea typeface="+mn-ea"/>
        <a:cs typeface="+mn-cs"/>
        <a:sym typeface="Aptos"/>
      </a:defRPr>
    </a:lvl7pPr>
    <a:lvl8pPr indent="1600200" defTabSz="457200" latinLnBrk="0">
      <a:defRPr sz="1200">
        <a:latin typeface="+mn-lt"/>
        <a:ea typeface="+mn-ea"/>
        <a:cs typeface="+mn-cs"/>
        <a:sym typeface="Aptos"/>
      </a:defRPr>
    </a:lvl8pPr>
    <a:lvl9pPr indent="1828800" defTabSz="4572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685800" y="1412819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892494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/>
          <p:cNvSpPr/>
          <p:nvPr/>
        </p:nvSpPr>
        <p:spPr>
          <a:xfrm>
            <a:off x="0" y="-2"/>
            <a:ext cx="9144000" cy="1204858"/>
          </a:xfrm>
          <a:prstGeom prst="rect">
            <a:avLst/>
          </a:prstGeom>
          <a:solidFill>
            <a:srgbClr val="800020"/>
          </a:solidFill>
          <a:ln w="19050">
            <a:solidFill>
              <a:srgbClr val="09293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" name="Group 7"/>
          <p:cNvGrpSpPr/>
          <p:nvPr/>
        </p:nvGrpSpPr>
        <p:grpSpPr>
          <a:xfrm>
            <a:off x="170178" y="136523"/>
            <a:ext cx="916943" cy="918329"/>
            <a:chOff x="0" y="0"/>
            <a:chExt cx="916941" cy="918327"/>
          </a:xfrm>
        </p:grpSpPr>
        <p:grpSp>
          <p:nvGrpSpPr>
            <p:cNvPr id="49" name="Group 8"/>
            <p:cNvGrpSpPr/>
            <p:nvPr/>
          </p:nvGrpSpPr>
          <p:grpSpPr>
            <a:xfrm>
              <a:off x="-1" y="-1"/>
              <a:ext cx="916943" cy="918329"/>
              <a:chOff x="0" y="0"/>
              <a:chExt cx="916942" cy="918327"/>
            </a:xfrm>
          </p:grpSpPr>
          <p:sp>
            <p:nvSpPr>
              <p:cNvPr id="47" name="Oval 12"/>
              <p:cNvSpPr/>
              <p:nvPr/>
            </p:nvSpPr>
            <p:spPr>
              <a:xfrm>
                <a:off x="-1" y="-1"/>
                <a:ext cx="913218" cy="91269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48" name="Picture 13" descr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916942" cy="9183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2" name="Group 9"/>
            <p:cNvGrpSpPr/>
            <p:nvPr/>
          </p:nvGrpSpPr>
          <p:grpSpPr>
            <a:xfrm>
              <a:off x="137320" y="124602"/>
              <a:ext cx="642301" cy="669123"/>
              <a:chOff x="0" y="0"/>
              <a:chExt cx="642299" cy="669121"/>
            </a:xfrm>
          </p:grpSpPr>
          <p:sp>
            <p:nvSpPr>
              <p:cNvPr id="50" name="Oval 10"/>
              <p:cNvSpPr/>
              <p:nvPr/>
            </p:nvSpPr>
            <p:spPr>
              <a:xfrm>
                <a:off x="0" y="0"/>
                <a:ext cx="642300" cy="669122"/>
              </a:xfrm>
              <a:prstGeom prst="ellipse">
                <a:avLst/>
              </a:prstGeom>
              <a:solidFill>
                <a:srgbClr val="6DFFD9"/>
              </a:solidFill>
              <a:ln w="19050" cap="flat">
                <a:solidFill>
                  <a:srgbClr val="09293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51" name="Picture 11" descr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71" y="49951"/>
                <a:ext cx="574759" cy="5987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452281"/>
            <a:ext cx="3886200" cy="47246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1257300" y="-8334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8651" y="1412222"/>
            <a:ext cx="3868340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7958" y="1412222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6"/>
          <p:cNvSpPr/>
          <p:nvPr/>
        </p:nvSpPr>
        <p:spPr>
          <a:xfrm>
            <a:off x="0" y="-2"/>
            <a:ext cx="9144000" cy="1204858"/>
          </a:xfrm>
          <a:prstGeom prst="rect">
            <a:avLst/>
          </a:prstGeom>
          <a:solidFill>
            <a:srgbClr val="800020"/>
          </a:solidFill>
          <a:ln w="19050">
            <a:solidFill>
              <a:srgbClr val="09293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5" name="Group 7"/>
          <p:cNvGrpSpPr/>
          <p:nvPr/>
        </p:nvGrpSpPr>
        <p:grpSpPr>
          <a:xfrm>
            <a:off x="170178" y="136523"/>
            <a:ext cx="916943" cy="918329"/>
            <a:chOff x="0" y="0"/>
            <a:chExt cx="916941" cy="918327"/>
          </a:xfrm>
        </p:grpSpPr>
        <p:grpSp>
          <p:nvGrpSpPr>
            <p:cNvPr id="101" name="Group 8"/>
            <p:cNvGrpSpPr/>
            <p:nvPr/>
          </p:nvGrpSpPr>
          <p:grpSpPr>
            <a:xfrm>
              <a:off x="-1" y="-1"/>
              <a:ext cx="916943" cy="918329"/>
              <a:chOff x="0" y="0"/>
              <a:chExt cx="916942" cy="918327"/>
            </a:xfrm>
          </p:grpSpPr>
          <p:sp>
            <p:nvSpPr>
              <p:cNvPr id="99" name="Oval 12"/>
              <p:cNvSpPr/>
              <p:nvPr/>
            </p:nvSpPr>
            <p:spPr>
              <a:xfrm>
                <a:off x="-1" y="-1"/>
                <a:ext cx="913218" cy="91269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00" name="Picture 13" descr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916942" cy="9183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4" name="Group 9"/>
            <p:cNvGrpSpPr/>
            <p:nvPr/>
          </p:nvGrpSpPr>
          <p:grpSpPr>
            <a:xfrm>
              <a:off x="137320" y="124602"/>
              <a:ext cx="642301" cy="669123"/>
              <a:chOff x="0" y="0"/>
              <a:chExt cx="642299" cy="669121"/>
            </a:xfrm>
          </p:grpSpPr>
          <p:sp>
            <p:nvSpPr>
              <p:cNvPr id="102" name="Oval 10"/>
              <p:cNvSpPr/>
              <p:nvPr/>
            </p:nvSpPr>
            <p:spPr>
              <a:xfrm>
                <a:off x="0" y="0"/>
                <a:ext cx="642300" cy="669122"/>
              </a:xfrm>
              <a:prstGeom prst="ellipse">
                <a:avLst/>
              </a:prstGeom>
              <a:solidFill>
                <a:srgbClr val="6DFFD9"/>
              </a:solidFill>
              <a:ln w="19050" cap="flat">
                <a:solidFill>
                  <a:srgbClr val="09293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03" name="Picture 11" descr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71" y="49951"/>
                <a:ext cx="574759" cy="5987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-2"/>
            <a:ext cx="9144000" cy="1204858"/>
          </a:xfrm>
          <a:prstGeom prst="rect">
            <a:avLst/>
          </a:prstGeom>
          <a:solidFill>
            <a:srgbClr val="800020"/>
          </a:solidFill>
          <a:ln w="19050">
            <a:solidFill>
              <a:srgbClr val="09293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" name="Group 7"/>
          <p:cNvGrpSpPr/>
          <p:nvPr/>
        </p:nvGrpSpPr>
        <p:grpSpPr>
          <a:xfrm>
            <a:off x="170178" y="136523"/>
            <a:ext cx="916943" cy="918329"/>
            <a:chOff x="0" y="0"/>
            <a:chExt cx="916941" cy="918327"/>
          </a:xfrm>
        </p:grpSpPr>
        <p:grpSp>
          <p:nvGrpSpPr>
            <p:cNvPr id="5" name="Group 8"/>
            <p:cNvGrpSpPr/>
            <p:nvPr/>
          </p:nvGrpSpPr>
          <p:grpSpPr>
            <a:xfrm>
              <a:off x="-1" y="-1"/>
              <a:ext cx="916943" cy="918329"/>
              <a:chOff x="0" y="0"/>
              <a:chExt cx="916942" cy="918327"/>
            </a:xfrm>
          </p:grpSpPr>
          <p:sp>
            <p:nvSpPr>
              <p:cNvPr id="3" name="Oval 12"/>
              <p:cNvSpPr/>
              <p:nvPr/>
            </p:nvSpPr>
            <p:spPr>
              <a:xfrm>
                <a:off x="-1" y="-1"/>
                <a:ext cx="913218" cy="91269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4" name="Picture 13" descr="Picture 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916942" cy="9183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" name="Group 9"/>
            <p:cNvGrpSpPr/>
            <p:nvPr/>
          </p:nvGrpSpPr>
          <p:grpSpPr>
            <a:xfrm>
              <a:off x="137320" y="124602"/>
              <a:ext cx="642301" cy="669123"/>
              <a:chOff x="0" y="0"/>
              <a:chExt cx="642299" cy="669121"/>
            </a:xfrm>
          </p:grpSpPr>
          <p:sp>
            <p:nvSpPr>
              <p:cNvPr id="6" name="Oval 10"/>
              <p:cNvSpPr/>
              <p:nvPr/>
            </p:nvSpPr>
            <p:spPr>
              <a:xfrm>
                <a:off x="0" y="0"/>
                <a:ext cx="642300" cy="669122"/>
              </a:xfrm>
              <a:prstGeom prst="ellipse">
                <a:avLst/>
              </a:prstGeom>
              <a:solidFill>
                <a:srgbClr val="6DFFD9"/>
              </a:solidFill>
              <a:ln w="19050" cap="flat">
                <a:solidFill>
                  <a:srgbClr val="09293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7" name="Picture 11" descr="Picture 1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771" y="49951"/>
                <a:ext cx="574759" cy="5987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1257300" y="279381"/>
            <a:ext cx="7886700" cy="64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430767"/>
            <a:ext cx="7886700" cy="474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1694" y="6404294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Narrow"/>
          <a:ea typeface="Arial Narrow"/>
          <a:cs typeface="Arial Narrow"/>
          <a:sym typeface="Arial Narrow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1853183">
              <a:lnSpc>
                <a:spcPct val="80000"/>
              </a:lnSpc>
              <a:defRPr sz="9728" b="0" spc="-97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Deputy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Grand Knight</a:t>
            </a:r>
          </a:p>
        </p:txBody>
      </p:sp>
      <p:sp>
        <p:nvSpPr>
          <p:cNvPr id="11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143000" y="3892494"/>
            <a:ext cx="6858000" cy="1655762"/>
          </a:xfrm>
          <a:prstGeom prst="rect">
            <a:avLst/>
          </a:prstGeom>
        </p:spPr>
        <p:txBody>
          <a:bodyPr/>
          <a:lstStyle>
            <a:lvl1pPr defTabSz="759459">
              <a:lnSpc>
                <a:spcPct val="100000"/>
              </a:lnSpc>
              <a:spcBef>
                <a:spcPts val="0"/>
              </a:spcBef>
              <a:defRPr sz="5520" spc="-55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Training for Success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ouble-click to edit"/>
          <p:cNvSpPr txBox="1">
            <a:spLocks noGrp="1"/>
          </p:cNvSpPr>
          <p:nvPr>
            <p:ph type="title"/>
          </p:nvPr>
        </p:nvSpPr>
        <p:spPr>
          <a:xfrm>
            <a:off x="1518841" y="254640"/>
            <a:ext cx="2949178" cy="6955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Council #14011, Saint Katharine Drexel…"/>
          <p:cNvSpPr txBox="1">
            <a:spLocks noGrp="1"/>
          </p:cNvSpPr>
          <p:nvPr>
            <p:ph type="body" sz="half" idx="1"/>
          </p:nvPr>
        </p:nvSpPr>
        <p:spPr>
          <a:xfrm>
            <a:off x="3887391" y="1241425"/>
            <a:ext cx="4629151" cy="5224166"/>
          </a:xfrm>
          <a:prstGeom prst="rect">
            <a:avLst/>
          </a:prstGeom>
        </p:spPr>
        <p:txBody>
          <a:bodyPr/>
          <a:lstStyle/>
          <a:p>
            <a:pPr marL="187452" indent="-187452" defTabSz="749808">
              <a:spcBef>
                <a:spcPts val="800"/>
              </a:spcBef>
              <a:defRPr sz="2296"/>
            </a:pPr>
            <a:r>
              <a:rPr dirty="0"/>
              <a:t>Council #14011, Saint Katharine Drexel</a:t>
            </a:r>
          </a:p>
          <a:p>
            <a:pPr marL="187452" indent="-187452" defTabSz="749808">
              <a:spcBef>
                <a:spcPts val="800"/>
              </a:spcBef>
              <a:defRPr sz="2296"/>
            </a:pPr>
            <a:r>
              <a:rPr dirty="0"/>
              <a:t>Assembly</a:t>
            </a:r>
          </a:p>
          <a:p>
            <a:pPr marL="187452" indent="-187452" defTabSz="749808">
              <a:spcBef>
                <a:spcPts val="800"/>
              </a:spcBef>
              <a:defRPr sz="2296"/>
            </a:pPr>
            <a:r>
              <a:rPr dirty="0"/>
              <a:t>Chapter</a:t>
            </a:r>
          </a:p>
          <a:p>
            <a:pPr marL="187452" indent="-187452" defTabSz="749808">
              <a:spcBef>
                <a:spcPts val="800"/>
              </a:spcBef>
              <a:defRPr sz="2296"/>
            </a:pPr>
            <a:r>
              <a:rPr dirty="0"/>
              <a:t>Community</a:t>
            </a:r>
          </a:p>
          <a:p>
            <a:pPr marL="187452" indent="-187452" defTabSz="749808">
              <a:spcBef>
                <a:spcPts val="800"/>
              </a:spcBef>
              <a:defRPr sz="2296"/>
            </a:pPr>
            <a:r>
              <a:rPr dirty="0"/>
              <a:t>Why share all this?</a:t>
            </a:r>
          </a:p>
          <a:p>
            <a:pPr marL="562355" lvl="1" indent="-187452" defTabSz="749808">
              <a:spcBef>
                <a:spcPts val="800"/>
              </a:spcBef>
              <a:defRPr sz="2296"/>
            </a:pPr>
            <a:r>
              <a:rPr dirty="0"/>
              <a:t>We have a lot in common:</a:t>
            </a:r>
          </a:p>
          <a:p>
            <a:pPr marL="937260" lvl="2" indent="-187452" defTabSz="749808">
              <a:spcBef>
                <a:spcPts val="800"/>
              </a:spcBef>
              <a:defRPr sz="2296"/>
            </a:pPr>
            <a:r>
              <a:rPr dirty="0"/>
              <a:t>I have been in your seat and I knew I would be needing support</a:t>
            </a:r>
          </a:p>
          <a:p>
            <a:pPr marL="937260" lvl="2" indent="-187452" defTabSz="749808">
              <a:spcBef>
                <a:spcPts val="800"/>
              </a:spcBef>
              <a:defRPr sz="2296"/>
            </a:pPr>
            <a:r>
              <a:rPr dirty="0"/>
              <a:t>I want to help men who believe in Blessed Michael J. McGivney’s vision</a:t>
            </a:r>
          </a:p>
          <a:p>
            <a:pPr marL="937260" lvl="2" indent="-187452" defTabSz="749808">
              <a:spcBef>
                <a:spcPts val="800"/>
              </a:spcBef>
              <a:defRPr sz="2296"/>
            </a:pPr>
            <a:r>
              <a:rPr dirty="0"/>
              <a:t>My core beliefs are the same as </a:t>
            </a:r>
            <a:r>
              <a:rPr dirty="0" err="1"/>
              <a:t>your’s</a:t>
            </a:r>
            <a:endParaRPr dirty="0"/>
          </a:p>
        </p:txBody>
      </p:sp>
      <p:pic>
        <p:nvPicPr>
          <p:cNvPr id="123" name="Walter_Leskuski-2.jpg" descr="Walter_Leskusk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0" y="2119957"/>
            <a:ext cx="2949180" cy="3686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raining Strategy and Philoso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r>
              <a:rPr dirty="0"/>
              <a:t>Training Strategy and Philosophy</a:t>
            </a:r>
          </a:p>
        </p:txBody>
      </p:sp>
      <p:sp>
        <p:nvSpPr>
          <p:cNvPr id="126" name="When questions arise in your council about programs or leadership our goal is to be there for you to provide solutions. Let us help you!…"/>
          <p:cNvSpPr txBox="1">
            <a:spLocks noGrp="1"/>
          </p:cNvSpPr>
          <p:nvPr>
            <p:ph type="body" idx="1"/>
          </p:nvPr>
        </p:nvSpPr>
        <p:spPr>
          <a:xfrm>
            <a:off x="212427" y="1430767"/>
            <a:ext cx="8719146" cy="5016766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2716"/>
            </a:pPr>
            <a:r>
              <a:rPr dirty="0"/>
              <a:t>When questions arise in your council about programs or leadership our goal is to be there for you to provide solutions. Let us help you!</a:t>
            </a: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rPr dirty="0"/>
              <a:t>Our Philosophy is:</a:t>
            </a:r>
          </a:p>
          <a:p>
            <a:pPr marL="665226" lvl="1" indent="-221742" defTabSz="886968">
              <a:spcBef>
                <a:spcPts val="900"/>
              </a:spcBef>
              <a:defRPr sz="2716"/>
            </a:pPr>
            <a:r>
              <a:rPr dirty="0"/>
              <a:t>Empowering men to help councils delivering solutions for both the general and specific</a:t>
            </a: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rPr dirty="0"/>
              <a:t>Our strategy is:  </a:t>
            </a:r>
          </a:p>
          <a:p>
            <a:pPr marL="665226" lvl="1" indent="-221742" defTabSz="886968">
              <a:spcBef>
                <a:spcPts val="900"/>
              </a:spcBef>
              <a:defRPr sz="2716"/>
            </a:pPr>
            <a:r>
              <a:rPr dirty="0"/>
              <a:t>Reenergize leadership development and to help grow council leadership, if needed</a:t>
            </a:r>
          </a:p>
          <a:p>
            <a:pPr marL="665226" lvl="1" indent="-221742" defTabSz="886968">
              <a:spcBef>
                <a:spcPts val="900"/>
              </a:spcBef>
              <a:defRPr sz="2716"/>
            </a:pPr>
            <a:r>
              <a:rPr dirty="0"/>
              <a:t>Provide assistance with any new or existing program(s) </a:t>
            </a:r>
          </a:p>
          <a:p>
            <a:pPr marL="665226" lvl="1" indent="-221742" defTabSz="886968">
              <a:spcBef>
                <a:spcPts val="900"/>
              </a:spcBef>
              <a:defRPr sz="2716"/>
            </a:pPr>
            <a:r>
              <a:rPr dirty="0"/>
              <a:t>We are going to provide you the functional training (tools) for success with web events on “how to” on a variety on topics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upreme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r>
              <a:t>Supreme Training</a:t>
            </a:r>
          </a:p>
        </p:txBody>
      </p:sp>
      <p:sp>
        <p:nvSpPr>
          <p:cNvPr id="129" name="Fraternal training is divided into four categories which are update frequently. You can watch on-line or at your leisure. The sessions are recorded. Refer to www.kofc.org/training…"/>
          <p:cNvSpPr txBox="1">
            <a:spLocks noGrp="1"/>
          </p:cNvSpPr>
          <p:nvPr>
            <p:ph type="body" idx="1"/>
          </p:nvPr>
        </p:nvSpPr>
        <p:spPr>
          <a:xfrm>
            <a:off x="0" y="1279865"/>
            <a:ext cx="8802242" cy="5386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8440" indent="-218440" defTabSz="975335">
              <a:spcBef>
                <a:spcPts val="900"/>
              </a:spcBef>
              <a:buSzPct val="150000"/>
              <a:buFontTx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Fraternal training is divided into four categories which are update frequently. You can watch on-line or at your leisure. The sessions are recorded. Refer to www.kofc.org/training</a:t>
            </a:r>
          </a:p>
          <a:p>
            <a:pPr marL="772159" lvl="1" indent="-386079" defTabSz="975335">
              <a:spcBef>
                <a:spcPts val="900"/>
              </a:spcBef>
              <a:buClr>
                <a:srgbClr val="000000"/>
              </a:buClr>
              <a:buFontTx/>
              <a:buAutoNum type="arabicPeriod"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Online</a:t>
            </a:r>
          </a:p>
          <a:p>
            <a:pPr marL="873760" lvl="3" indent="-218440" defTabSz="975335">
              <a:spcBef>
                <a:spcPts val="900"/>
              </a:spcBef>
              <a:buSzPct val="150000"/>
              <a:buFontTx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 Information for Fraternal Leaders</a:t>
            </a:r>
          </a:p>
          <a:p>
            <a:pPr marL="873760" lvl="3" indent="-218440" defTabSz="975335">
              <a:spcBef>
                <a:spcPts val="900"/>
              </a:spcBef>
              <a:buSzPct val="150000"/>
              <a:buFontTx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Focus on Council Officer Training</a:t>
            </a:r>
          </a:p>
          <a:p>
            <a:pPr marL="772159" lvl="1" indent="-386079" defTabSz="975335">
              <a:spcBef>
                <a:spcPts val="900"/>
              </a:spcBef>
              <a:buClr>
                <a:srgbClr val="000000"/>
              </a:buClr>
              <a:buFontTx/>
              <a:buAutoNum type="arabicPeriod"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Fraternal Training Webinars</a:t>
            </a:r>
          </a:p>
          <a:p>
            <a:pPr marL="873760" lvl="3" indent="-218440" defTabSz="975335">
              <a:spcBef>
                <a:spcPts val="900"/>
              </a:spcBef>
              <a:buSzPct val="150000"/>
              <a:buFontTx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Information for Council Operation, Recruitment and Programs for the entire Council</a:t>
            </a:r>
          </a:p>
          <a:p>
            <a:pPr marL="772159" lvl="1" indent="-386079" defTabSz="975335">
              <a:spcBef>
                <a:spcPts val="900"/>
              </a:spcBef>
              <a:buClr>
                <a:srgbClr val="000000"/>
              </a:buClr>
              <a:buFontTx/>
              <a:buAutoNum type="arabicPeriod"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Resources</a:t>
            </a:r>
          </a:p>
          <a:p>
            <a:pPr marL="873760" lvl="3" indent="-218440" defTabSz="975335">
              <a:spcBef>
                <a:spcPts val="900"/>
              </a:spcBef>
              <a:buSzPct val="150000"/>
              <a:buFontTx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Additional resources for Fraternal leaders and Faith In Action additional Resources</a:t>
            </a:r>
          </a:p>
          <a:p>
            <a:pPr marL="772159" lvl="1" indent="-386079" defTabSz="975335">
              <a:spcBef>
                <a:spcPts val="900"/>
              </a:spcBef>
              <a:buClr>
                <a:srgbClr val="000000"/>
              </a:buClr>
              <a:buFontTx/>
              <a:buAutoNum type="arabicPeriod"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Fraternal Video Library</a:t>
            </a:r>
          </a:p>
          <a:p>
            <a:pPr marL="873760" lvl="3" indent="-218440" defTabSz="975335">
              <a:spcBef>
                <a:spcPts val="900"/>
              </a:spcBef>
              <a:buSzPct val="150000"/>
              <a:buFontTx/>
              <a:defRPr sz="176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2000" dirty="0"/>
              <a:t>Short tutorials for essential tools and Procedures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tate Leader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r>
              <a:t>State Leadership</a:t>
            </a:r>
          </a:p>
        </p:txBody>
      </p:sp>
      <p:sp>
        <p:nvSpPr>
          <p:cNvPr id="132" name="Our primary focus is to help you succeed as a council lead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primary focus is to help you succeed as a council leader </a:t>
            </a:r>
          </a:p>
          <a:p>
            <a:r>
              <a:t>We have a proactive asset to leverage to provide assistance and it’s called the SWAT team</a:t>
            </a:r>
          </a:p>
          <a:p>
            <a:r>
              <a:t>Training will work with the SWAT team to overcome specific council challenges impeding your progress. We are the business of building bridges not barricades.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tate Leadership (cont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r>
              <a:t>State Leadership (cont)</a:t>
            </a:r>
          </a:p>
        </p:txBody>
      </p:sp>
      <p:sp>
        <p:nvSpPr>
          <p:cNvPr id="135" name="To jumpstart the training for this year we are will be hosting three (3) web sessions after the Mid-Term on various discussion topics. Stay tune, more on this short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jumpstart the training for this year we are will be hosting three (3) web sessions after the Mid-Term on various discussion topics. Stay tune, more on this shortly</a:t>
            </a:r>
          </a:p>
          <a:p>
            <a:r>
              <a:t>We are here to make your job easier. We work for you to lead</a:t>
            </a:r>
          </a:p>
          <a:p>
            <a:r>
              <a:t>Lastly but most important!  </a:t>
            </a:r>
          </a:p>
          <a:p>
            <a:pPr marL="685800" lvl="1" indent="-228600"/>
            <a:r>
              <a:t>I want to leave you with this — you are not alone in this journey. We are here to work in lockstep with you and your council to ensure you have a very successful year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ake Aways Remind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r>
              <a:t>Take Aways Reminders</a:t>
            </a:r>
          </a:p>
        </p:txBody>
      </p:sp>
      <p:sp>
        <p:nvSpPr>
          <p:cNvPr id="138" name="Subscribe to the Supreme Leadership advisory newslett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Subscribe to the Supreme Leadership advisory newsletter</a:t>
            </a:r>
          </a:p>
          <a:p>
            <a:pPr marL="685800" lvl="1" indent="-228600"/>
            <a:r>
              <a:t>Provides latest updates and valuable leadership</a:t>
            </a:r>
          </a:p>
          <a:p>
            <a:r>
              <a:t>After reviewing the Supreme training look at your team and direct them to the resources they need</a:t>
            </a:r>
          </a:p>
          <a:p>
            <a:pPr marL="685800" lvl="1" indent="-228600"/>
            <a:r>
              <a:t>This will help in the long run. Can share this information at the appropriate time. If you need us to help, please do not hesitate!</a:t>
            </a:r>
          </a:p>
          <a:p>
            <a:pPr marL="685800" lvl="1" indent="-228600"/>
            <a:r>
              <a:t> It would be beneficial to specify which individuals need the training and direct them to the appropriate resources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Questions"/>
          <p:cNvSpPr txBox="1"/>
          <p:nvPr/>
        </p:nvSpPr>
        <p:spPr>
          <a:xfrm>
            <a:off x="1989541" y="239206"/>
            <a:ext cx="216771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90000"/>
              </a:lnSpc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Questions</a:t>
            </a:r>
          </a:p>
        </p:txBody>
      </p:sp>
      <p:pic>
        <p:nvPicPr>
          <p:cNvPr id="141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54" y="1541908"/>
            <a:ext cx="4935092" cy="4935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Arial Narrow</vt:lpstr>
      <vt:lpstr>Office Theme</vt:lpstr>
      <vt:lpstr>Deputy Grand Knight</vt:lpstr>
      <vt:lpstr>PowerPoint Presentation</vt:lpstr>
      <vt:lpstr>Training Strategy and Philosophy</vt:lpstr>
      <vt:lpstr>Supreme Training</vt:lpstr>
      <vt:lpstr>State Leadership</vt:lpstr>
      <vt:lpstr>State Leadership (cont)</vt:lpstr>
      <vt:lpstr>Take Aways Reminders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Jeffrey Wilk</dc:creator>
  <cp:lastModifiedBy>Jeffrey Wilk</cp:lastModifiedBy>
  <cp:revision>2</cp:revision>
  <dcterms:modified xsi:type="dcterms:W3CDTF">2026-01-05T23:09:31Z</dcterms:modified>
</cp:coreProperties>
</file>