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77" r:id="rId4"/>
    <p:sldId id="258" r:id="rId5"/>
    <p:sldId id="263" r:id="rId6"/>
    <p:sldId id="259" r:id="rId7"/>
    <p:sldId id="275" r:id="rId8"/>
    <p:sldId id="273" r:id="rId9"/>
    <p:sldId id="274" r:id="rId10"/>
    <p:sldId id="272" r:id="rId11"/>
    <p:sldId id="264" r:id="rId12"/>
    <p:sldId id="260" r:id="rId13"/>
    <p:sldId id="267" r:id="rId14"/>
    <p:sldId id="261" r:id="rId15"/>
    <p:sldId id="266" r:id="rId16"/>
    <p:sldId id="276" r:id="rId17"/>
    <p:sldId id="271" r:id="rId18"/>
    <p:sldId id="270" r:id="rId19"/>
    <p:sldId id="262" r:id="rId20"/>
    <p:sldId id="269" r:id="rId21"/>
    <p:sldId id="268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B928A0-2B3F-4D8C-A6FC-C3E28661DC9D}" v="8" dt="2025-12-26T15:10:13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2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EB892-A2DB-4AE6-AF77-330879D46F3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9BB9-0957-4DCB-853D-9D7562456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8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9BB9-0957-4DCB-853D-9D75624564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9BB9-0957-4DCB-853D-9D75624564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9BB9-0957-4DCB-853D-9D75624564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3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7E8D-1E15-DD5E-E834-65DA03E80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783A7-0886-A932-2906-938225345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54F59-E6ED-2F75-4EEF-04080182A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86466-CEE4-842E-72A1-1AF031074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9BB9-0957-4DCB-853D-9D75624564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5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9C3F-397C-E22E-1E9B-3BDFD2C34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39D6-CFB5-6B17-3531-E430160F5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8D382-1C71-BD96-DCB6-5DF9BABA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2CAAA-13BF-374B-92D2-9E48099A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AE9AE-85FD-A953-71B2-B361933D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4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CC7C-6137-C432-CC93-930A2776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EF93E-E574-4FE5-2B75-E9047498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30656-799A-9636-DE9F-4DD73D84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6D215-85E6-AC39-536B-5802852E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CC767-B676-EB87-58CA-1133DA94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6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27B50C-B9BB-20C5-4C15-D97F70A44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DF7C4-670F-5A8E-B8EB-903EFE378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AC6AB-4671-EF2E-9D68-59728F94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604B9-6590-2721-3127-614BF593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0981-D174-8AA6-0EA2-3BED68CB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1477-9D06-65F7-FF4E-59B9ADF06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BCE59-9411-8AF5-0DD4-DBDD17A11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4E8DE-3100-B699-A89F-4FFE522A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07FF-D438-051E-51B2-D4A435D1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477A-D1B7-3DA1-1E0B-47740FBA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8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8E68-D9A1-BAAD-0F10-AEB806F0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5708A-39D9-B5A6-9B4F-D41F9E2C0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864BD-15D6-3EA8-2811-7C79EB61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F5EC1-C652-ECCA-EEC7-C838BAC2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7DEC2-8B3A-E32E-4D0B-B174DD2C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5BB4-03E7-DA18-8A40-7C5D2DEF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B60A-A208-C5E9-BE03-25F302807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9CA94-3EF8-A389-0108-E37E816E8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EA25E-D86D-894A-A1F5-A83EC4A1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0179F-D8D3-C3FF-D6B3-1321E0287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585F3-E6BF-CF2C-3E4B-D05341C3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67069-685F-560A-25CA-74F662B9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14146-ED1C-8D9B-16CC-E863711C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CDC79-D5A1-75AA-A58F-0AB0DD9B9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3E284-FFD5-D744-3B12-B32CCCDAE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F5442-28C7-6DC9-0567-8B16943F7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94994-1333-B17D-9C30-858382B1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742E81-9D47-0CAA-EC68-DE596FC1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550D9-D111-2F35-E651-33838BB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2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DD79E-3BAB-B1E9-2418-C1C095E5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96A51-209D-26D8-B983-55CD3C71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263D0-BC13-80F2-67FA-1865C8E5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EBB9F-0D25-98C2-6DF6-9FF7039E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8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2DC3D2-FB72-5A29-9192-780FF75F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7D5E3-532A-C090-E6B1-992CD0A8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5EB1-6AAD-8344-06B9-F2EC6C84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0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7616-BB7B-3FBE-7BF7-1658FA97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2D64A-6228-4C1C-0EA6-D6063089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8B41D-2012-ED60-5F62-7A80609AD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360EC-8610-26CF-32C7-70791C9C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6AC3C-74F3-79C8-2A3C-76993CC7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5C537-581F-C09B-C31B-15ED7E2C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3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6D71-9D07-A720-D641-EEB2E423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3CBB3E-1899-D3A6-78DB-995261597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57C6D-FA8D-6B24-72B4-1F0429111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5E7EC-0D2A-6314-1347-A26BFC65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D9A8A-D1AF-AB32-F90A-B6A92399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9898F-E5FA-93E9-E857-F64DC6C8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3374C-5619-4190-C916-FCAB95D5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BCD1C-86F6-4229-ED61-4E3327665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4054D-FA5F-743B-7144-61437D436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25AEEB-B1DF-4312-B570-F8A829CCC8B8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23AB-B8F8-D139-8806-902D0A2D4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BC184-6DE8-35F0-511D-CEC0E82CF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1E2741-4EDB-4990-AAD3-4138E235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3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5B16D-5FFE-5971-2ADA-9DCBE3952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7714" y="467270"/>
            <a:ext cx="5288479" cy="241358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700" b="1" dirty="0"/>
            </a:br>
            <a:r>
              <a:rPr lang="en-US" sz="3600" b="1" dirty="0">
                <a:solidFill>
                  <a:srgbClr val="002060"/>
                </a:solidFill>
              </a:rPr>
              <a:t>If you get your message right, everything else will fall into place</a:t>
            </a:r>
            <a:r>
              <a:rPr lang="en-US" sz="2700" b="1" dirty="0">
                <a:solidFill>
                  <a:srgbClr val="002060"/>
                </a:solidFill>
              </a:rPr>
              <a:t>	</a:t>
            </a:r>
            <a:br>
              <a:rPr lang="en-US" sz="2700" dirty="0">
                <a:solidFill>
                  <a:srgbClr val="002060"/>
                </a:solidFill>
              </a:rPr>
            </a:br>
            <a:endParaRPr lang="en-US" sz="2700" dirty="0">
              <a:solidFill>
                <a:srgbClr val="00206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5A003C6E-CB13-2FFE-730A-8AA601EA2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428A0A-829B-ED4D-BF09-1FA0C73E2E5F}"/>
              </a:ext>
            </a:extLst>
          </p:cNvPr>
          <p:cNvSpPr txBox="1">
            <a:spLocks/>
          </p:cNvSpPr>
          <p:nvPr/>
        </p:nvSpPr>
        <p:spPr>
          <a:xfrm>
            <a:off x="6247607" y="2990818"/>
            <a:ext cx="5698586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b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K of C</a:t>
            </a:r>
          </a:p>
          <a:p>
            <a:pPr>
              <a:spcAft>
                <a:spcPts val="600"/>
              </a:spcAft>
            </a:pPr>
            <a:r>
              <a:rPr lang="en-US" sz="4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Public Relations</a:t>
            </a:r>
            <a:br>
              <a:rPr lang="en-US" sz="4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en-US" sz="4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92A32A2-A7BF-4545-6A2D-50FCF15B1965}"/>
              </a:ext>
            </a:extLst>
          </p:cNvPr>
          <p:cNvSpPr txBox="1">
            <a:spLocks/>
          </p:cNvSpPr>
          <p:nvPr/>
        </p:nvSpPr>
        <p:spPr>
          <a:xfrm>
            <a:off x="1524000" y="-152400"/>
            <a:ext cx="9144000" cy="260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br>
              <a:rPr lang="en-US" sz="5900" b="1"/>
            </a:br>
            <a:endParaRPr lang="en-US" sz="5900"/>
          </a:p>
        </p:txBody>
      </p:sp>
    </p:spTree>
    <p:extLst>
      <p:ext uri="{BB962C8B-B14F-4D97-AF65-F5344CB8AC3E}">
        <p14:creationId xmlns:p14="http://schemas.microsoft.com/office/powerpoint/2010/main" val="381451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F17F8-581D-5D28-6DC9-38FCCCEE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B2DCBE-A566-8750-7AB4-9B3CFE01C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0D599-3C9B-5D6D-73A9-4BA27CA9F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46D72B-9D92-C9C4-D7D9-38A4807ED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4723E9-B23C-F9C0-36ED-6546E3599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57A25-5E08-C53B-0688-2270B97A8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ED8BB6F-8B78-50A0-95CD-03CFF2F81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8EA155-9880-08D8-65D3-7491EAB1B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D3EF6-0BE5-4EF7-2FD1-07FE6FB6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4"/>
            <a:ext cx="3201366" cy="4899545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Promotional Material 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FEEEB-7AFD-8D44-1C26-6FD5F695B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63" y="412956"/>
            <a:ext cx="7431136" cy="5869857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600" b="1" dirty="0"/>
              <a:t>Creating Promotional Material </a:t>
            </a:r>
          </a:p>
          <a:p>
            <a:pPr lvl="1"/>
            <a:r>
              <a:rPr lang="en-US" sz="2800" dirty="0"/>
              <a:t>Ads and Posters  </a:t>
            </a:r>
          </a:p>
          <a:p>
            <a:pPr lvl="1"/>
            <a:r>
              <a:rPr lang="en-US" sz="2800" dirty="0"/>
              <a:t>This will take some design work to make it look good </a:t>
            </a:r>
          </a:p>
          <a:p>
            <a:pPr lvl="1"/>
            <a:r>
              <a:rPr lang="en-US" sz="2800" dirty="0"/>
              <a:t>Artwork and design catches people’s eyes </a:t>
            </a:r>
          </a:p>
          <a:p>
            <a:pPr lvl="2"/>
            <a:r>
              <a:rPr lang="en-US" sz="3200" b="1" dirty="0"/>
              <a:t>Color Theory – Create Feeling   </a:t>
            </a:r>
          </a:p>
          <a:p>
            <a:pPr lvl="2"/>
            <a:r>
              <a:rPr lang="en-US" sz="3200" b="1" dirty="0"/>
              <a:t>Logo and Motto – Branding</a:t>
            </a:r>
          </a:p>
          <a:p>
            <a:pPr lvl="2"/>
            <a:r>
              <a:rPr lang="en-US" sz="3200" b="1" dirty="0"/>
              <a:t>Words  - Key Information </a:t>
            </a:r>
          </a:p>
          <a:p>
            <a:r>
              <a:rPr lang="en-US" sz="3200" b="1" dirty="0"/>
              <a:t>Will people remember seeing it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425A49C2-205D-2A32-46AF-6483F60A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60AA0-3F9D-D592-E91B-26A7E329A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4712635" y="172597"/>
            <a:ext cx="7222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0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FDC74-45A8-261D-AE66-70B3D40A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4275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Press Releases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How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1A6F-4D04-0A46-B531-B4B037DA1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725" y="210431"/>
            <a:ext cx="748655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How To Format a Press Release?</a:t>
            </a:r>
          </a:p>
          <a:p>
            <a:r>
              <a:rPr lang="en-US" dirty="0"/>
              <a:t>For </a:t>
            </a:r>
            <a:r>
              <a:rPr lang="en-US" b="1" dirty="0"/>
              <a:t>Newspapers or Radio </a:t>
            </a:r>
          </a:p>
          <a:p>
            <a:pPr lvl="1"/>
            <a:r>
              <a:rPr lang="en-US" sz="2800" b="1" dirty="0"/>
              <a:t>Guadalupe Radio </a:t>
            </a:r>
            <a:r>
              <a:rPr lang="en-US" sz="2800" dirty="0"/>
              <a:t>will help you make Public Service Announcements </a:t>
            </a:r>
          </a:p>
          <a:p>
            <a:pPr lvl="2"/>
            <a:r>
              <a:rPr lang="en-US" sz="2400" dirty="0"/>
              <a:t>📻 Frequency: 1160 kHz AM</a:t>
            </a:r>
          </a:p>
          <a:p>
            <a:pPr lvl="2"/>
            <a:r>
              <a:rPr lang="en-US" sz="2400" dirty="0"/>
              <a:t>⭐ Branding: </a:t>
            </a:r>
            <a:r>
              <a:rPr lang="en-US" sz="2400" b="1" dirty="0"/>
              <a:t>Radio For Your Soul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Good examples in the Supreme Publication   </a:t>
            </a:r>
          </a:p>
          <a:p>
            <a:pPr lvl="1"/>
            <a:r>
              <a:rPr lang="en-US" sz="2800" b="1" dirty="0"/>
              <a:t>Public Relations and Publicity 2235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355FBED4-DB63-E5D4-9014-F42E89152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9DF54-B793-0E94-5404-0CEF8A34D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8364" y="67566"/>
            <a:ext cx="1828438" cy="1828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A5022-0612-1D41-875A-038EC930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695" y="5014452"/>
            <a:ext cx="229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8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62229-3413-48AC-6405-49D8E1D2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1227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Media 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3362CCA2-84F2-71A5-6D4E-9EE33F492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7F97B7-FE9D-919A-2896-965784A5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62" y="1242853"/>
            <a:ext cx="6801750" cy="41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2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B9F38-F356-9606-2F56-F255E51A2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52B2E54-B22A-BFF2-C699-232EAAB66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787A4ED-FEEF-7739-A853-08E48D83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92A301-3B66-455E-7054-94D071AF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823D50-B6B4-3F13-FEE5-C6542D5A6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14C37F-1D46-94E3-1428-AE1506D2B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EDEC2CD-0060-D1E1-87E4-EF4E958D8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C0F2BB-21B8-7E89-0D2D-94411AF6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76B34-3BFB-1587-41C5-BD33D15A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1227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Media 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70906-8AF2-522B-E275-AC1C34C3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6036455"/>
          </a:xfrm>
        </p:spPr>
        <p:txBody>
          <a:bodyPr anchor="ctr"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b="1" dirty="0"/>
              <a:t>What media do you want to use?</a:t>
            </a:r>
          </a:p>
          <a:p>
            <a:pPr lvl="1"/>
            <a:r>
              <a:rPr lang="en-US" sz="2800" dirty="0"/>
              <a:t>Email </a:t>
            </a:r>
          </a:p>
          <a:p>
            <a:pPr lvl="1"/>
            <a:r>
              <a:rPr lang="en-US" sz="2800" dirty="0"/>
              <a:t>Social media – Facebook, etc. </a:t>
            </a:r>
          </a:p>
          <a:p>
            <a:pPr lvl="1"/>
            <a:r>
              <a:rPr lang="en-US" sz="2800" dirty="0"/>
              <a:t>Council Newsletter</a:t>
            </a:r>
          </a:p>
          <a:p>
            <a:pPr lvl="1"/>
            <a:r>
              <a:rPr lang="en-US" sz="2800" dirty="0"/>
              <a:t>Church Bulletin </a:t>
            </a:r>
          </a:p>
          <a:p>
            <a:pPr lvl="1"/>
            <a:r>
              <a:rPr lang="en-US" sz="2800" dirty="0"/>
              <a:t>U.S. Mail – letters or post cards </a:t>
            </a:r>
          </a:p>
          <a:p>
            <a:pPr lvl="1"/>
            <a:r>
              <a:rPr lang="en-US" sz="2800" dirty="0"/>
              <a:t>Local Newspaper</a:t>
            </a:r>
          </a:p>
          <a:p>
            <a:pPr lvl="1"/>
            <a:r>
              <a:rPr lang="en-US" sz="2800" dirty="0"/>
              <a:t>Catholic Radio   </a:t>
            </a:r>
          </a:p>
          <a:p>
            <a:pPr lvl="1"/>
            <a:r>
              <a:rPr lang="en-US" sz="2800" dirty="0"/>
              <a:t>Catholic Newspapers </a:t>
            </a:r>
          </a:p>
          <a:p>
            <a:pPr lvl="1"/>
            <a:r>
              <a:rPr lang="en-US" sz="2800" dirty="0"/>
              <a:t>Council Website </a:t>
            </a:r>
          </a:p>
          <a:p>
            <a:pPr lvl="1"/>
            <a:r>
              <a:rPr lang="en-US" sz="2800" dirty="0"/>
              <a:t>Church Website </a:t>
            </a:r>
          </a:p>
          <a:p>
            <a:pPr lvl="1"/>
            <a:r>
              <a:rPr lang="en-US" sz="2800" dirty="0"/>
              <a:t>Supreme Columbia</a:t>
            </a:r>
          </a:p>
          <a:p>
            <a:r>
              <a:rPr lang="en-US" b="1" dirty="0"/>
              <a:t>Combine the correct media </a:t>
            </a:r>
          </a:p>
          <a:p>
            <a:pPr lvl="1"/>
            <a:r>
              <a:rPr lang="en-US" dirty="0"/>
              <a:t>To cover your target audience </a:t>
            </a:r>
          </a:p>
          <a:p>
            <a:r>
              <a:rPr lang="en-US" b="1" dirty="0"/>
              <a:t>Make Media Contacts!!! </a:t>
            </a:r>
          </a:p>
          <a:p>
            <a:pPr lvl="1"/>
            <a:r>
              <a:rPr lang="en-US" dirty="0"/>
              <a:t>Newspapers, Radio and Public Media</a:t>
            </a:r>
          </a:p>
          <a:p>
            <a:endParaRPr lang="en-US" sz="20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5A9B0779-42BD-55DA-94D3-477D0473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5666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7CEED-7F38-C0D4-EB81-20F58459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368603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The Power of Photos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8C05-5F90-B27C-7345-B0FD41C79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613" y="5938684"/>
            <a:ext cx="7264083" cy="750181"/>
          </a:xfrm>
        </p:spPr>
        <p:txBody>
          <a:bodyPr anchor="ctr">
            <a:noAutofit/>
          </a:bodyPr>
          <a:lstStyle/>
          <a:p>
            <a:pPr lvl="0"/>
            <a:endParaRPr lang="en-US" b="1" dirty="0"/>
          </a:p>
          <a:p>
            <a:pPr lvl="0"/>
            <a:endParaRPr lang="en-US" sz="2400" b="1" dirty="0"/>
          </a:p>
          <a:p>
            <a:pPr marL="0" lvl="0" indent="0">
              <a:buNone/>
            </a:pPr>
            <a:r>
              <a:rPr lang="en-US" sz="2800" dirty="0"/>
              <a:t>	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AA071CB4-DB14-F83F-1F2B-AE5AAA81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913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CCB2F-3D62-6002-BCB6-86699D23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6173">
            <a:off x="4572116" y="410048"/>
            <a:ext cx="3472093" cy="2987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DB09E-B717-3347-C4C0-5D97FA115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259">
            <a:off x="8364779" y="305999"/>
            <a:ext cx="3427224" cy="2948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22257F-E793-9197-5467-6648C0FC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1294">
            <a:off x="8251082" y="3250624"/>
            <a:ext cx="3935764" cy="2785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92530F-F58F-0266-EC13-53E3559FC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1872">
            <a:off x="4055990" y="3371079"/>
            <a:ext cx="4206923" cy="31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0DAF3-1D17-5224-4959-FD1B4EB63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43376C-87E5-F228-9F79-2F9F948F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890FED-0895-DEA5-3683-CD9F967C2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A62A5-1524-1C3D-B22C-C1287D6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C9539A-AADC-DE57-B104-82B15A426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7F52EE-4D39-872C-2498-C0D181B11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975295-4093-C1E1-D2C2-24BEA0286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560DD5-B444-D126-18B2-06EEA5AD7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6AA58-476A-8D95-4481-7DBA9925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6"/>
            <a:ext cx="3201366" cy="458491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The Power of Photos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02985-8C56-FD52-55EA-8AFAAEC4D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4" y="871050"/>
            <a:ext cx="6303719" cy="5095619"/>
          </a:xfrm>
        </p:spPr>
        <p:txBody>
          <a:bodyPr anchor="ctr">
            <a:noAutofit/>
          </a:bodyPr>
          <a:lstStyle/>
          <a:p>
            <a:pPr lvl="0"/>
            <a:endParaRPr lang="en-US" b="1" dirty="0"/>
          </a:p>
          <a:p>
            <a:pPr marL="0" lvl="0" indent="0">
              <a:buNone/>
            </a:pPr>
            <a:endParaRPr lang="en-US" sz="3200" b="1" dirty="0"/>
          </a:p>
          <a:p>
            <a:pPr marL="0" lvl="0" indent="0">
              <a:buNone/>
            </a:pPr>
            <a:r>
              <a:rPr lang="en-US" sz="3200" b="1" dirty="0"/>
              <a:t>Elements of a Good Photo </a:t>
            </a:r>
          </a:p>
          <a:p>
            <a:r>
              <a:rPr lang="en-US" sz="3200" b="1" dirty="0"/>
              <a:t>K of C emblems in photos </a:t>
            </a:r>
          </a:p>
          <a:p>
            <a:pPr lvl="2"/>
            <a:r>
              <a:rPr lang="en-US" sz="2800" dirty="0"/>
              <a:t>on a shirt or in background </a:t>
            </a:r>
          </a:p>
          <a:p>
            <a:r>
              <a:rPr lang="en-US" sz="3200" b="1" dirty="0"/>
              <a:t>Smiling people  </a:t>
            </a:r>
          </a:p>
          <a:p>
            <a:pPr lvl="1"/>
            <a:r>
              <a:rPr lang="en-US" dirty="0"/>
              <a:t>If appropriate </a:t>
            </a:r>
          </a:p>
          <a:p>
            <a:r>
              <a:rPr lang="en-US" sz="3200" b="1" dirty="0"/>
              <a:t>A good background </a:t>
            </a:r>
          </a:p>
          <a:p>
            <a:pPr lvl="2"/>
            <a:r>
              <a:rPr lang="en-US" sz="2400" dirty="0"/>
              <a:t>Not distracting from the photo</a:t>
            </a:r>
          </a:p>
          <a:p>
            <a:r>
              <a:rPr lang="en-US" sz="3200" b="1" dirty="0"/>
              <a:t>Good lighting </a:t>
            </a:r>
          </a:p>
          <a:p>
            <a:pPr lvl="2"/>
            <a:r>
              <a:rPr lang="en-US" sz="2400" dirty="0"/>
              <a:t>Watch shadows in faces or on emblems</a:t>
            </a:r>
          </a:p>
          <a:p>
            <a:r>
              <a:rPr lang="en-US" sz="3200" b="1" dirty="0"/>
              <a:t>Take some action and posed shots  </a:t>
            </a:r>
          </a:p>
          <a:p>
            <a:pPr lvl="0"/>
            <a:endParaRPr lang="en-US" sz="2400" b="1" dirty="0"/>
          </a:p>
          <a:p>
            <a:pPr marL="0" lvl="0" indent="0">
              <a:buNone/>
            </a:pPr>
            <a:r>
              <a:rPr lang="en-US" sz="2800" dirty="0"/>
              <a:t>	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30AEC8EC-AC5B-CD54-DDBA-A28809F1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913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983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92B0-9912-7644-0424-A3F11ADE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5B7C9ED-9E3E-8695-FE67-2A4128A24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8349A6E-69BE-145E-3A08-4816F88C1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56A88-CFC4-1EB0-3E53-6E4DBD90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4C5F92-5AEA-0F60-31D7-5E2D1ED96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4BACD3-8452-E692-9C5E-A60279037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0DBDD87-1E4B-61C5-FBAE-AB4A059CA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A7B622-E42A-273A-53D9-0DEBA4D11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D459F-1395-CCA2-97A1-819F5671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6"/>
            <a:ext cx="3201366" cy="458491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The Power of Photos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D831-FC0B-2B11-0E06-DE69AB4A7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1" y="2163097"/>
            <a:ext cx="6454532" cy="3443910"/>
          </a:xfrm>
        </p:spPr>
        <p:txBody>
          <a:bodyPr anchor="ctr">
            <a:noAutofit/>
          </a:bodyPr>
          <a:lstStyle/>
          <a:p>
            <a:pPr lvl="0"/>
            <a:endParaRPr lang="en-US" b="1" dirty="0"/>
          </a:p>
          <a:p>
            <a:pPr marL="0" lvl="0" indent="0">
              <a:buNone/>
            </a:pPr>
            <a:endParaRPr lang="en-US" sz="3200" b="1" dirty="0"/>
          </a:p>
          <a:p>
            <a:pPr lvl="0"/>
            <a:endParaRPr lang="en-US" sz="2400" b="1" dirty="0"/>
          </a:p>
          <a:p>
            <a:pPr marL="0" lvl="0" indent="0">
              <a:buNone/>
            </a:pPr>
            <a:r>
              <a:rPr lang="en-US" sz="2800" dirty="0"/>
              <a:t>	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0828BB55-DCB8-0886-AAD5-9A7180F9F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913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022D0-C9E7-4A9C-311E-9F2684E12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575" y="10138"/>
            <a:ext cx="5247378" cy="3740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DD1DA-3DEB-E8F5-BBC4-130A33434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030" y="3613197"/>
            <a:ext cx="5840155" cy="327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161AC-C4F4-4BF8-400C-C69D7AEE015C}"/>
              </a:ext>
            </a:extLst>
          </p:cNvPr>
          <p:cNvSpPr txBox="1"/>
          <p:nvPr/>
        </p:nvSpPr>
        <p:spPr>
          <a:xfrm rot="681801">
            <a:off x="4443632" y="706145"/>
            <a:ext cx="266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For this child, it was a good 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DE37A-3D07-D604-08C7-8590F447F10F}"/>
              </a:ext>
            </a:extLst>
          </p:cNvPr>
          <p:cNvSpPr txBox="1"/>
          <p:nvPr/>
        </p:nvSpPr>
        <p:spPr>
          <a:xfrm rot="21221582">
            <a:off x="10148779" y="4748379"/>
            <a:ext cx="1867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few good men</a:t>
            </a:r>
          </a:p>
        </p:txBody>
      </p:sp>
    </p:spTree>
    <p:extLst>
      <p:ext uri="{BB962C8B-B14F-4D97-AF65-F5344CB8AC3E}">
        <p14:creationId xmlns:p14="http://schemas.microsoft.com/office/powerpoint/2010/main" val="3925732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1BAEC-9081-75F2-D1E0-BEF174CC7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9398B6-20FD-8A61-3C06-B2677FEEB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88D0543-AB1B-C825-170C-4A869DB73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E678FD-8F83-772E-8061-7FBC48F15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F814E-0FA0-1B41-FFBB-716A98399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ADB4D-5341-A635-0903-71A0A5F80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DD49014-D2E2-B324-EAE5-624578B9B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901EFC-1F40-460C-8D28-FA1691B03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DD6CC-1979-E498-4D7C-C1D0ED84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5040431"/>
          </a:xfrm>
        </p:spPr>
        <p:txBody>
          <a:bodyPr anchor="b">
            <a:normAutofit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Common Problems with Photos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94E1A-A8A9-09C7-966B-64BF0DB1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912" y="1932841"/>
            <a:ext cx="7166946" cy="4197382"/>
          </a:xfrm>
        </p:spPr>
        <p:txBody>
          <a:bodyPr anchor="ctr">
            <a:noAutofit/>
          </a:bodyPr>
          <a:lstStyle/>
          <a:p>
            <a:pPr marL="0" lvl="0" indent="0">
              <a:buNone/>
            </a:pPr>
            <a:r>
              <a:rPr lang="en-US" sz="3200" b="1" dirty="0"/>
              <a:t>Common problems with photos</a:t>
            </a:r>
          </a:p>
          <a:p>
            <a:pPr lvl="1"/>
            <a:r>
              <a:rPr lang="en-US" sz="2800" b="1" dirty="0"/>
              <a:t>Not enough light on the Face </a:t>
            </a:r>
          </a:p>
          <a:p>
            <a:pPr lvl="2"/>
            <a:r>
              <a:rPr lang="en-US" sz="2400" dirty="0"/>
              <a:t>(watch shadows)</a:t>
            </a:r>
          </a:p>
          <a:p>
            <a:pPr lvl="1"/>
            <a:r>
              <a:rPr lang="en-US" sz="2800" b="1" dirty="0"/>
              <a:t>Not Smiling  </a:t>
            </a:r>
          </a:p>
          <a:p>
            <a:pPr lvl="1"/>
            <a:r>
              <a:rPr lang="en-US" sz="2800" b="1" dirty="0"/>
              <a:t>Distracting objects in photo</a:t>
            </a:r>
          </a:p>
          <a:p>
            <a:pPr lvl="2"/>
            <a:r>
              <a:rPr lang="en-US" sz="2400" dirty="0"/>
              <a:t>A Tree or Pole that looks like it coming out of the head</a:t>
            </a:r>
          </a:p>
          <a:p>
            <a:pPr lvl="1"/>
            <a:r>
              <a:rPr lang="en-US" sz="2800" b="1" dirty="0"/>
              <a:t>I’ve seen some bad examples of people’s photos  </a:t>
            </a:r>
          </a:p>
          <a:p>
            <a:pPr lvl="2"/>
            <a:endParaRPr lang="en-US" sz="24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CEF0B30A-35D2-5AA3-357D-2ED92669F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913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D32AA-E766-63C8-0B04-5505F657F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4037815" y="10138"/>
            <a:ext cx="8187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79E88-E1F2-42C4-E993-64559B894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C32E74-1296-4DC5-F77C-9E293EB1C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1A16D43-BC49-9FA2-AF83-A420C3D1D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2F4789-72A6-E6B5-08FE-C4A5A87AC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E5D18-7D0A-81F7-FCA9-F33BDEEA1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5A988B-32A8-3EF7-E6D1-69930A8D2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5E9C96C-1D52-78FC-81B0-4F9E1397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29A41-DDE0-4032-D870-1363C2C68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1A6FF-1041-9E50-78C3-4861CEDC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5040431"/>
          </a:xfrm>
        </p:spPr>
        <p:txBody>
          <a:bodyPr anchor="b">
            <a:normAutofit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The Power of Photos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Camera Gear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FB70F6FA-71EC-8FC0-E761-71F7A8BA8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913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FB7BF-D269-E373-D764-83D55009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4037815" y="-10143"/>
            <a:ext cx="8154185" cy="68782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2C39E-A39D-8E52-C825-48563890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62" y="107384"/>
            <a:ext cx="7264083" cy="6431067"/>
          </a:xfrm>
        </p:spPr>
        <p:txBody>
          <a:bodyPr anchor="ctr">
            <a:noAutofit/>
          </a:bodyPr>
          <a:lstStyle/>
          <a:p>
            <a:pPr lvl="0"/>
            <a:endParaRPr lang="en-US" b="1" dirty="0"/>
          </a:p>
          <a:p>
            <a:pPr marL="0" indent="0">
              <a:buNone/>
            </a:pPr>
            <a:r>
              <a:rPr lang="en-US" sz="3200" b="1" dirty="0"/>
              <a:t>Gear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2800" b="1" dirty="0"/>
              <a:t>Cell phones work fine most of the time </a:t>
            </a:r>
          </a:p>
          <a:p>
            <a:pPr marL="457200" lvl="1" indent="0">
              <a:buNone/>
            </a:pPr>
            <a:r>
              <a:rPr lang="en-US" sz="2800" dirty="0"/>
              <a:t> </a:t>
            </a:r>
          </a:p>
          <a:p>
            <a:pPr lvl="1"/>
            <a:r>
              <a:rPr lang="en-US" sz="2800" b="1" dirty="0"/>
              <a:t>DSLR or Mirrorless Cameras </a:t>
            </a:r>
          </a:p>
          <a:p>
            <a:pPr lvl="2"/>
            <a:r>
              <a:rPr lang="en-US" sz="2800" b="1" dirty="0"/>
              <a:t>Very low light </a:t>
            </a:r>
          </a:p>
          <a:p>
            <a:pPr lvl="2"/>
            <a:r>
              <a:rPr lang="en-US" sz="2800" b="1" dirty="0"/>
              <a:t>High contrast </a:t>
            </a:r>
          </a:p>
          <a:p>
            <a:pPr lvl="3"/>
            <a:r>
              <a:rPr lang="en-US" sz="2800" b="1" dirty="0"/>
              <a:t>Snow</a:t>
            </a:r>
          </a:p>
          <a:p>
            <a:pPr lvl="3"/>
            <a:r>
              <a:rPr lang="en-US" sz="2800" b="1" dirty="0"/>
              <a:t>Bright sunlight</a:t>
            </a:r>
          </a:p>
          <a:p>
            <a:pPr lvl="2"/>
            <a:r>
              <a:rPr lang="en-US" sz="2800" b="1" dirty="0"/>
              <a:t>Making Enlargements  </a:t>
            </a:r>
          </a:p>
          <a:p>
            <a:r>
              <a:rPr lang="en-US" sz="3200" b="1" dirty="0"/>
              <a:t>Remember</a:t>
            </a:r>
          </a:p>
          <a:p>
            <a:pPr lvl="1"/>
            <a:r>
              <a:rPr lang="en-US" sz="2800" b="1" dirty="0"/>
              <a:t>Just use the equipment you have with you</a:t>
            </a:r>
            <a:r>
              <a:rPr lang="en-US" sz="2400" b="1" dirty="0"/>
              <a:t> </a:t>
            </a:r>
          </a:p>
          <a:p>
            <a:pPr lvl="0"/>
            <a:endParaRPr lang="en-US" sz="2400" b="1" dirty="0"/>
          </a:p>
          <a:p>
            <a:pPr marL="0" lvl="0" indent="0">
              <a:buNone/>
            </a:pP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535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34CD5-E1AB-4EC7-AC86-77C7BF23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752061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Timing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C230F-25FB-3F8E-0F66-6531AC8A0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907" y="511388"/>
            <a:ext cx="6555347" cy="1511256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200" b="1" dirty="0"/>
              <a:t>When to “Bring on the Thunder?”      </a:t>
            </a:r>
          </a:p>
          <a:p>
            <a:pPr marL="0" lvl="0" indent="0">
              <a:buNone/>
            </a:pPr>
            <a:r>
              <a:rPr lang="en-US" sz="2400" b="1" dirty="0"/>
              <a:t>(Vern Hawkins)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D6F6B7DA-C4C9-B818-6FFA-4D660F959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F4202-D48B-90E7-27D4-EE1F1DA45E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4887" y="10138"/>
            <a:ext cx="8184065" cy="68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8C10F-6188-60B9-912D-80F4B0D3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EBA429-6CF8-3069-DDA6-186A88F99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17081B-5935-4EEB-5F7E-A03FABF99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B31ADD-C09C-8E7F-29AF-D703F214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F708E8-4703-C91E-68EE-79A5451BE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57AAA4-1560-3364-C69C-9E2001DD4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4B9C2B-79DB-3680-1A63-32958E7E0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6DD2F6-E50B-D25B-E0E6-1E1B882F3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6E50C-AB74-91D0-BE6D-26B28FFF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98" y="1492627"/>
            <a:ext cx="3201366" cy="4702900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Your Changing Role in the Council 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D123-14E0-606B-9BC9-453C854AC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224" y="585441"/>
            <a:ext cx="7346883" cy="56100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Your Role in the Council is Changing </a:t>
            </a:r>
          </a:p>
          <a:p>
            <a:pPr lvl="1"/>
            <a:r>
              <a:rPr lang="en-US" sz="2800" b="1" dirty="0"/>
              <a:t>As DGK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b="1" dirty="0"/>
              <a:t>You’re more involved in planning your Council Communications</a:t>
            </a:r>
          </a:p>
          <a:p>
            <a:endParaRPr lang="en-US" b="1" dirty="0"/>
          </a:p>
          <a:p>
            <a:r>
              <a:rPr lang="en-US" sz="3200" b="1" dirty="0"/>
              <a:t>Planning a good PR strategy is an essential part of an overall Communications plan  </a:t>
            </a:r>
          </a:p>
          <a:p>
            <a:endParaRPr lang="en-US" sz="20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03991D8E-8519-AFF2-DC1E-E71E6367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2A4AF-56B6-68DD-31CE-7EFC1F4F58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4050716" y="-10142"/>
            <a:ext cx="8206904" cy="759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5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EAC19-EAA0-5C52-C4CA-C42F3A644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335B228-F8B4-20D7-ABA1-0CAA76D6C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7CDBDF-1FB3-25D0-A86E-6B2581B4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891E05-6F7C-8914-74EE-D093C1DBA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89FFBB-E246-90EF-FF42-028C11EE9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CADF1-B205-6FDD-BD9E-4BBAD60F7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5982F0-FBAE-E4FD-2CD5-2115B6070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B6F170-EBFA-003F-9458-9BB6CE492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6A211-F8BD-FB0A-7947-BD023177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752061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Timing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202AE-C493-3681-6F41-16A33C189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62" y="586855"/>
            <a:ext cx="7268905" cy="5546047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200" b="1" dirty="0"/>
              <a:t>When should you get the word out?  </a:t>
            </a:r>
          </a:p>
          <a:p>
            <a:pPr lvl="0"/>
            <a:r>
              <a:rPr lang="en-US" b="1" dirty="0"/>
              <a:t>How many times do we promote it?   </a:t>
            </a:r>
          </a:p>
          <a:p>
            <a:pPr lvl="0"/>
            <a:r>
              <a:rPr lang="en-US" b="1" dirty="0"/>
              <a:t>When to release an article or promotional </a:t>
            </a:r>
          </a:p>
          <a:p>
            <a:pPr lvl="0"/>
            <a:endParaRPr lang="en-US" b="1" dirty="0"/>
          </a:p>
          <a:p>
            <a:pPr marL="0" indent="0">
              <a:buNone/>
            </a:pPr>
            <a:r>
              <a:rPr lang="en-US" b="1" dirty="0"/>
              <a:t>Let’s say your council is getting ready for a membership drive.  </a:t>
            </a:r>
          </a:p>
          <a:p>
            <a:r>
              <a:rPr lang="en-US" b="1" dirty="0"/>
              <a:t>It would be good time to send a Press Release about the Council  </a:t>
            </a:r>
          </a:p>
          <a:p>
            <a:endParaRPr lang="en-US" sz="20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1A1D5726-90C2-9110-6A0E-A22450EE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7D832-929D-A35D-E79E-B27E224094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5132439" y="370715"/>
            <a:ext cx="6073104" cy="61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0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BB6BF3-83C6-C81D-EA8C-E0A4A332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CFBB3E-524F-204D-748A-470E30FCF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ACC56C-115F-B19C-1B24-FBE94BF76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4480E5-DF9C-3B0E-EA91-B5B7F8944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11ED48-7AD1-5A36-787C-835894779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53D201-E50F-CF47-5C47-1815AE0DF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8929A8A-DDF2-1529-DBDE-894CD5A87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0539C-80F4-AD72-B8C1-268CE93BF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59EBE-6FE0-7EA1-04B8-C42D141E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4"/>
            <a:ext cx="3201366" cy="5020152"/>
          </a:xfrm>
        </p:spPr>
        <p:txBody>
          <a:bodyPr anchor="b">
            <a:normAutofit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Thanks for Listening  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18F5FE4D-4AD2-C09B-F284-80DD7E30D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7586D-3C9C-46E0-61B3-8384F7E9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098" y="586855"/>
            <a:ext cx="6092139" cy="54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0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99EE7-EE66-5050-E4D4-C41B59C4E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EA2EFB-EFF1-60CD-12BF-93A4C7BAA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540E75-5532-1F9D-FC79-B45383FBA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E99E21-C065-A721-864E-F1F92207C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A50E7-A348-3168-C9BC-BD660AA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DA4EB3-37A0-5FB3-74C7-3E217CD99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146AEF-508E-BBA9-8459-BA23BBA7D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DF4587-4233-B493-F870-31A013AB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D7290-5BB3-1C6D-8BC2-7B72AD91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4"/>
            <a:ext cx="3201366" cy="5541681"/>
          </a:xfrm>
        </p:spPr>
        <p:txBody>
          <a:bodyPr anchor="b">
            <a:normAutofit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Is PR worth doing? 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Food Packing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371B6-B438-CA34-B71C-F7AC8C3ED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724" y="4601497"/>
            <a:ext cx="7658308" cy="1976284"/>
          </a:xfrm>
        </p:spPr>
        <p:txBody>
          <a:bodyPr anchor="ctr">
            <a:normAutofit/>
          </a:bodyPr>
          <a:lstStyle/>
          <a:p>
            <a:endParaRPr lang="en-US" sz="3000" b="1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F286B6C9-6DDF-5DAD-DBBD-905B1B7DC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33A3C-7B66-890A-DE7F-26E0462B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86" y="-10142"/>
            <a:ext cx="828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84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46361-0E86-6629-B51F-EE7581C3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4"/>
            <a:ext cx="3201366" cy="5541681"/>
          </a:xfrm>
        </p:spPr>
        <p:txBody>
          <a:bodyPr anchor="b">
            <a:normAutofit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Is PR worth doing? 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Creating Interest and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5749F-52EE-964F-1FC9-AEDC5A774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724" y="334297"/>
            <a:ext cx="7658308" cy="62434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Our Chairty Work is</a:t>
            </a:r>
            <a:r>
              <a:rPr lang="en-US" dirty="0"/>
              <a:t> </a:t>
            </a:r>
            <a:r>
              <a:rPr lang="en-US" b="1" dirty="0"/>
              <a:t>second to none!</a:t>
            </a:r>
            <a:endParaRPr lang="en-US" dirty="0"/>
          </a:p>
          <a:p>
            <a:pPr lvl="1"/>
            <a:r>
              <a:rPr lang="en-US" sz="2800" dirty="0"/>
              <a:t>But sometimes it is a </a:t>
            </a:r>
            <a:r>
              <a:rPr lang="en-US" sz="2800" b="1" dirty="0"/>
              <a:t>Best Kept Secret!  </a:t>
            </a:r>
          </a:p>
          <a:p>
            <a:pPr lvl="1"/>
            <a:r>
              <a:rPr lang="en-US" sz="2800" dirty="0"/>
              <a:t>Without PR, how will people know they will want to be a part of our great work?   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PR Creates Interest </a:t>
            </a:r>
          </a:p>
          <a:p>
            <a:pPr lvl="1"/>
            <a:r>
              <a:rPr lang="en-US" sz="2800" b="1" dirty="0"/>
              <a:t>Keep current members interested</a:t>
            </a:r>
          </a:p>
          <a:p>
            <a:pPr lvl="1"/>
            <a:r>
              <a:rPr lang="en-US" sz="2800" b="1" dirty="0"/>
              <a:t>Get potential members interested</a:t>
            </a:r>
          </a:p>
          <a:p>
            <a:pPr marL="457200" lvl="1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3000" b="1" dirty="0"/>
              <a:t>Need Church or Community Involvement  </a:t>
            </a:r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3000" b="1" dirty="0"/>
              <a:t>Remember other organizations are competing for people’s time!</a:t>
            </a:r>
          </a:p>
          <a:p>
            <a:endParaRPr lang="en-US" sz="3000" b="1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8B9A73EB-89E8-6835-E051-341CAD691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454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EADA8-2E85-31AC-32B7-319F52C7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348939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Examples of Why PR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98B59-A58F-6739-1D8A-C087C560A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432619"/>
            <a:ext cx="7499840" cy="6272981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/>
              <a:t>Activities</a:t>
            </a:r>
            <a:r>
              <a:rPr lang="en-US" sz="3000" dirty="0"/>
              <a:t> </a:t>
            </a:r>
          </a:p>
          <a:p>
            <a:pPr lvl="1"/>
            <a:r>
              <a:rPr lang="en-US" sz="2800" dirty="0"/>
              <a:t>Hosting </a:t>
            </a:r>
            <a:r>
              <a:rPr lang="en-US" sz="2800" b="1" dirty="0"/>
              <a:t>a Major Fundraiser </a:t>
            </a:r>
          </a:p>
          <a:p>
            <a:pPr lvl="1"/>
            <a:r>
              <a:rPr lang="en-US" sz="2800" dirty="0"/>
              <a:t>Community Food Pantry, or Pregnancy Center </a:t>
            </a:r>
          </a:p>
          <a:p>
            <a:pPr lvl="1"/>
            <a:r>
              <a:rPr lang="en-US" sz="2800" b="1" dirty="0"/>
              <a:t>How to get a great turn out?</a:t>
            </a:r>
          </a:p>
          <a:p>
            <a:endParaRPr lang="en-US" sz="2400" b="1" dirty="0"/>
          </a:p>
          <a:p>
            <a:pPr marL="0" indent="0">
              <a:buNone/>
            </a:pPr>
            <a:r>
              <a:rPr lang="en-US" sz="3000" b="1" dirty="0"/>
              <a:t>Recognition</a:t>
            </a:r>
          </a:p>
          <a:p>
            <a:pPr lvl="1"/>
            <a:r>
              <a:rPr lang="en-US" sz="2800" b="1" dirty="0"/>
              <a:t>Members or Community Recognition</a:t>
            </a:r>
          </a:p>
          <a:p>
            <a:pPr lvl="2"/>
            <a:r>
              <a:rPr lang="en-US" sz="2800" dirty="0"/>
              <a:t>Family of the Year, Knight of the Year or Council Awards Community Awards, Teacher of the Year, Policeman of the Year, etc.  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000" b="1" dirty="0"/>
              <a:t>Council Milestones </a:t>
            </a:r>
          </a:p>
          <a:p>
            <a:pPr lvl="2"/>
            <a:r>
              <a:rPr lang="en-US" sz="2800" dirty="0"/>
              <a:t>Anniversaries, Major Achievements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How do we use PR to make things happen?</a:t>
            </a:r>
          </a:p>
          <a:p>
            <a:endParaRPr lang="en-US" sz="20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43429B1B-1491-A063-B63A-09F399C93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829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B245A-56E7-7367-2E17-2EF7B46BE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5040431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Power of Words 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Building Your Council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7A7C4-3C25-72B4-135D-ADA5CF264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0" y="925912"/>
            <a:ext cx="7874773" cy="53587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Don’t Forget the Power of Words! </a:t>
            </a:r>
          </a:p>
          <a:p>
            <a:r>
              <a:rPr lang="en-US" sz="3200" b="1" dirty="0"/>
              <a:t>Use words that create </a:t>
            </a:r>
          </a:p>
          <a:p>
            <a:pPr lvl="1"/>
            <a:r>
              <a:rPr lang="en-US" sz="3200" b="1" dirty="0"/>
              <a:t>Impressions  </a:t>
            </a:r>
          </a:p>
          <a:p>
            <a:pPr lvl="1"/>
            <a:r>
              <a:rPr lang="en-US" sz="3200" b="1" dirty="0"/>
              <a:t>Urgency  </a:t>
            </a:r>
          </a:p>
          <a:p>
            <a:pPr lvl="1"/>
            <a:r>
              <a:rPr lang="en-US" sz="3200" b="1" dirty="0"/>
              <a:t>Motivation </a:t>
            </a:r>
          </a:p>
          <a:p>
            <a:pPr lvl="1"/>
            <a:r>
              <a:rPr lang="en-US" sz="3200" b="1" dirty="0"/>
              <a:t>Inclusion </a:t>
            </a:r>
          </a:p>
          <a:p>
            <a:r>
              <a:rPr lang="en-US" sz="3600" b="1" dirty="0"/>
              <a:t>Become a Builder </a:t>
            </a:r>
          </a:p>
          <a:p>
            <a:pPr lvl="1"/>
            <a:r>
              <a:rPr lang="en-US" sz="3200" b="1" dirty="0"/>
              <a:t>Use your words to make Change 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21B6DD1B-D5E8-3D99-EDBA-C355FF808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153AE-DA9D-1CBF-33CD-2319609904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4001427" y="20280"/>
            <a:ext cx="8287979" cy="68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400C2-D33F-8EC4-E99A-799CFCB2A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043250-529E-C6BF-0861-BCA469AED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29B0AB-6F1D-2E74-88A4-ACD51840D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DA3E3B-C408-85F5-8BF3-207EA75DF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4C24F-A5D4-CEF9-8A42-09C7D303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FFF106-4319-3227-8323-DA67C972D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30A7E63-0596-3BA2-A1F7-325748D34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04C534-680F-6359-F725-48523F2C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F54F4-86DC-1EB1-3D78-60E49BA4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4"/>
            <a:ext cx="3201366" cy="5368886"/>
          </a:xfrm>
        </p:spPr>
        <p:txBody>
          <a:bodyPr anchor="b">
            <a:normAutofit/>
          </a:bodyPr>
          <a:lstStyle/>
          <a:p>
            <a:pPr algn="ctr"/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Format 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and 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Layout 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F4332-43F8-DFC2-E4DE-42E04B2F1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739" y="953291"/>
            <a:ext cx="7755292" cy="38853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Format and Layout </a:t>
            </a:r>
          </a:p>
          <a:p>
            <a:r>
              <a:rPr lang="en-US" sz="3200" b="1" dirty="0"/>
              <a:t>Sometimes it is how you say it that makes all the difference</a:t>
            </a:r>
          </a:p>
          <a:p>
            <a:pPr lvl="1"/>
            <a:r>
              <a:rPr lang="en-US" sz="2800" b="1" dirty="0"/>
              <a:t>Think about the title of the article</a:t>
            </a:r>
          </a:p>
          <a:p>
            <a:pPr lvl="1"/>
            <a:r>
              <a:rPr lang="en-US" sz="2800" b="1" dirty="0"/>
              <a:t>What to say first</a:t>
            </a:r>
          </a:p>
          <a:p>
            <a:pPr lvl="1"/>
            <a:r>
              <a:rPr lang="en-US" sz="2800" b="1" dirty="0"/>
              <a:t>Get people’s attention </a:t>
            </a:r>
          </a:p>
          <a:p>
            <a:pPr lvl="1"/>
            <a:r>
              <a:rPr lang="en-US" sz="2800" b="1" dirty="0"/>
              <a:t>Keep them reading </a:t>
            </a:r>
            <a:endParaRPr lang="en-US" sz="2800" dirty="0"/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A779E127-CF60-695B-C063-18CBA9E7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7C5E7-3FDB-2105-F6E3-280B970C5E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4108517" y="1145891"/>
            <a:ext cx="8009736" cy="4848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34735-43BD-EB16-B89D-FA2BD688031A}"/>
              </a:ext>
            </a:extLst>
          </p:cNvPr>
          <p:cNvSpPr txBox="1"/>
          <p:nvPr/>
        </p:nvSpPr>
        <p:spPr>
          <a:xfrm rot="20876772">
            <a:off x="8606142" y="4959474"/>
            <a:ext cx="4502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Council Hits New Record!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AA239-E5CE-7DDA-E742-11E167938AFD}"/>
              </a:ext>
            </a:extLst>
          </p:cNvPr>
          <p:cNvSpPr txBox="1"/>
          <p:nvPr/>
        </p:nvSpPr>
        <p:spPr>
          <a:xfrm rot="788436">
            <a:off x="4294300" y="5146593"/>
            <a:ext cx="3577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Joe Smith incredible  Achievement </a:t>
            </a:r>
          </a:p>
        </p:txBody>
      </p:sp>
    </p:spTree>
    <p:extLst>
      <p:ext uri="{BB962C8B-B14F-4D97-AF65-F5344CB8AC3E}">
        <p14:creationId xmlns:p14="http://schemas.microsoft.com/office/powerpoint/2010/main" val="8110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4DF93-07B5-1699-766C-2ED87536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FABC29-8C36-FF80-E985-3DD689660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63757D-9CA7-C11E-FE01-630EC9B2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ED413E-9C16-2976-2F0F-6B4C94619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F1AB8D-8F44-CDF4-747D-5F76DEA3A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9E02E-4B22-7AB4-69C7-E372147F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C72FB5-9274-EFDB-C1B4-D979F5D0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EFA5B4-DB27-F5F6-B1C0-7179E1948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96E3C-588F-F1C7-178B-B013C450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6"/>
            <a:ext cx="3201366" cy="428011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K of C Branding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70E7C-9FA6-7BC6-ECA5-99C7129CB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703" y="3647768"/>
            <a:ext cx="7487576" cy="2910347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US" sz="3200" b="1" dirty="0"/>
              <a:t>Organizational Branding </a:t>
            </a:r>
          </a:p>
          <a:p>
            <a:pPr lvl="1"/>
            <a:r>
              <a:rPr lang="en-US" sz="2800" b="1" dirty="0"/>
              <a:t>K of C has a unique and powerful brand</a:t>
            </a:r>
          </a:p>
          <a:p>
            <a:pPr lvl="1"/>
            <a:r>
              <a:rPr lang="en-US" sz="2800" b="1" dirty="0"/>
              <a:t>What message do we send when people see our Emblems, Motos and Photos   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39B4A8A9-ADFC-576D-137D-5C23CE41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C0057-66D4-4F78-1E59-F7BB1FAF2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46" y="160994"/>
            <a:ext cx="4369005" cy="3742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80522-2E7D-B17F-82FE-C5797D186EC4}"/>
              </a:ext>
            </a:extLst>
          </p:cNvPr>
          <p:cNvSpPr txBox="1"/>
          <p:nvPr/>
        </p:nvSpPr>
        <p:spPr>
          <a:xfrm rot="316752">
            <a:off x="4547415" y="522498"/>
            <a:ext cx="25265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ptos" panose="020B0004020202020204" pitchFamily="34" charset="0"/>
              </a:rPr>
              <a:t>Impressions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376E8-EF99-24FF-C0F9-8B82688ABD7A}"/>
              </a:ext>
            </a:extLst>
          </p:cNvPr>
          <p:cNvSpPr txBox="1"/>
          <p:nvPr/>
        </p:nvSpPr>
        <p:spPr>
          <a:xfrm rot="21117432">
            <a:off x="5345901" y="1361937"/>
            <a:ext cx="179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ptos" panose="020B0004020202020204" pitchFamily="34" charset="0"/>
              </a:rPr>
              <a:t>Trust</a:t>
            </a:r>
            <a:r>
              <a:rPr lang="en-US" sz="2800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0F2AB-4BC3-2140-70D2-E614AB4713A2}"/>
              </a:ext>
            </a:extLst>
          </p:cNvPr>
          <p:cNvSpPr txBox="1"/>
          <p:nvPr/>
        </p:nvSpPr>
        <p:spPr>
          <a:xfrm rot="572995">
            <a:off x="4912283" y="2361528"/>
            <a:ext cx="179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ptos" panose="020B0004020202020204" pitchFamily="34" charset="0"/>
              </a:rPr>
              <a:t>Emotions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99CFF-10E5-E6BB-AEBA-E4DC0BA8DDAC}"/>
              </a:ext>
            </a:extLst>
          </p:cNvPr>
          <p:cNvSpPr txBox="1"/>
          <p:nvPr/>
        </p:nvSpPr>
        <p:spPr>
          <a:xfrm rot="21313860">
            <a:off x="5991518" y="3268272"/>
            <a:ext cx="179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ptos" panose="020B0004020202020204" pitchFamily="34" charset="0"/>
              </a:rPr>
              <a:t>Belief </a:t>
            </a:r>
          </a:p>
        </p:txBody>
      </p:sp>
    </p:spTree>
    <p:extLst>
      <p:ext uri="{BB962C8B-B14F-4D97-AF65-F5344CB8AC3E}">
        <p14:creationId xmlns:p14="http://schemas.microsoft.com/office/powerpoint/2010/main" val="114640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38C09C-C461-2FEF-1F8E-EF05CEFDD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6164C2-58DD-E8CE-DC98-CDAD4D2C1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13BF54-C1F3-8A30-6726-9489ECECF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A0895C-4E4B-DEA2-30C1-0BD8F65E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445586-E941-6B7C-AAEB-1A38BED9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2AA94E-A48A-B98F-2DB0-4FC8DCE01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567007-691F-2122-DD69-E3D93F5C8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3B20D4-A554-4FC5-6E56-21E42A24C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AEC4B-356D-AA55-2D47-991689F1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6"/>
            <a:ext cx="3201366" cy="396955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Council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Branding  </a:t>
            </a:r>
          </a:p>
        </p:txBody>
      </p:sp>
      <p:pic>
        <p:nvPicPr>
          <p:cNvPr id="4" name="Picture 3" descr="A logo with a blue and yellow design&#10;&#10;AI-generated content may be incorrect.">
            <a:extLst>
              <a:ext uri="{FF2B5EF4-FFF2-40B4-BE49-F238E27FC236}">
                <a16:creationId xmlns:a16="http://schemas.microsoft.com/office/drawing/2014/main" id="{0B5E821D-6791-41C1-FFA4-57937BF2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>
            <a:fillRect/>
          </a:stretch>
        </p:blipFill>
        <p:spPr>
          <a:xfrm>
            <a:off x="570636" y="162654"/>
            <a:ext cx="2896543" cy="2896543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8B06F-B2B8-0CC3-E503-49F030C65EF6}"/>
              </a:ext>
            </a:extLst>
          </p:cNvPr>
          <p:cNvSpPr txBox="1"/>
          <p:nvPr/>
        </p:nvSpPr>
        <p:spPr>
          <a:xfrm rot="20839383">
            <a:off x="6958962" y="540191"/>
            <a:ext cx="25265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ptos" panose="020B0004020202020204" pitchFamily="34" charset="0"/>
              </a:rPr>
              <a:t>Faith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8BB85-25DE-77FA-352A-336E4864FBA1}"/>
              </a:ext>
            </a:extLst>
          </p:cNvPr>
          <p:cNvSpPr txBox="1"/>
          <p:nvPr/>
        </p:nvSpPr>
        <p:spPr>
          <a:xfrm rot="403168">
            <a:off x="10078900" y="2853437"/>
            <a:ext cx="179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ptos" panose="020B0004020202020204" pitchFamily="34" charset="0"/>
              </a:rPr>
              <a:t>Family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FE280-30A2-15EF-BB8D-D2A47FB75A58}"/>
              </a:ext>
            </a:extLst>
          </p:cNvPr>
          <p:cNvSpPr txBox="1"/>
          <p:nvPr/>
        </p:nvSpPr>
        <p:spPr>
          <a:xfrm rot="760438">
            <a:off x="7341643" y="5444035"/>
            <a:ext cx="179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ptos" panose="020B0004020202020204" pitchFamily="34" charset="0"/>
              </a:rPr>
              <a:t>Food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DCD08-C7F6-4F9E-EEF9-E8639080E815}"/>
              </a:ext>
            </a:extLst>
          </p:cNvPr>
          <p:cNvSpPr txBox="1"/>
          <p:nvPr/>
        </p:nvSpPr>
        <p:spPr>
          <a:xfrm rot="20772877">
            <a:off x="5073970" y="2577018"/>
            <a:ext cx="179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ptos" panose="020B0004020202020204" pitchFamily="34" charset="0"/>
              </a:rPr>
              <a:t>Fun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668C73-DCC0-A54D-24B3-7814B8B028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4004887" y="-14887"/>
            <a:ext cx="8698619" cy="68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49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44987</TotalTime>
  <Words>744</Words>
  <Application>Microsoft Office PowerPoint</Application>
  <PresentationFormat>Widescreen</PresentationFormat>
  <Paragraphs>169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 If you get your message right, everything else will fall into place  </vt:lpstr>
      <vt:lpstr>Your Changing Role in the Council  </vt:lpstr>
      <vt:lpstr>  Is PR worth doing?    Food Packing Event</vt:lpstr>
      <vt:lpstr>  Is PR worth doing?    Creating Interest and Involvement</vt:lpstr>
      <vt:lpstr>Examples of Why PR </vt:lpstr>
      <vt:lpstr>Power of Words   Building Your Council </vt:lpstr>
      <vt:lpstr> Format  and  Layout  </vt:lpstr>
      <vt:lpstr>K of C Branding  </vt:lpstr>
      <vt:lpstr>Council Branding  </vt:lpstr>
      <vt:lpstr>Promotional Material  </vt:lpstr>
      <vt:lpstr>Press Releases How To?</vt:lpstr>
      <vt:lpstr>Media  </vt:lpstr>
      <vt:lpstr>Media  </vt:lpstr>
      <vt:lpstr>The Power of Photos </vt:lpstr>
      <vt:lpstr>The Power of Photos </vt:lpstr>
      <vt:lpstr>The Power of Photos </vt:lpstr>
      <vt:lpstr>  Common Problems with Photos </vt:lpstr>
      <vt:lpstr> The Power of Photos  Camera Gear</vt:lpstr>
      <vt:lpstr>Timing  </vt:lpstr>
      <vt:lpstr>Timing  </vt:lpstr>
      <vt:lpstr> Thanks for Listening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Rick Askins</dc:creator>
  <cp:lastModifiedBy>Jeffrey Wilk</cp:lastModifiedBy>
  <cp:revision>6</cp:revision>
  <cp:lastPrinted>2025-12-10T21:50:24Z</cp:lastPrinted>
  <dcterms:created xsi:type="dcterms:W3CDTF">2025-10-19T13:45:08Z</dcterms:created>
  <dcterms:modified xsi:type="dcterms:W3CDTF">2026-01-09T16:52:07Z</dcterms:modified>
</cp:coreProperties>
</file>