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603" y="-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820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9249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3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0767"/>
            <a:ext cx="7886700" cy="47461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9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3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52282"/>
            <a:ext cx="3886200" cy="47246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52282"/>
            <a:ext cx="3886200" cy="4724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6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83344"/>
            <a:ext cx="7886700" cy="1325563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412222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2236134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412222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236134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6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1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4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1D-82E3-4AE9-95BF-EDB5A143AA5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157-DDDB-446B-8D64-A41D9E4C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A1C826-436F-87BB-A119-46B59A6FBB79}"/>
              </a:ext>
            </a:extLst>
          </p:cNvPr>
          <p:cNvSpPr/>
          <p:nvPr userDrawn="1"/>
        </p:nvSpPr>
        <p:spPr>
          <a:xfrm>
            <a:off x="0" y="-1"/>
            <a:ext cx="9144000" cy="1204856"/>
          </a:xfrm>
          <a:prstGeom prst="rect">
            <a:avLst/>
          </a:prstGeom>
          <a:solidFill>
            <a:srgbClr val="80002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279381"/>
            <a:ext cx="7886700" cy="646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3CBB1D-82E3-4AE9-95BF-EDB5A143AA5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589157-DDDB-446B-8D64-A41D9E4C7DB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8F19A6-03B0-8103-58A7-9EF841AD3B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70179" y="136524"/>
            <a:ext cx="916942" cy="918328"/>
            <a:chOff x="2592057" y="4178300"/>
            <a:chExt cx="1827543" cy="17569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AFCB7AD-2A43-4D98-A22A-5DE2F727DC75}"/>
                </a:ext>
              </a:extLst>
            </p:cNvPr>
            <p:cNvGrpSpPr/>
            <p:nvPr userDrawn="1"/>
          </p:nvGrpSpPr>
          <p:grpSpPr>
            <a:xfrm>
              <a:off x="2592057" y="4178300"/>
              <a:ext cx="1827543" cy="1756938"/>
              <a:chOff x="2592057" y="1362600"/>
              <a:chExt cx="4563112" cy="457263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7C1A549-7EE5-B64D-3325-5F0DCC06E614}"/>
                  </a:ext>
                </a:extLst>
              </p:cNvPr>
              <p:cNvSpPr/>
              <p:nvPr/>
            </p:nvSpPr>
            <p:spPr>
              <a:xfrm>
                <a:off x="2592057" y="1362600"/>
                <a:ext cx="4544568" cy="45445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Picture 13" descr="A picture containing graphics, logo, text, symbol&#10;&#10;Description automatically generated">
                <a:extLst>
                  <a:ext uri="{FF2B5EF4-FFF2-40B4-BE49-F238E27FC236}">
                    <a16:creationId xmlns:a16="http://schemas.microsoft.com/office/drawing/2014/main" id="{8032546B-F9E1-38F8-EB72-6EF289C20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2057" y="1362600"/>
                <a:ext cx="4563112" cy="457263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A4F2A5-EBE6-3431-4EA6-EB819EA118C8}"/>
                </a:ext>
              </a:extLst>
            </p:cNvPr>
            <p:cNvGrpSpPr/>
            <p:nvPr userDrawn="1"/>
          </p:nvGrpSpPr>
          <p:grpSpPr>
            <a:xfrm>
              <a:off x="2865748" y="4416689"/>
              <a:ext cx="1280160" cy="1280160"/>
              <a:chOff x="6115050" y="2616200"/>
              <a:chExt cx="1280160" cy="128016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06C393C-DF74-6142-CA05-97675AF0B004}"/>
                  </a:ext>
                </a:extLst>
              </p:cNvPr>
              <p:cNvSpPr/>
              <p:nvPr userDrawn="1"/>
            </p:nvSpPr>
            <p:spPr>
              <a:xfrm>
                <a:off x="6115050" y="2616200"/>
                <a:ext cx="1280160" cy="1280160"/>
              </a:xfrm>
              <a:prstGeom prst="ellipse">
                <a:avLst/>
              </a:prstGeom>
              <a:solidFill>
                <a:srgbClr val="6DFF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" name="Picture 11" descr="A picture containing symbol, emblem, logo, graphics&#10;&#10;Description automatically generated">
                <a:extLst>
                  <a:ext uri="{FF2B5EF4-FFF2-40B4-BE49-F238E27FC236}">
                    <a16:creationId xmlns:a16="http://schemas.microsoft.com/office/drawing/2014/main" id="{28F01556-73E5-B97C-056B-BF425BB86D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2359" y="2711767"/>
                <a:ext cx="1145541" cy="114554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7260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0844-DC49-C71E-2A31-E2E6E1F6D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Planning Your Year</a:t>
            </a:r>
            <a:br>
              <a:rPr lang="en-US" dirty="0"/>
            </a:br>
            <a:r>
              <a:rPr lang="en-US" sz="5400" dirty="0"/>
              <a:t>Forms/Audit/Budget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30AAA-B80F-FD1D-296B-47161AC108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Ron Hassan</a:t>
            </a:r>
          </a:p>
          <a:p>
            <a:r>
              <a:rPr lang="en-US" sz="3600" dirty="0"/>
              <a:t>State Treasurer</a:t>
            </a:r>
          </a:p>
        </p:txBody>
      </p:sp>
    </p:spTree>
    <p:extLst>
      <p:ext uri="{BB962C8B-B14F-4D97-AF65-F5344CB8AC3E}">
        <p14:creationId xmlns:p14="http://schemas.microsoft.com/office/powerpoint/2010/main" val="221827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4D1A-D4F0-B31E-EAA6-158081211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21791-160F-CC0F-3EF6-CC8692589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9327"/>
            <a:ext cx="7886700" cy="4746196"/>
          </a:xfrm>
        </p:spPr>
        <p:txBody>
          <a:bodyPr>
            <a:normAutofit/>
          </a:bodyPr>
          <a:lstStyle/>
          <a:p>
            <a:r>
              <a:rPr lang="en-US" sz="4000" dirty="0"/>
              <a:t>Budget Categories</a:t>
            </a:r>
          </a:p>
          <a:p>
            <a:pPr lvl="1"/>
            <a:r>
              <a:rPr lang="en-US" sz="3600" dirty="0"/>
              <a:t>Administration</a:t>
            </a:r>
          </a:p>
          <a:p>
            <a:pPr lvl="1"/>
            <a:r>
              <a:rPr lang="en-US" sz="3600" dirty="0"/>
              <a:t>Programs (Faith, Family, Community, Life)</a:t>
            </a:r>
          </a:p>
          <a:p>
            <a:pPr lvl="1"/>
            <a:r>
              <a:rPr lang="en-US" sz="3600" dirty="0"/>
              <a:t>Charitable Contributions</a:t>
            </a:r>
          </a:p>
          <a:p>
            <a:pPr lvl="1"/>
            <a:r>
              <a:rPr lang="en-US" sz="3600" dirty="0"/>
              <a:t>Events</a:t>
            </a:r>
          </a:p>
          <a:p>
            <a:pPr lvl="1"/>
            <a:r>
              <a:rPr lang="en-US" sz="3600" dirty="0"/>
              <a:t>Insurance and reserves</a:t>
            </a:r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9314F126-E0EE-71DB-ED28-D2A4522F6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08" y="3429000"/>
            <a:ext cx="377282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2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8787-2AAA-7E3F-471B-D2FCDE89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85BD9-D123-1A6A-8371-E7EE9F4A4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" y="1349487"/>
            <a:ext cx="7886700" cy="4746196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Approval Process</a:t>
            </a:r>
          </a:p>
          <a:p>
            <a:pPr lvl="1"/>
            <a:r>
              <a:rPr lang="en-US" sz="3600" dirty="0"/>
              <a:t>Council vote required</a:t>
            </a:r>
          </a:p>
          <a:p>
            <a:pPr lvl="1"/>
            <a:r>
              <a:rPr lang="en-US" sz="3600" dirty="0"/>
              <a:t>Document approval in the meeting minutes</a:t>
            </a:r>
          </a:p>
          <a:p>
            <a:pPr lvl="1"/>
            <a:r>
              <a:rPr lang="en-US" sz="3600" dirty="0"/>
              <a:t>Budget gives spending authority</a:t>
            </a:r>
          </a:p>
          <a:p>
            <a:r>
              <a:rPr lang="en-US" sz="4000" dirty="0"/>
              <a:t>Unbudgeted or Over-Budget Expenses</a:t>
            </a:r>
          </a:p>
          <a:p>
            <a:pPr lvl="1"/>
            <a:r>
              <a:rPr lang="en-US" sz="3600" dirty="0"/>
              <a:t>Requires separate council approval</a:t>
            </a:r>
          </a:p>
          <a:p>
            <a:pPr lvl="1"/>
            <a:r>
              <a:rPr lang="en-US" sz="3600" dirty="0"/>
              <a:t>Must be documented in the meeting minutes</a:t>
            </a:r>
          </a:p>
          <a:p>
            <a:pPr marL="457200" lvl="1" indent="0">
              <a:buNone/>
            </a:pPr>
            <a:endParaRPr lang="en-US" sz="3600" dirty="0"/>
          </a:p>
        </p:txBody>
      </p:sp>
      <p:pic>
        <p:nvPicPr>
          <p:cNvPr id="5" name="Picture 4" descr="Spreadsheet and calculator">
            <a:extLst>
              <a:ext uri="{FF2B5EF4-FFF2-40B4-BE49-F238E27FC236}">
                <a16:creationId xmlns:a16="http://schemas.microsoft.com/office/drawing/2014/main" id="{4A5D7E97-32AD-EB73-4CDC-69EC7DE7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1939505"/>
            <a:ext cx="2391410" cy="15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2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C6EFB-6467-F496-F13B-35019D90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79381"/>
            <a:ext cx="7886700" cy="6460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5" name="Picture 4" descr="Back of people's heads and raised hands at corporate presentation with speaker and whiteboard out of focus in background">
            <a:extLst>
              <a:ext uri="{FF2B5EF4-FFF2-40B4-BE49-F238E27FC236}">
                <a16:creationId xmlns:a16="http://schemas.microsoft.com/office/drawing/2014/main" id="{E85CD500-F709-D6DA-7A0B-D2B33C7A5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1" y="1430767"/>
            <a:ext cx="7137137" cy="4746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83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D265-EDB7-090B-D2BC-B7BFF63C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12410-EFB1-62EF-FAF7-9CEB79DEE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32" y="1430767"/>
            <a:ext cx="7886700" cy="474619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Form 185 – Report of Officers Chosen</a:t>
            </a:r>
          </a:p>
          <a:p>
            <a:pPr lvl="1"/>
            <a:r>
              <a:rPr lang="en-US" sz="2800" dirty="0"/>
              <a:t>Notifies Supreme of elected and appointed council officers</a:t>
            </a:r>
          </a:p>
          <a:p>
            <a:pPr lvl="1"/>
            <a:r>
              <a:rPr lang="en-US" sz="2800" dirty="0"/>
              <a:t>Required for Star Council</a:t>
            </a:r>
          </a:p>
          <a:p>
            <a:pPr lvl="1"/>
            <a:r>
              <a:rPr lang="en-US" sz="2800" dirty="0"/>
              <a:t>Due July 1</a:t>
            </a:r>
          </a:p>
          <a:p>
            <a:r>
              <a:rPr lang="en-US" sz="3200" dirty="0"/>
              <a:t>Form 365 – Service Program Personnel Report</a:t>
            </a:r>
          </a:p>
          <a:p>
            <a:pPr lvl="1"/>
            <a:r>
              <a:rPr lang="en-US" sz="2800" dirty="0"/>
              <a:t>Identifies program directors and chairmen</a:t>
            </a:r>
          </a:p>
          <a:p>
            <a:pPr lvl="1"/>
            <a:r>
              <a:rPr lang="en-US" sz="2800" dirty="0"/>
              <a:t>Tells Supreme which members are required to complete Safe Environment requirements</a:t>
            </a:r>
          </a:p>
          <a:p>
            <a:pPr lvl="1"/>
            <a:r>
              <a:rPr lang="en-US" sz="2800" dirty="0"/>
              <a:t>Required for Star Council</a:t>
            </a:r>
          </a:p>
          <a:p>
            <a:pPr lvl="1"/>
            <a:r>
              <a:rPr lang="en-US" sz="2800" dirty="0"/>
              <a:t>Due July 1</a:t>
            </a:r>
          </a:p>
        </p:txBody>
      </p:sp>
      <p:pic>
        <p:nvPicPr>
          <p:cNvPr id="7" name="Picture 6" descr="A close-up of a document">
            <a:extLst>
              <a:ext uri="{FF2B5EF4-FFF2-40B4-BE49-F238E27FC236}">
                <a16:creationId xmlns:a16="http://schemas.microsoft.com/office/drawing/2014/main" id="{D1651945-CA40-59B1-8B00-D98E8A87D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42" y="4208350"/>
            <a:ext cx="1831572" cy="23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3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7FB6-738F-70EA-B757-74CC39F6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FAF22-2619-08ED-234F-A1BBC5640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88" y="1500215"/>
            <a:ext cx="7886700" cy="474619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Form 1295 – Annual Audit</a:t>
            </a:r>
          </a:p>
          <a:p>
            <a:pPr lvl="1"/>
            <a:r>
              <a:rPr lang="en-US" sz="2800" dirty="0"/>
              <a:t>Internal audit of council finances</a:t>
            </a:r>
          </a:p>
          <a:p>
            <a:pPr lvl="1"/>
            <a:r>
              <a:rPr lang="en-US" sz="2800" dirty="0"/>
              <a:t>Trustees audit the books of the Treasurer, Financial Secretary, and Recorder</a:t>
            </a:r>
          </a:p>
          <a:p>
            <a:pPr lvl="1"/>
            <a:r>
              <a:rPr lang="en-US" sz="2800" dirty="0"/>
              <a:t>Signed by Grand Knight and Trustees</a:t>
            </a:r>
          </a:p>
          <a:p>
            <a:pPr lvl="1"/>
            <a:r>
              <a:rPr lang="en-US" sz="2800" dirty="0"/>
              <a:t>Due August 15</a:t>
            </a:r>
          </a:p>
          <a:p>
            <a:r>
              <a:rPr lang="en-US" sz="3200" dirty="0"/>
              <a:t>Form 1728 – Annual Survey of Fraternal Activity</a:t>
            </a:r>
          </a:p>
          <a:p>
            <a:pPr lvl="1"/>
            <a:r>
              <a:rPr lang="en-US" sz="2800" dirty="0"/>
              <a:t>Reports charitable donations, service hours, and volunteer activities to Supreme</a:t>
            </a:r>
          </a:p>
          <a:p>
            <a:pPr lvl="1"/>
            <a:r>
              <a:rPr lang="en-US" sz="2800" dirty="0"/>
              <a:t>Allows K of C to remain tax exempt</a:t>
            </a:r>
          </a:p>
          <a:p>
            <a:pPr lvl="1"/>
            <a:r>
              <a:rPr lang="en-US" sz="2800" dirty="0"/>
              <a:t>Required for Star Council</a:t>
            </a:r>
          </a:p>
          <a:p>
            <a:pPr lvl="1"/>
            <a:r>
              <a:rPr lang="en-US" sz="2800" dirty="0"/>
              <a:t>Due January 31</a:t>
            </a:r>
          </a:p>
        </p:txBody>
      </p:sp>
      <p:pic>
        <p:nvPicPr>
          <p:cNvPr id="5" name="Picture 4" descr="A document with blue and white text&#10;&#10;AI-generated content may be incorrect.">
            <a:extLst>
              <a:ext uri="{FF2B5EF4-FFF2-40B4-BE49-F238E27FC236}">
                <a16:creationId xmlns:a16="http://schemas.microsoft.com/office/drawing/2014/main" id="{C629F37B-6BE8-A97C-C5C3-9B0EC9A27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53" y="4656176"/>
            <a:ext cx="1672936" cy="21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D170-DB26-C6BF-A257-AC487DA0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2E3C7-9BFF-C7C7-1101-1E26BF3F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62" y="1584819"/>
            <a:ext cx="7886700" cy="474619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SP-7 – Columbian Award Application</a:t>
            </a:r>
          </a:p>
          <a:p>
            <a:pPr lvl="1"/>
            <a:r>
              <a:rPr lang="en-US" sz="3200" dirty="0"/>
              <a:t>Report of Faith in Action programs of the council</a:t>
            </a:r>
          </a:p>
          <a:p>
            <a:pPr lvl="1"/>
            <a:r>
              <a:rPr lang="en-US" sz="3200" dirty="0"/>
              <a:t>Required for Star Council</a:t>
            </a:r>
          </a:p>
          <a:p>
            <a:pPr lvl="1"/>
            <a:r>
              <a:rPr lang="en-US" sz="3200" dirty="0"/>
              <a:t>Due June 30</a:t>
            </a:r>
          </a:p>
          <a:p>
            <a:r>
              <a:rPr lang="en-US" sz="3600" dirty="0"/>
              <a:t>State Convention Credentials</a:t>
            </a:r>
          </a:p>
          <a:p>
            <a:pPr lvl="1"/>
            <a:r>
              <a:rPr lang="en-US" sz="3200" dirty="0"/>
              <a:t>Reports the names and ID numbers of the GK, elected Delegate, and first and second alternates</a:t>
            </a:r>
          </a:p>
          <a:p>
            <a:pPr lvl="1"/>
            <a:r>
              <a:rPr lang="en-US" sz="3200" dirty="0"/>
              <a:t>Emailed by the GK or FS to the State Advocate</a:t>
            </a:r>
          </a:p>
          <a:p>
            <a:pPr lvl="1"/>
            <a:r>
              <a:rPr lang="en-US" sz="3200" dirty="0"/>
              <a:t>Due by September 1 (but submit as soon as they are elected)</a:t>
            </a:r>
          </a:p>
        </p:txBody>
      </p:sp>
      <p:pic>
        <p:nvPicPr>
          <p:cNvPr id="5" name="Picture 4" descr="A document with blue and white text&#10;&#10;AI-generated content may be incorrect.">
            <a:extLst>
              <a:ext uri="{FF2B5EF4-FFF2-40B4-BE49-F238E27FC236}">
                <a16:creationId xmlns:a16="http://schemas.microsoft.com/office/drawing/2014/main" id="{548A9436-F4BF-08C2-5052-3C32646C2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54" y="2347538"/>
            <a:ext cx="1244384" cy="16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8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37D8-2DBE-1055-85AF-9ABFA5FA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27441-19C8-F539-6D82-97B4784E2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268207"/>
            <a:ext cx="8483600" cy="4746196"/>
          </a:xfrm>
        </p:spPr>
        <p:txBody>
          <a:bodyPr>
            <a:noAutofit/>
          </a:bodyPr>
          <a:lstStyle/>
          <a:p>
            <a:r>
              <a:rPr lang="en-US" dirty="0"/>
              <a:t>As needed forms</a:t>
            </a:r>
          </a:p>
          <a:p>
            <a:pPr lvl="1"/>
            <a:r>
              <a:rPr lang="en-US" sz="2800" dirty="0"/>
              <a:t>Form 10784 – Fraternal Programs Report Form</a:t>
            </a:r>
          </a:p>
          <a:p>
            <a:pPr lvl="2"/>
            <a:r>
              <a:rPr lang="en-US" sz="2400" dirty="0"/>
              <a:t>At the completion of every Faith in Action program</a:t>
            </a:r>
          </a:p>
          <a:p>
            <a:pPr lvl="1"/>
            <a:r>
              <a:rPr lang="en-US" sz="2800" dirty="0"/>
              <a:t>Form 10777 – Fraternal Benefits Seminar Form</a:t>
            </a:r>
          </a:p>
          <a:p>
            <a:pPr lvl="2"/>
            <a:r>
              <a:rPr lang="en-US" sz="2400" dirty="0"/>
              <a:t>Upon completion of FBS to report date and number of participants</a:t>
            </a:r>
          </a:p>
          <a:p>
            <a:pPr lvl="1"/>
            <a:r>
              <a:rPr lang="en-US" sz="2800" dirty="0"/>
              <a:t>Form 2629 – Report of Appointment of Roundtable Coordinator</a:t>
            </a:r>
          </a:p>
          <a:p>
            <a:pPr lvl="1"/>
            <a:r>
              <a:rPr lang="en-US" sz="2800" dirty="0"/>
              <a:t>Form 2683 – RSVP and Plaque Application</a:t>
            </a:r>
          </a:p>
          <a:p>
            <a:pPr lvl="2"/>
            <a:r>
              <a:rPr lang="en-US" sz="2400" dirty="0"/>
              <a:t>Due June 30</a:t>
            </a:r>
          </a:p>
          <a:p>
            <a:r>
              <a:rPr lang="en-US" dirty="0"/>
              <a:t>Copies of all forms are saved in the council files, sent to the District Deputy and the State Deputy</a:t>
            </a:r>
          </a:p>
          <a:p>
            <a:pPr lvl="1"/>
            <a:r>
              <a:rPr lang="en-US" dirty="0"/>
              <a:t>State Deputy copy is sent to reports@kofc-md.org</a:t>
            </a:r>
          </a:p>
        </p:txBody>
      </p:sp>
    </p:spTree>
    <p:extLst>
      <p:ext uri="{BB962C8B-B14F-4D97-AF65-F5344CB8AC3E}">
        <p14:creationId xmlns:p14="http://schemas.microsoft.com/office/powerpoint/2010/main" val="280586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75E4-3D3D-83F5-00A2-77FF50EF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2AACC-C3B6-8FA7-6AFB-3B222A17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430766"/>
            <a:ext cx="8251190" cy="500051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Internal review of the council finances and financial processes</a:t>
            </a:r>
          </a:p>
          <a:p>
            <a:r>
              <a:rPr lang="en-US" sz="3200" dirty="0"/>
              <a:t>Conducted by the Trustees and signed by the Trustees and the GK</a:t>
            </a:r>
          </a:p>
          <a:p>
            <a:r>
              <a:rPr lang="en-US" sz="3200" dirty="0"/>
              <a:t>Requires books of the Treasurer, Financial Secretary, and the Recorder</a:t>
            </a:r>
          </a:p>
          <a:p>
            <a:r>
              <a:rPr lang="en-US" sz="3200" dirty="0"/>
              <a:t>Submitted to Supreme with a copy to the State Council (reports@kofc-md.org) and the State Treasurer</a:t>
            </a:r>
          </a:p>
          <a:p>
            <a:r>
              <a:rPr lang="en-US" sz="3200" dirty="0"/>
              <a:t>Conducted annually for the previous fraternal year and due by August 15</a:t>
            </a:r>
          </a:p>
        </p:txBody>
      </p:sp>
    </p:spTree>
    <p:extLst>
      <p:ext uri="{BB962C8B-B14F-4D97-AF65-F5344CB8AC3E}">
        <p14:creationId xmlns:p14="http://schemas.microsoft.com/office/powerpoint/2010/main" val="341933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1BAB-ED79-FBE9-53CB-E01F49A8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29E70-14EA-517D-4CE3-58DBD6531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430766"/>
            <a:ext cx="8230870" cy="4848113"/>
          </a:xfrm>
        </p:spPr>
        <p:txBody>
          <a:bodyPr>
            <a:normAutofit/>
          </a:bodyPr>
          <a:lstStyle/>
          <a:p>
            <a:r>
              <a:rPr lang="en-US" sz="3600" dirty="0"/>
              <a:t>Purpose</a:t>
            </a:r>
          </a:p>
          <a:p>
            <a:pPr lvl="1"/>
            <a:r>
              <a:rPr lang="en-US" sz="3200" dirty="0"/>
              <a:t>Plans for the council’s finances</a:t>
            </a:r>
          </a:p>
          <a:p>
            <a:pPr lvl="1"/>
            <a:r>
              <a:rPr lang="en-US" sz="3200" dirty="0"/>
              <a:t>Ensures transparency and continuity</a:t>
            </a:r>
          </a:p>
          <a:p>
            <a:r>
              <a:rPr lang="en-US" sz="3600" dirty="0"/>
              <a:t>Roles and Responsibilities</a:t>
            </a:r>
          </a:p>
          <a:p>
            <a:pPr lvl="1"/>
            <a:r>
              <a:rPr lang="en-US" sz="3200" dirty="0"/>
              <a:t>Grand Knight – Provides leadership and vision</a:t>
            </a:r>
          </a:p>
          <a:p>
            <a:pPr lvl="1"/>
            <a:r>
              <a:rPr lang="en-US" sz="3200" dirty="0"/>
              <a:t>Financial Secretary and Treasurer – Provide historical financial data</a:t>
            </a:r>
          </a:p>
          <a:p>
            <a:pPr lvl="1"/>
            <a:r>
              <a:rPr lang="en-US" sz="3200" dirty="0"/>
              <a:t>Trustees – Provide oversight</a:t>
            </a:r>
          </a:p>
          <a:p>
            <a:pPr lvl="1"/>
            <a:r>
              <a:rPr lang="en-US" sz="3200" dirty="0"/>
              <a:t>Council – Gives final approval</a:t>
            </a:r>
          </a:p>
        </p:txBody>
      </p:sp>
      <p:pic>
        <p:nvPicPr>
          <p:cNvPr id="5" name="Picture 4" descr="Different sizes of piggybanks in pastel colors">
            <a:extLst>
              <a:ext uri="{FF2B5EF4-FFF2-40B4-BE49-F238E27FC236}">
                <a16:creationId xmlns:a16="http://schemas.microsoft.com/office/drawing/2014/main" id="{1173D2E1-8079-CF45-8A30-AF852A5A8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4719339"/>
            <a:ext cx="278892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0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E19D-627C-AD52-397C-CB2E4E95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F2627-9019-5617-D978-032920E0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430767"/>
            <a:ext cx="8291830" cy="4746196"/>
          </a:xfrm>
        </p:spPr>
        <p:txBody>
          <a:bodyPr>
            <a:noAutofit/>
          </a:bodyPr>
          <a:lstStyle/>
          <a:p>
            <a:r>
              <a:rPr lang="en-US" dirty="0"/>
              <a:t>When?</a:t>
            </a:r>
          </a:p>
          <a:p>
            <a:pPr lvl="1"/>
            <a:r>
              <a:rPr lang="en-US" sz="2800" dirty="0"/>
              <a:t> The budget should be developed and approved in accordance with council policy, but it’s best at the onset of the fraternal year.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sz="2800" dirty="0"/>
              <a:t>Start with the previous budget</a:t>
            </a:r>
          </a:p>
          <a:p>
            <a:pPr lvl="1"/>
            <a:r>
              <a:rPr lang="en-US" sz="2800" dirty="0"/>
              <a:t>How did the previous budget perform?</a:t>
            </a:r>
          </a:p>
          <a:p>
            <a:pPr lvl="1"/>
            <a:r>
              <a:rPr lang="en-US" sz="2800" dirty="0"/>
              <a:t>Identify what activities you plan for the coming year</a:t>
            </a:r>
          </a:p>
          <a:p>
            <a:pPr lvl="1"/>
            <a:r>
              <a:rPr lang="en-US" sz="2800" dirty="0"/>
              <a:t>Identify expected income and estimate costs for administration, events, and programs</a:t>
            </a:r>
          </a:p>
          <a:p>
            <a:pPr lvl="1"/>
            <a:r>
              <a:rPr lang="en-US" sz="2800" dirty="0"/>
              <a:t>Adjust as necessary and add new income and expenses</a:t>
            </a:r>
          </a:p>
        </p:txBody>
      </p:sp>
    </p:spTree>
    <p:extLst>
      <p:ext uri="{BB962C8B-B14F-4D97-AF65-F5344CB8AC3E}">
        <p14:creationId xmlns:p14="http://schemas.microsoft.com/office/powerpoint/2010/main" val="222547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0103-D98A-9277-1137-68753CFA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97DB5-15CC-3108-DA0D-58268F26F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Income Sources</a:t>
            </a:r>
          </a:p>
          <a:p>
            <a:pPr lvl="1"/>
            <a:r>
              <a:rPr lang="en-US" sz="4000" dirty="0"/>
              <a:t>Membership Dues</a:t>
            </a:r>
          </a:p>
          <a:p>
            <a:pPr lvl="1"/>
            <a:r>
              <a:rPr lang="en-US" sz="4000" dirty="0"/>
              <a:t>Planned fundraisers</a:t>
            </a:r>
          </a:p>
          <a:p>
            <a:pPr lvl="1"/>
            <a:r>
              <a:rPr lang="en-US" sz="4000" dirty="0"/>
              <a:t>Donations &amp; Rebates</a:t>
            </a:r>
          </a:p>
          <a:p>
            <a:pPr lvl="1"/>
            <a:r>
              <a:rPr lang="en-US" sz="4000" dirty="0"/>
              <a:t>Any carryover funds from previous year</a:t>
            </a:r>
          </a:p>
        </p:txBody>
      </p:sp>
      <p:pic>
        <p:nvPicPr>
          <p:cNvPr id="5" name="Picture 4" descr="Stacks of gold coins">
            <a:extLst>
              <a:ext uri="{FF2B5EF4-FFF2-40B4-BE49-F238E27FC236}">
                <a16:creationId xmlns:a16="http://schemas.microsoft.com/office/drawing/2014/main" id="{3C6AE16F-A5C8-7344-562D-F1AEF03CC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43" y="1430767"/>
            <a:ext cx="3261794" cy="217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16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537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Arial Narrow</vt:lpstr>
      <vt:lpstr>Office Theme</vt:lpstr>
      <vt:lpstr>Planning Your Year Forms/Audit/Budget</vt:lpstr>
      <vt:lpstr>Forms</vt:lpstr>
      <vt:lpstr>Forms</vt:lpstr>
      <vt:lpstr>Forms</vt:lpstr>
      <vt:lpstr>Forms</vt:lpstr>
      <vt:lpstr>Audit</vt:lpstr>
      <vt:lpstr>Budget</vt:lpstr>
      <vt:lpstr>Budget</vt:lpstr>
      <vt:lpstr>Budget</vt:lpstr>
      <vt:lpstr>Budget</vt:lpstr>
      <vt:lpstr>Budget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Jeffrey Wilk</dc:creator>
  <cp:lastModifiedBy>Jeffrey Wilk</cp:lastModifiedBy>
  <cp:revision>18</cp:revision>
  <dcterms:created xsi:type="dcterms:W3CDTF">2025-11-04T05:34:46Z</dcterms:created>
  <dcterms:modified xsi:type="dcterms:W3CDTF">2026-01-05T00:42:27Z</dcterms:modified>
</cp:coreProperties>
</file>