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audio3.wav" ContentType="audio/wav"/>
  <Override PartName="/ppt/media/audio6.wav" ContentType="audio/wav"/>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0" r:id="rId2"/>
    <p:sldId id="262" r:id="rId3"/>
    <p:sldId id="257" r:id="rId4"/>
    <p:sldId id="258" r:id="rId5"/>
    <p:sldId id="291" r:id="rId6"/>
    <p:sldId id="356" r:id="rId7"/>
    <p:sldId id="342" r:id="rId8"/>
    <p:sldId id="341" r:id="rId9"/>
    <p:sldId id="349" r:id="rId10"/>
    <p:sldId id="295" r:id="rId11"/>
    <p:sldId id="294" r:id="rId12"/>
    <p:sldId id="344" r:id="rId13"/>
    <p:sldId id="333" r:id="rId14"/>
    <p:sldId id="345" r:id="rId15"/>
    <p:sldId id="296" r:id="rId16"/>
    <p:sldId id="346" r:id="rId17"/>
    <p:sldId id="298" r:id="rId18"/>
    <p:sldId id="350" r:id="rId19"/>
    <p:sldId id="351" r:id="rId20"/>
    <p:sldId id="300" r:id="rId21"/>
    <p:sldId id="297" r:id="rId22"/>
    <p:sldId id="299" r:id="rId23"/>
    <p:sldId id="301" r:id="rId24"/>
    <p:sldId id="318" r:id="rId25"/>
    <p:sldId id="322" r:id="rId26"/>
    <p:sldId id="328" r:id="rId27"/>
    <p:sldId id="330" r:id="rId28"/>
    <p:sldId id="329" r:id="rId29"/>
    <p:sldId id="348" r:id="rId30"/>
    <p:sldId id="293" r:id="rId31"/>
    <p:sldId id="332" r:id="rId32"/>
    <p:sldId id="352" r:id="rId33"/>
    <p:sldId id="355" r:id="rId34"/>
    <p:sldId id="353" r:id="rId35"/>
    <p:sldId id="354" r:id="rId36"/>
    <p:sldId id="266" r:id="rId37"/>
    <p:sldId id="292" r:id="rId38"/>
    <p:sldId id="347" r:id="rId39"/>
    <p:sldId id="264" r:id="rId40"/>
    <p:sldId id="25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FF"/>
    <a:srgbClr val="FFFF99"/>
    <a:srgbClr val="6699FF"/>
    <a:srgbClr val="FF5050"/>
    <a:srgbClr val="00CC99"/>
    <a:srgbClr val="0066FF"/>
    <a:srgbClr val="0000CC"/>
    <a:srgbClr val="96969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5852" autoAdjust="0"/>
  </p:normalViewPr>
  <p:slideViewPr>
    <p:cSldViewPr snapToGrid="0" showGuides="1">
      <p:cViewPr varScale="1">
        <p:scale>
          <a:sx n="95" d="100"/>
          <a:sy n="95" d="100"/>
        </p:scale>
        <p:origin x="1046" y="53"/>
      </p:cViewPr>
      <p:guideLst>
        <p:guide orient="horz" pos="2232"/>
        <p:guide pos="3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wilk\Documents\!%20Knights%20of%20Columbus\FS%20Advisor%20to%20State\Financial%20Secretary%20Seminar%20Report.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t>FS</a:t>
            </a:r>
            <a:r>
              <a:rPr lang="en-US" sz="1800" b="1" baseline="0"/>
              <a:t> Experience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0099"/>
            </a:solidFill>
            <a:ln>
              <a:noFill/>
            </a:ln>
            <a:effectLst/>
          </c:spPr>
          <c:invertIfNegative val="0"/>
          <c:cat>
            <c:strRef>
              <c:f>Sheet2!$A$2:$A$8</c:f>
              <c:strCache>
                <c:ptCount val="7"/>
                <c:pt idx="0">
                  <c:v>0</c:v>
                </c:pt>
                <c:pt idx="1">
                  <c:v>1-5</c:v>
                </c:pt>
                <c:pt idx="2">
                  <c:v>6-10</c:v>
                </c:pt>
                <c:pt idx="3">
                  <c:v>11-15</c:v>
                </c:pt>
                <c:pt idx="4">
                  <c:v>16-20</c:v>
                </c:pt>
                <c:pt idx="5">
                  <c:v>21-25</c:v>
                </c:pt>
                <c:pt idx="6">
                  <c:v>26-30</c:v>
                </c:pt>
              </c:strCache>
            </c:strRef>
          </c:cat>
          <c:val>
            <c:numRef>
              <c:f>Sheet2!$B$2:$B$8</c:f>
              <c:numCache>
                <c:formatCode>General</c:formatCode>
                <c:ptCount val="7"/>
                <c:pt idx="0">
                  <c:v>11</c:v>
                </c:pt>
                <c:pt idx="1">
                  <c:v>65</c:v>
                </c:pt>
                <c:pt idx="2">
                  <c:v>36</c:v>
                </c:pt>
                <c:pt idx="3">
                  <c:v>18</c:v>
                </c:pt>
                <c:pt idx="4">
                  <c:v>8</c:v>
                </c:pt>
                <c:pt idx="5">
                  <c:v>4</c:v>
                </c:pt>
                <c:pt idx="6">
                  <c:v>3</c:v>
                </c:pt>
              </c:numCache>
            </c:numRef>
          </c:val>
          <c:extLst>
            <c:ext xmlns:c16="http://schemas.microsoft.com/office/drawing/2014/chart" uri="{C3380CC4-5D6E-409C-BE32-E72D297353CC}">
              <c16:uniqueId val="{00000000-F26D-41E7-86D2-9BA2329EBF3E}"/>
            </c:ext>
          </c:extLst>
        </c:ser>
        <c:dLbls>
          <c:showLegendKey val="0"/>
          <c:showVal val="0"/>
          <c:showCatName val="0"/>
          <c:showSerName val="0"/>
          <c:showPercent val="0"/>
          <c:showBubbleSize val="0"/>
        </c:dLbls>
        <c:gapWidth val="219"/>
        <c:overlap val="-27"/>
        <c:axId val="1466362863"/>
        <c:axId val="1466388655"/>
      </c:barChart>
      <c:catAx>
        <c:axId val="146636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466388655"/>
        <c:crosses val="autoZero"/>
        <c:auto val="1"/>
        <c:lblAlgn val="ctr"/>
        <c:lblOffset val="100"/>
        <c:noMultiLvlLbl val="0"/>
      </c:catAx>
      <c:valAx>
        <c:axId val="1466388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466362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64899-8752-402E-8011-36F6E213603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D5DCA80-9CF1-40EE-B8E8-53ADB942F284}">
      <dgm:prSet phldrT="[Text]" custT="1"/>
      <dgm:spPr/>
      <dgm:t>
        <a:bodyPr/>
        <a:lstStyle/>
        <a:p>
          <a:pPr>
            <a:buFont typeface="+mj-lt"/>
            <a:buNone/>
          </a:pPr>
          <a:r>
            <a:rPr lang="en-US" sz="2800" b="0" dirty="0">
              <a:latin typeface="Arial Narrow" panose="020B0606020202030204" pitchFamily="34" charset="0"/>
              <a:cs typeface="+mn-cs"/>
            </a:rPr>
            <a:t>1. FS Receives and Records Cash</a:t>
          </a:r>
          <a:endParaRPr lang="en-US" sz="2800" b="0" dirty="0">
            <a:latin typeface="Arial Narrow" panose="020B0606020202030204" pitchFamily="34" charset="0"/>
          </a:endParaRPr>
        </a:p>
      </dgm:t>
    </dgm:pt>
    <dgm:pt modelId="{D41D52ED-6B7D-4451-98FC-26714F745212}" type="parTrans" cxnId="{8C771F2C-CA31-40F9-B756-FB53D31903D0}">
      <dgm:prSet/>
      <dgm:spPr/>
      <dgm:t>
        <a:bodyPr/>
        <a:lstStyle/>
        <a:p>
          <a:endParaRPr lang="en-US"/>
        </a:p>
      </dgm:t>
    </dgm:pt>
    <dgm:pt modelId="{7F856E9F-0E75-4ED2-B47C-12BE421B5CF6}" type="sibTrans" cxnId="{8C771F2C-CA31-40F9-B756-FB53D31903D0}">
      <dgm:prSet/>
      <dgm:spPr/>
      <dgm:t>
        <a:bodyPr/>
        <a:lstStyle/>
        <a:p>
          <a:endParaRPr lang="en-US"/>
        </a:p>
      </dgm:t>
    </dgm:pt>
    <dgm:pt modelId="{6E286B67-CDAA-4311-B734-352A1DD62BE9}">
      <dgm:prSet phldrT="[Text]"/>
      <dgm:spPr/>
      <dgm:t>
        <a:bodyPr/>
        <a:lstStyle/>
        <a:p>
          <a:r>
            <a:rPr lang="en-US" dirty="0"/>
            <a:t> </a:t>
          </a:r>
        </a:p>
      </dgm:t>
    </dgm:pt>
    <dgm:pt modelId="{2696B4D7-A4AA-4B11-9DEB-1A68A65D0C77}" type="parTrans" cxnId="{8FADA596-E781-48D7-9908-0CB9AAD347EB}">
      <dgm:prSet/>
      <dgm:spPr/>
      <dgm:t>
        <a:bodyPr/>
        <a:lstStyle/>
        <a:p>
          <a:endParaRPr lang="en-US"/>
        </a:p>
      </dgm:t>
    </dgm:pt>
    <dgm:pt modelId="{285F3061-889D-4FE6-A442-50226526729B}" type="sibTrans" cxnId="{8FADA596-E781-48D7-9908-0CB9AAD347EB}">
      <dgm:prSet/>
      <dgm:spPr/>
      <dgm:t>
        <a:bodyPr/>
        <a:lstStyle/>
        <a:p>
          <a:endParaRPr lang="en-US"/>
        </a:p>
      </dgm:t>
    </dgm:pt>
    <dgm:pt modelId="{485CD7F1-1FE7-4F3F-98BE-7DC6B11971C8}">
      <dgm:prSet phldrT="[Text]" custT="1"/>
      <dgm:spPr/>
      <dgm: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2. FS Turns Cash Over to Treasurer</a:t>
          </a:r>
        </a:p>
      </dgm:t>
    </dgm:pt>
    <dgm:pt modelId="{E9C42952-7541-4E68-8342-B68E5CBD7F39}" type="parTrans" cxnId="{B0D05C44-9C7A-454E-97D0-80A3014FA1FC}">
      <dgm:prSet/>
      <dgm:spPr/>
      <dgm:t>
        <a:bodyPr/>
        <a:lstStyle/>
        <a:p>
          <a:endParaRPr lang="en-US"/>
        </a:p>
      </dgm:t>
    </dgm:pt>
    <dgm:pt modelId="{5485A25D-4A94-4DBD-88D0-47B7AF0682EE}" type="sibTrans" cxnId="{B0D05C44-9C7A-454E-97D0-80A3014FA1FC}">
      <dgm:prSet/>
      <dgm:spPr/>
      <dgm:t>
        <a:bodyPr/>
        <a:lstStyle/>
        <a:p>
          <a:endParaRPr lang="en-US"/>
        </a:p>
      </dgm:t>
    </dgm:pt>
    <dgm:pt modelId="{9E16E8A7-9888-4BAF-B3D8-6712DDB69C9C}">
      <dgm:prSet phldrT="[Text]"/>
      <dgm:spPr/>
      <dgm:t>
        <a:bodyPr/>
        <a:lstStyle/>
        <a:p>
          <a:r>
            <a:rPr lang="en-US" dirty="0"/>
            <a:t> </a:t>
          </a:r>
        </a:p>
      </dgm:t>
    </dgm:pt>
    <dgm:pt modelId="{0C1BD8D6-88EC-46E3-9260-38E25818C961}" type="parTrans" cxnId="{7AE243DB-E258-4BB6-90AE-821A24DF3013}">
      <dgm:prSet/>
      <dgm:spPr/>
      <dgm:t>
        <a:bodyPr/>
        <a:lstStyle/>
        <a:p>
          <a:endParaRPr lang="en-US"/>
        </a:p>
      </dgm:t>
    </dgm:pt>
    <dgm:pt modelId="{465B857E-C0BF-4662-9DAC-BC1A4AA5F115}" type="sibTrans" cxnId="{7AE243DB-E258-4BB6-90AE-821A24DF3013}">
      <dgm:prSet/>
      <dgm:spPr/>
      <dgm:t>
        <a:bodyPr/>
        <a:lstStyle/>
        <a:p>
          <a:endParaRPr lang="en-US"/>
        </a:p>
      </dgm:t>
    </dgm:pt>
    <dgm:pt modelId="{DD95F9B4-712E-4F37-BE10-6975E033C950}">
      <dgm:prSet phldrT="[Text]" custT="1"/>
      <dgm:spPr/>
      <dgm:t>
        <a:bodyPr/>
        <a:lstStyle/>
        <a:p>
          <a:pPr>
            <a:buFont typeface="+mj-lt"/>
            <a:buNone/>
          </a:pPr>
          <a:r>
            <a:rPr lang="en-US" sz="2800" b="0" kern="1200" dirty="0">
              <a:latin typeface="Arial Narrow" panose="020B0606020202030204" pitchFamily="34" charset="0"/>
              <a:cs typeface="+mn-cs"/>
            </a:rPr>
            <a:t>5. </a:t>
          </a:r>
          <a:r>
            <a:rPr lang="en-US" sz="2800" b="0" kern="1200" dirty="0">
              <a:solidFill>
                <a:prstClr val="black">
                  <a:hueOff val="0"/>
                  <a:satOff val="0"/>
                  <a:lumOff val="0"/>
                  <a:alphaOff val="0"/>
                </a:prstClr>
              </a:solidFill>
              <a:latin typeface="Arial Narrow" panose="020B0606020202030204" pitchFamily="34" charset="0"/>
              <a:ea typeface="+mn-ea"/>
              <a:cs typeface="+mn-cs"/>
            </a:rPr>
            <a:t>Treasurer Deposits Cash</a:t>
          </a:r>
        </a:p>
      </dgm:t>
    </dgm:pt>
    <dgm:pt modelId="{51792BBA-8FDE-401F-B159-745C73226469}" type="parTrans" cxnId="{D2E08CAA-8D2E-4744-B5E3-85CD9131BA71}">
      <dgm:prSet/>
      <dgm:spPr/>
      <dgm:t>
        <a:bodyPr/>
        <a:lstStyle/>
        <a:p>
          <a:endParaRPr lang="en-US"/>
        </a:p>
      </dgm:t>
    </dgm:pt>
    <dgm:pt modelId="{486330E4-8B8D-4CCB-8E94-2AB97D12D87A}" type="sibTrans" cxnId="{D2E08CAA-8D2E-4744-B5E3-85CD9131BA71}">
      <dgm:prSet/>
      <dgm:spPr/>
      <dgm:t>
        <a:bodyPr/>
        <a:lstStyle/>
        <a:p>
          <a:endParaRPr lang="en-US"/>
        </a:p>
      </dgm:t>
    </dgm:pt>
    <dgm:pt modelId="{60A49C8D-299E-45D1-AB02-8256DC20E1DB}">
      <dgm:prSet/>
      <dgm:spPr/>
      <dgm:t>
        <a:bodyPr/>
        <a:lstStyle/>
        <a:p>
          <a:endParaRPr lang="en-US" dirty="0"/>
        </a:p>
      </dgm:t>
    </dgm:pt>
    <dgm:pt modelId="{4A0BB037-FDC4-4A6F-B2B9-C5A66CFA7899}" type="parTrans" cxnId="{2D800E61-D6FD-4924-AC14-79436FCA78AD}">
      <dgm:prSet/>
      <dgm:spPr/>
      <dgm:t>
        <a:bodyPr/>
        <a:lstStyle/>
        <a:p>
          <a:endParaRPr lang="en-US"/>
        </a:p>
      </dgm:t>
    </dgm:pt>
    <dgm:pt modelId="{1CC3FF45-C17D-45BF-88B5-C090F2C55C99}" type="sibTrans" cxnId="{2D800E61-D6FD-4924-AC14-79436FCA78AD}">
      <dgm:prSet/>
      <dgm:spPr/>
      <dgm:t>
        <a:bodyPr/>
        <a:lstStyle/>
        <a:p>
          <a:endParaRPr lang="en-US"/>
        </a:p>
      </dgm:t>
    </dgm:pt>
    <dgm:pt modelId="{B50D355D-E31E-4A9D-9774-8EC025BFE3A9}">
      <dgm:prSet custT="1"/>
      <dgm:spPr/>
      <dgm: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3. Treasurer Fills Out Receipt</a:t>
          </a:r>
        </a:p>
      </dgm:t>
    </dgm:pt>
    <dgm:pt modelId="{F10B071F-8B1B-4891-AF36-49AA841CCF5F}" type="parTrans" cxnId="{1188C3B2-389A-42BA-9A39-673A82B9639E}">
      <dgm:prSet/>
      <dgm:spPr/>
      <dgm:t>
        <a:bodyPr/>
        <a:lstStyle/>
        <a:p>
          <a:endParaRPr lang="en-US"/>
        </a:p>
      </dgm:t>
    </dgm:pt>
    <dgm:pt modelId="{A46A5FCF-709F-4323-ABF0-C7EAA879D181}" type="sibTrans" cxnId="{1188C3B2-389A-42BA-9A39-673A82B9639E}">
      <dgm:prSet/>
      <dgm:spPr/>
      <dgm:t>
        <a:bodyPr/>
        <a:lstStyle/>
        <a:p>
          <a:endParaRPr lang="en-US"/>
        </a:p>
      </dgm:t>
    </dgm:pt>
    <dgm:pt modelId="{3FD53EA8-DE7C-4082-9DFC-3ED0F7E0A7E3}">
      <dgm:prSet phldrT="[Text]"/>
      <dgm:spPr/>
      <dgm:t>
        <a:bodyPr/>
        <a:lstStyle/>
        <a:p>
          <a:r>
            <a:rPr lang="en-US" dirty="0"/>
            <a:t> </a:t>
          </a:r>
        </a:p>
      </dgm:t>
    </dgm:pt>
    <dgm:pt modelId="{70AC0E10-EE9D-4924-B177-1AE07BAF3919}" type="sibTrans" cxnId="{6B20EE93-D012-42AC-B231-48BA16E7C679}">
      <dgm:prSet/>
      <dgm:spPr/>
      <dgm:t>
        <a:bodyPr/>
        <a:lstStyle/>
        <a:p>
          <a:endParaRPr lang="en-US"/>
        </a:p>
      </dgm:t>
    </dgm:pt>
    <dgm:pt modelId="{549E12D7-BBAC-408A-8436-7C61BE906304}" type="parTrans" cxnId="{6B20EE93-D012-42AC-B231-48BA16E7C679}">
      <dgm:prSet/>
      <dgm:spPr/>
      <dgm:t>
        <a:bodyPr/>
        <a:lstStyle/>
        <a:p>
          <a:endParaRPr lang="en-US"/>
        </a:p>
      </dgm:t>
    </dgm:pt>
    <dgm:pt modelId="{48E12D44-60DC-4C0C-B79B-9136652650C6}">
      <dgm:prSet/>
      <dgm:spPr/>
      <dgm:t>
        <a:bodyPr/>
        <a:lstStyle/>
        <a:p>
          <a:endParaRPr lang="en-US" dirty="0"/>
        </a:p>
      </dgm:t>
    </dgm:pt>
    <dgm:pt modelId="{26BD9729-59A2-4039-9380-B4CB18283B28}" type="parTrans" cxnId="{7EC822B3-9916-4843-86FC-A42D5C5CA333}">
      <dgm:prSet/>
      <dgm:spPr/>
      <dgm:t>
        <a:bodyPr/>
        <a:lstStyle/>
        <a:p>
          <a:endParaRPr lang="en-US"/>
        </a:p>
      </dgm:t>
    </dgm:pt>
    <dgm:pt modelId="{B6BA4FAC-10E7-4016-8C24-1837F985CA3C}" type="sibTrans" cxnId="{7EC822B3-9916-4843-86FC-A42D5C5CA333}">
      <dgm:prSet/>
      <dgm:spPr/>
      <dgm:t>
        <a:bodyPr/>
        <a:lstStyle/>
        <a:p>
          <a:endParaRPr lang="en-US"/>
        </a:p>
      </dgm:t>
    </dgm:pt>
    <dgm:pt modelId="{8CEFF9D1-2293-49A1-8344-BB4A6BD681D2}">
      <dgm:prSet custT="1"/>
      <dgm:spPr/>
      <dgm:t>
        <a:bodyPr/>
        <a:lstStyle/>
        <a:p>
          <a:pPr>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4. FS Retains Signed Receipt</a:t>
          </a:r>
        </a:p>
      </dgm:t>
    </dgm:pt>
    <dgm:pt modelId="{4A95253C-0855-4163-A5E9-44482541CB1D}" type="parTrans" cxnId="{05BC0A27-F15B-49A7-807B-0FA4E917CDD2}">
      <dgm:prSet/>
      <dgm:spPr/>
      <dgm:t>
        <a:bodyPr/>
        <a:lstStyle/>
        <a:p>
          <a:endParaRPr lang="en-US"/>
        </a:p>
      </dgm:t>
    </dgm:pt>
    <dgm:pt modelId="{049D7E05-D2D1-46E7-A015-D7C7B8259733}" type="sibTrans" cxnId="{05BC0A27-F15B-49A7-807B-0FA4E917CDD2}">
      <dgm:prSet/>
      <dgm:spPr/>
      <dgm:t>
        <a:bodyPr/>
        <a:lstStyle/>
        <a:p>
          <a:endParaRPr lang="en-US"/>
        </a:p>
      </dgm:t>
    </dgm:pt>
    <dgm:pt modelId="{04029068-EDD5-4570-BF17-BF1338551E98}">
      <dgm:prSet/>
      <dgm:spPr/>
      <dgm:t>
        <a:bodyPr/>
        <a:lstStyle/>
        <a:p>
          <a:endParaRPr lang="en-US" dirty="0"/>
        </a:p>
      </dgm:t>
    </dgm:pt>
    <dgm:pt modelId="{E7F07087-06E4-412E-85E5-70C1974C8CBA}" type="parTrans" cxnId="{1A384672-492C-4B78-94C2-B185DCEA5328}">
      <dgm:prSet/>
      <dgm:spPr/>
      <dgm:t>
        <a:bodyPr/>
        <a:lstStyle/>
        <a:p>
          <a:endParaRPr lang="en-US"/>
        </a:p>
      </dgm:t>
    </dgm:pt>
    <dgm:pt modelId="{39099EA0-3744-46F6-81D6-874B7A643722}" type="sibTrans" cxnId="{1A384672-492C-4B78-94C2-B185DCEA5328}">
      <dgm:prSet/>
      <dgm:spPr/>
      <dgm:t>
        <a:bodyPr/>
        <a:lstStyle/>
        <a:p>
          <a:endParaRPr lang="en-US"/>
        </a:p>
      </dgm:t>
    </dgm:pt>
    <dgm:pt modelId="{0C847DB6-3BEB-421E-89C2-7B3EF7765028}">
      <dgm:prSet custT="1"/>
      <dgm:spPr/>
      <dgm:t>
        <a:bodyPr/>
        <a:lstStyle/>
        <a:p>
          <a:pPr>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6. Treasurer Retains Receipt Copy</a:t>
          </a:r>
        </a:p>
      </dgm:t>
    </dgm:pt>
    <dgm:pt modelId="{B2DB857D-953A-4847-91F8-F3CD27048714}" type="parTrans" cxnId="{21B64340-039D-4E64-BBA4-D0F3683B688C}">
      <dgm:prSet/>
      <dgm:spPr/>
      <dgm:t>
        <a:bodyPr/>
        <a:lstStyle/>
        <a:p>
          <a:endParaRPr lang="en-US"/>
        </a:p>
      </dgm:t>
    </dgm:pt>
    <dgm:pt modelId="{81C4885D-BABE-4865-95DC-7B7AD4A608B4}" type="sibTrans" cxnId="{21B64340-039D-4E64-BBA4-D0F3683B688C}">
      <dgm:prSet/>
      <dgm:spPr/>
      <dgm:t>
        <a:bodyPr/>
        <a:lstStyle/>
        <a:p>
          <a:endParaRPr lang="en-US"/>
        </a:p>
      </dgm:t>
    </dgm:pt>
    <dgm:pt modelId="{64D20460-60FD-4914-A365-8AB784C384AB}" type="pres">
      <dgm:prSet presAssocID="{09364899-8752-402E-8011-36F6E213603F}" presName="linearFlow" presStyleCnt="0">
        <dgm:presLayoutVars>
          <dgm:dir/>
          <dgm:animLvl val="lvl"/>
          <dgm:resizeHandles val="exact"/>
        </dgm:presLayoutVars>
      </dgm:prSet>
      <dgm:spPr/>
    </dgm:pt>
    <dgm:pt modelId="{77B52BF7-2787-40B9-A43B-5257476E88AC}" type="pres">
      <dgm:prSet presAssocID="{3FD53EA8-DE7C-4082-9DFC-3ED0F7E0A7E3}" presName="composite" presStyleCnt="0"/>
      <dgm:spPr/>
    </dgm:pt>
    <dgm:pt modelId="{327381AC-9FDB-42F2-AB14-1E884D27729E}" type="pres">
      <dgm:prSet presAssocID="{3FD53EA8-DE7C-4082-9DFC-3ED0F7E0A7E3}" presName="parentText" presStyleLbl="alignNode1" presStyleIdx="0" presStyleCnt="6">
        <dgm:presLayoutVars>
          <dgm:chMax val="1"/>
          <dgm:bulletEnabled val="1"/>
        </dgm:presLayoutVars>
      </dgm:prSet>
      <dgm:spPr/>
    </dgm:pt>
    <dgm:pt modelId="{472D8C6A-DA9B-40FD-A51D-4C90FBA165A8}" type="pres">
      <dgm:prSet presAssocID="{3FD53EA8-DE7C-4082-9DFC-3ED0F7E0A7E3}" presName="descendantText" presStyleLbl="alignAcc1" presStyleIdx="0" presStyleCnt="6">
        <dgm:presLayoutVars>
          <dgm:bulletEnabled val="1"/>
        </dgm:presLayoutVars>
      </dgm:prSet>
      <dgm:spPr/>
    </dgm:pt>
    <dgm:pt modelId="{9FBF17DA-2A7B-4B57-8DB4-7589E335C0AE}" type="pres">
      <dgm:prSet presAssocID="{70AC0E10-EE9D-4924-B177-1AE07BAF3919}" presName="sp" presStyleCnt="0"/>
      <dgm:spPr/>
    </dgm:pt>
    <dgm:pt modelId="{72AEC4D9-18EC-4588-88AD-0725F832CFC3}" type="pres">
      <dgm:prSet presAssocID="{6E286B67-CDAA-4311-B734-352A1DD62BE9}" presName="composite" presStyleCnt="0"/>
      <dgm:spPr/>
    </dgm:pt>
    <dgm:pt modelId="{BA69AB8F-47FF-400F-BADE-C159A6158FB7}" type="pres">
      <dgm:prSet presAssocID="{6E286B67-CDAA-4311-B734-352A1DD62BE9}" presName="parentText" presStyleLbl="alignNode1" presStyleIdx="1" presStyleCnt="6">
        <dgm:presLayoutVars>
          <dgm:chMax val="1"/>
          <dgm:bulletEnabled val="1"/>
        </dgm:presLayoutVars>
      </dgm:prSet>
      <dgm:spPr/>
    </dgm:pt>
    <dgm:pt modelId="{CCCB2F54-30CD-4A3B-B56E-8EBF85A6B61D}" type="pres">
      <dgm:prSet presAssocID="{6E286B67-CDAA-4311-B734-352A1DD62BE9}" presName="descendantText" presStyleLbl="alignAcc1" presStyleIdx="1" presStyleCnt="6">
        <dgm:presLayoutVars>
          <dgm:bulletEnabled val="1"/>
        </dgm:presLayoutVars>
      </dgm:prSet>
      <dgm:spPr/>
    </dgm:pt>
    <dgm:pt modelId="{2CA44033-7558-4CE6-821B-35CC5148E91C}" type="pres">
      <dgm:prSet presAssocID="{285F3061-889D-4FE6-A442-50226526729B}" presName="sp" presStyleCnt="0"/>
      <dgm:spPr/>
    </dgm:pt>
    <dgm:pt modelId="{8E019805-C547-4839-87A3-2C572898A0C8}" type="pres">
      <dgm:prSet presAssocID="{60A49C8D-299E-45D1-AB02-8256DC20E1DB}" presName="composite" presStyleCnt="0"/>
      <dgm:spPr/>
    </dgm:pt>
    <dgm:pt modelId="{6AE2E771-C816-44A5-9E00-210AAED39E8A}" type="pres">
      <dgm:prSet presAssocID="{60A49C8D-299E-45D1-AB02-8256DC20E1DB}" presName="parentText" presStyleLbl="alignNode1" presStyleIdx="2" presStyleCnt="6">
        <dgm:presLayoutVars>
          <dgm:chMax val="1"/>
          <dgm:bulletEnabled val="1"/>
        </dgm:presLayoutVars>
      </dgm:prSet>
      <dgm:spPr/>
    </dgm:pt>
    <dgm:pt modelId="{138BBEFB-E8C7-4760-B32A-1FF70B15A33E}" type="pres">
      <dgm:prSet presAssocID="{60A49C8D-299E-45D1-AB02-8256DC20E1DB}" presName="descendantText" presStyleLbl="alignAcc1" presStyleIdx="2" presStyleCnt="6">
        <dgm:presLayoutVars>
          <dgm:bulletEnabled val="1"/>
        </dgm:presLayoutVars>
      </dgm:prSet>
      <dgm:spPr/>
    </dgm:pt>
    <dgm:pt modelId="{186A52FB-45C0-435F-A271-A91D93E52EEA}" type="pres">
      <dgm:prSet presAssocID="{1CC3FF45-C17D-45BF-88B5-C090F2C55C99}" presName="sp" presStyleCnt="0"/>
      <dgm:spPr/>
    </dgm:pt>
    <dgm:pt modelId="{1DEB9CB5-7A3A-4027-91F6-30224B92F2A7}" type="pres">
      <dgm:prSet presAssocID="{48E12D44-60DC-4C0C-B79B-9136652650C6}" presName="composite" presStyleCnt="0"/>
      <dgm:spPr/>
    </dgm:pt>
    <dgm:pt modelId="{5A0614B5-429B-47F0-8C70-E5EBDFAD752B}" type="pres">
      <dgm:prSet presAssocID="{48E12D44-60DC-4C0C-B79B-9136652650C6}" presName="parentText" presStyleLbl="alignNode1" presStyleIdx="3" presStyleCnt="6">
        <dgm:presLayoutVars>
          <dgm:chMax val="1"/>
          <dgm:bulletEnabled val="1"/>
        </dgm:presLayoutVars>
      </dgm:prSet>
      <dgm:spPr/>
    </dgm:pt>
    <dgm:pt modelId="{86FAF399-526B-4B92-A6BF-A1BA17B2FF7A}" type="pres">
      <dgm:prSet presAssocID="{48E12D44-60DC-4C0C-B79B-9136652650C6}" presName="descendantText" presStyleLbl="alignAcc1" presStyleIdx="3" presStyleCnt="6">
        <dgm:presLayoutVars>
          <dgm:bulletEnabled val="1"/>
        </dgm:presLayoutVars>
      </dgm:prSet>
      <dgm:spPr/>
    </dgm:pt>
    <dgm:pt modelId="{B9EC387B-5B0C-4490-A32C-5C6124F759F1}" type="pres">
      <dgm:prSet presAssocID="{B6BA4FAC-10E7-4016-8C24-1837F985CA3C}" presName="sp" presStyleCnt="0"/>
      <dgm:spPr/>
    </dgm:pt>
    <dgm:pt modelId="{C032CB52-682A-42ED-A55F-CD8B1B4321BF}" type="pres">
      <dgm:prSet presAssocID="{9E16E8A7-9888-4BAF-B3D8-6712DDB69C9C}" presName="composite" presStyleCnt="0"/>
      <dgm:spPr/>
    </dgm:pt>
    <dgm:pt modelId="{2EE5EB9B-D2C5-41D7-A2DA-FE4BFB2C378E}" type="pres">
      <dgm:prSet presAssocID="{9E16E8A7-9888-4BAF-B3D8-6712DDB69C9C}" presName="parentText" presStyleLbl="alignNode1" presStyleIdx="4" presStyleCnt="6">
        <dgm:presLayoutVars>
          <dgm:chMax val="1"/>
          <dgm:bulletEnabled val="1"/>
        </dgm:presLayoutVars>
      </dgm:prSet>
      <dgm:spPr/>
    </dgm:pt>
    <dgm:pt modelId="{C2804567-9D4A-46BE-8D68-AEB5647D12A8}" type="pres">
      <dgm:prSet presAssocID="{9E16E8A7-9888-4BAF-B3D8-6712DDB69C9C}" presName="descendantText" presStyleLbl="alignAcc1" presStyleIdx="4" presStyleCnt="6">
        <dgm:presLayoutVars>
          <dgm:bulletEnabled val="1"/>
        </dgm:presLayoutVars>
      </dgm:prSet>
      <dgm:spPr/>
    </dgm:pt>
    <dgm:pt modelId="{25B36C89-E251-4506-8CD4-11A36461CCB6}" type="pres">
      <dgm:prSet presAssocID="{465B857E-C0BF-4662-9DAC-BC1A4AA5F115}" presName="sp" presStyleCnt="0"/>
      <dgm:spPr/>
    </dgm:pt>
    <dgm:pt modelId="{0BC897DB-B42C-4A3F-8EE7-200EAEC61B67}" type="pres">
      <dgm:prSet presAssocID="{04029068-EDD5-4570-BF17-BF1338551E98}" presName="composite" presStyleCnt="0"/>
      <dgm:spPr/>
    </dgm:pt>
    <dgm:pt modelId="{60145B67-30D9-4336-A5DD-3E959D85F8CD}" type="pres">
      <dgm:prSet presAssocID="{04029068-EDD5-4570-BF17-BF1338551E98}" presName="parentText" presStyleLbl="alignNode1" presStyleIdx="5" presStyleCnt="6">
        <dgm:presLayoutVars>
          <dgm:chMax val="1"/>
          <dgm:bulletEnabled val="1"/>
        </dgm:presLayoutVars>
      </dgm:prSet>
      <dgm:spPr/>
    </dgm:pt>
    <dgm:pt modelId="{E1FCA9D6-9924-4C30-854B-3DACABBF0C4F}" type="pres">
      <dgm:prSet presAssocID="{04029068-EDD5-4570-BF17-BF1338551E98}" presName="descendantText" presStyleLbl="alignAcc1" presStyleIdx="5" presStyleCnt="6">
        <dgm:presLayoutVars>
          <dgm:bulletEnabled val="1"/>
        </dgm:presLayoutVars>
      </dgm:prSet>
      <dgm:spPr/>
    </dgm:pt>
  </dgm:ptLst>
  <dgm:cxnLst>
    <dgm:cxn modelId="{AA773205-B216-44AA-862A-B13102E7C217}" type="presOf" srcId="{3D5DCA80-9CF1-40EE-B8E8-53ADB942F284}" destId="{472D8C6A-DA9B-40FD-A51D-4C90FBA165A8}" srcOrd="0" destOrd="0" presId="urn:microsoft.com/office/officeart/2005/8/layout/chevron2"/>
    <dgm:cxn modelId="{6097E50B-B5E8-4E5C-A49E-6621D66697F0}" type="presOf" srcId="{0C847DB6-3BEB-421E-89C2-7B3EF7765028}" destId="{E1FCA9D6-9924-4C30-854B-3DACABBF0C4F}" srcOrd="0" destOrd="0" presId="urn:microsoft.com/office/officeart/2005/8/layout/chevron2"/>
    <dgm:cxn modelId="{8C6E0115-823D-4D1D-B8EF-9948D82C84A0}" type="presOf" srcId="{6E286B67-CDAA-4311-B734-352A1DD62BE9}" destId="{BA69AB8F-47FF-400F-BADE-C159A6158FB7}" srcOrd="0" destOrd="0" presId="urn:microsoft.com/office/officeart/2005/8/layout/chevron2"/>
    <dgm:cxn modelId="{05BC0A27-F15B-49A7-807B-0FA4E917CDD2}" srcId="{48E12D44-60DC-4C0C-B79B-9136652650C6}" destId="{8CEFF9D1-2293-49A1-8344-BB4A6BD681D2}" srcOrd="0" destOrd="0" parTransId="{4A95253C-0855-4163-A5E9-44482541CB1D}" sibTransId="{049D7E05-D2D1-46E7-A015-D7C7B8259733}"/>
    <dgm:cxn modelId="{8C771F2C-CA31-40F9-B756-FB53D31903D0}" srcId="{3FD53EA8-DE7C-4082-9DFC-3ED0F7E0A7E3}" destId="{3D5DCA80-9CF1-40EE-B8E8-53ADB942F284}" srcOrd="0" destOrd="0" parTransId="{D41D52ED-6B7D-4451-98FC-26714F745212}" sibTransId="{7F856E9F-0E75-4ED2-B47C-12BE421B5CF6}"/>
    <dgm:cxn modelId="{21B64340-039D-4E64-BBA4-D0F3683B688C}" srcId="{04029068-EDD5-4570-BF17-BF1338551E98}" destId="{0C847DB6-3BEB-421E-89C2-7B3EF7765028}" srcOrd="0" destOrd="0" parTransId="{B2DB857D-953A-4847-91F8-F3CD27048714}" sibTransId="{81C4885D-BABE-4865-95DC-7B7AD4A608B4}"/>
    <dgm:cxn modelId="{2D800E61-D6FD-4924-AC14-79436FCA78AD}" srcId="{09364899-8752-402E-8011-36F6E213603F}" destId="{60A49C8D-299E-45D1-AB02-8256DC20E1DB}" srcOrd="2" destOrd="0" parTransId="{4A0BB037-FDC4-4A6F-B2B9-C5A66CFA7899}" sibTransId="{1CC3FF45-C17D-45BF-88B5-C090F2C55C99}"/>
    <dgm:cxn modelId="{C380BA41-E51D-478E-AF77-779A14F857FF}" type="presOf" srcId="{9E16E8A7-9888-4BAF-B3D8-6712DDB69C9C}" destId="{2EE5EB9B-D2C5-41D7-A2DA-FE4BFB2C378E}" srcOrd="0" destOrd="0" presId="urn:microsoft.com/office/officeart/2005/8/layout/chevron2"/>
    <dgm:cxn modelId="{B0D05C44-9C7A-454E-97D0-80A3014FA1FC}" srcId="{6E286B67-CDAA-4311-B734-352A1DD62BE9}" destId="{485CD7F1-1FE7-4F3F-98BE-7DC6B11971C8}" srcOrd="0" destOrd="0" parTransId="{E9C42952-7541-4E68-8342-B68E5CBD7F39}" sibTransId="{5485A25D-4A94-4DBD-88D0-47B7AF0682EE}"/>
    <dgm:cxn modelId="{0EE0FE66-245C-4F6B-86AF-2974B80E1EE8}" type="presOf" srcId="{485CD7F1-1FE7-4F3F-98BE-7DC6B11971C8}" destId="{CCCB2F54-30CD-4A3B-B56E-8EBF85A6B61D}" srcOrd="0" destOrd="0" presId="urn:microsoft.com/office/officeart/2005/8/layout/chevron2"/>
    <dgm:cxn modelId="{AAC53E67-9949-4477-ABA7-56F99902EC3B}" type="presOf" srcId="{60A49C8D-299E-45D1-AB02-8256DC20E1DB}" destId="{6AE2E771-C816-44A5-9E00-210AAED39E8A}" srcOrd="0" destOrd="0" presId="urn:microsoft.com/office/officeart/2005/8/layout/chevron2"/>
    <dgm:cxn modelId="{90A6F667-011F-47E6-9098-9C7E3F6F863A}" type="presOf" srcId="{04029068-EDD5-4570-BF17-BF1338551E98}" destId="{60145B67-30D9-4336-A5DD-3E959D85F8CD}" srcOrd="0" destOrd="0" presId="urn:microsoft.com/office/officeart/2005/8/layout/chevron2"/>
    <dgm:cxn modelId="{1A384672-492C-4B78-94C2-B185DCEA5328}" srcId="{09364899-8752-402E-8011-36F6E213603F}" destId="{04029068-EDD5-4570-BF17-BF1338551E98}" srcOrd="5" destOrd="0" parTransId="{E7F07087-06E4-412E-85E5-70C1974C8CBA}" sibTransId="{39099EA0-3744-46F6-81D6-874B7A643722}"/>
    <dgm:cxn modelId="{6B20EE93-D012-42AC-B231-48BA16E7C679}" srcId="{09364899-8752-402E-8011-36F6E213603F}" destId="{3FD53EA8-DE7C-4082-9DFC-3ED0F7E0A7E3}" srcOrd="0" destOrd="0" parTransId="{549E12D7-BBAC-408A-8436-7C61BE906304}" sibTransId="{70AC0E10-EE9D-4924-B177-1AE07BAF3919}"/>
    <dgm:cxn modelId="{8FADA596-E781-48D7-9908-0CB9AAD347EB}" srcId="{09364899-8752-402E-8011-36F6E213603F}" destId="{6E286B67-CDAA-4311-B734-352A1DD62BE9}" srcOrd="1" destOrd="0" parTransId="{2696B4D7-A4AA-4B11-9DEB-1A68A65D0C77}" sibTransId="{285F3061-889D-4FE6-A442-50226526729B}"/>
    <dgm:cxn modelId="{D2E08CAA-8D2E-4744-B5E3-85CD9131BA71}" srcId="{9E16E8A7-9888-4BAF-B3D8-6712DDB69C9C}" destId="{DD95F9B4-712E-4F37-BE10-6975E033C950}" srcOrd="0" destOrd="0" parTransId="{51792BBA-8FDE-401F-B159-745C73226469}" sibTransId="{486330E4-8B8D-4CCB-8E94-2AB97D12D87A}"/>
    <dgm:cxn modelId="{1188C3B2-389A-42BA-9A39-673A82B9639E}" srcId="{60A49C8D-299E-45D1-AB02-8256DC20E1DB}" destId="{B50D355D-E31E-4A9D-9774-8EC025BFE3A9}" srcOrd="0" destOrd="0" parTransId="{F10B071F-8B1B-4891-AF36-49AA841CCF5F}" sibTransId="{A46A5FCF-709F-4323-ABF0-C7EAA879D181}"/>
    <dgm:cxn modelId="{3D69DEB2-56B8-4A2B-A68B-6C5A26265413}" type="presOf" srcId="{3FD53EA8-DE7C-4082-9DFC-3ED0F7E0A7E3}" destId="{327381AC-9FDB-42F2-AB14-1E884D27729E}" srcOrd="0" destOrd="0" presId="urn:microsoft.com/office/officeart/2005/8/layout/chevron2"/>
    <dgm:cxn modelId="{7EC822B3-9916-4843-86FC-A42D5C5CA333}" srcId="{09364899-8752-402E-8011-36F6E213603F}" destId="{48E12D44-60DC-4C0C-B79B-9136652650C6}" srcOrd="3" destOrd="0" parTransId="{26BD9729-59A2-4039-9380-B4CB18283B28}" sibTransId="{B6BA4FAC-10E7-4016-8C24-1837F985CA3C}"/>
    <dgm:cxn modelId="{ED22A7B3-28A3-478C-BD33-2D2D075D6F73}" type="presOf" srcId="{DD95F9B4-712E-4F37-BE10-6975E033C950}" destId="{C2804567-9D4A-46BE-8D68-AEB5647D12A8}" srcOrd="0" destOrd="0" presId="urn:microsoft.com/office/officeart/2005/8/layout/chevron2"/>
    <dgm:cxn modelId="{49B320B5-2F6D-4F35-87CA-72120C79B3FA}" type="presOf" srcId="{8CEFF9D1-2293-49A1-8344-BB4A6BD681D2}" destId="{86FAF399-526B-4B92-A6BF-A1BA17B2FF7A}" srcOrd="0" destOrd="0" presId="urn:microsoft.com/office/officeart/2005/8/layout/chevron2"/>
    <dgm:cxn modelId="{7AE243DB-E258-4BB6-90AE-821A24DF3013}" srcId="{09364899-8752-402E-8011-36F6E213603F}" destId="{9E16E8A7-9888-4BAF-B3D8-6712DDB69C9C}" srcOrd="4" destOrd="0" parTransId="{0C1BD8D6-88EC-46E3-9260-38E25818C961}" sibTransId="{465B857E-C0BF-4662-9DAC-BC1A4AA5F115}"/>
    <dgm:cxn modelId="{3DBE45E0-0A7C-49D1-AF1B-6A917AA9ECB1}" type="presOf" srcId="{48E12D44-60DC-4C0C-B79B-9136652650C6}" destId="{5A0614B5-429B-47F0-8C70-E5EBDFAD752B}" srcOrd="0" destOrd="0" presId="urn:microsoft.com/office/officeart/2005/8/layout/chevron2"/>
    <dgm:cxn modelId="{8955AFE3-B1AC-4E74-87C4-674ABB5A8ACE}" type="presOf" srcId="{B50D355D-E31E-4A9D-9774-8EC025BFE3A9}" destId="{138BBEFB-E8C7-4760-B32A-1FF70B15A33E}" srcOrd="0" destOrd="0" presId="urn:microsoft.com/office/officeart/2005/8/layout/chevron2"/>
    <dgm:cxn modelId="{956593E5-F719-4F5E-A210-5C0CEA259971}" type="presOf" srcId="{09364899-8752-402E-8011-36F6E213603F}" destId="{64D20460-60FD-4914-A365-8AB784C384AB}" srcOrd="0" destOrd="0" presId="urn:microsoft.com/office/officeart/2005/8/layout/chevron2"/>
    <dgm:cxn modelId="{3CCE7355-83AA-4AA7-B798-9C4D3F361411}" type="presParOf" srcId="{64D20460-60FD-4914-A365-8AB784C384AB}" destId="{77B52BF7-2787-40B9-A43B-5257476E88AC}" srcOrd="0" destOrd="0" presId="urn:microsoft.com/office/officeart/2005/8/layout/chevron2"/>
    <dgm:cxn modelId="{0A0B4C6A-1456-4C5E-AD35-B0CF7DFB8271}" type="presParOf" srcId="{77B52BF7-2787-40B9-A43B-5257476E88AC}" destId="{327381AC-9FDB-42F2-AB14-1E884D27729E}" srcOrd="0" destOrd="0" presId="urn:microsoft.com/office/officeart/2005/8/layout/chevron2"/>
    <dgm:cxn modelId="{07424E19-957E-44F2-8280-CC069A495C31}" type="presParOf" srcId="{77B52BF7-2787-40B9-A43B-5257476E88AC}" destId="{472D8C6A-DA9B-40FD-A51D-4C90FBA165A8}" srcOrd="1" destOrd="0" presId="urn:microsoft.com/office/officeart/2005/8/layout/chevron2"/>
    <dgm:cxn modelId="{3A7FDBE8-FEC6-406D-A702-40F552E10B90}" type="presParOf" srcId="{64D20460-60FD-4914-A365-8AB784C384AB}" destId="{9FBF17DA-2A7B-4B57-8DB4-7589E335C0AE}" srcOrd="1" destOrd="0" presId="urn:microsoft.com/office/officeart/2005/8/layout/chevron2"/>
    <dgm:cxn modelId="{AF3DF8AC-E412-4ABE-84BE-6440406C53F2}" type="presParOf" srcId="{64D20460-60FD-4914-A365-8AB784C384AB}" destId="{72AEC4D9-18EC-4588-88AD-0725F832CFC3}" srcOrd="2" destOrd="0" presId="urn:microsoft.com/office/officeart/2005/8/layout/chevron2"/>
    <dgm:cxn modelId="{449D5C8C-B2DB-4BC3-A39B-09A1D49D6682}" type="presParOf" srcId="{72AEC4D9-18EC-4588-88AD-0725F832CFC3}" destId="{BA69AB8F-47FF-400F-BADE-C159A6158FB7}" srcOrd="0" destOrd="0" presId="urn:microsoft.com/office/officeart/2005/8/layout/chevron2"/>
    <dgm:cxn modelId="{FF158973-3974-457F-837F-0549EDF82904}" type="presParOf" srcId="{72AEC4D9-18EC-4588-88AD-0725F832CFC3}" destId="{CCCB2F54-30CD-4A3B-B56E-8EBF85A6B61D}" srcOrd="1" destOrd="0" presId="urn:microsoft.com/office/officeart/2005/8/layout/chevron2"/>
    <dgm:cxn modelId="{8783391C-89C8-4605-A581-15919FAB20A1}" type="presParOf" srcId="{64D20460-60FD-4914-A365-8AB784C384AB}" destId="{2CA44033-7558-4CE6-821B-35CC5148E91C}" srcOrd="3" destOrd="0" presId="urn:microsoft.com/office/officeart/2005/8/layout/chevron2"/>
    <dgm:cxn modelId="{2EEF0A1B-F3C0-4363-A77D-04AAEC8F3E9F}" type="presParOf" srcId="{64D20460-60FD-4914-A365-8AB784C384AB}" destId="{8E019805-C547-4839-87A3-2C572898A0C8}" srcOrd="4" destOrd="0" presId="urn:microsoft.com/office/officeart/2005/8/layout/chevron2"/>
    <dgm:cxn modelId="{371FBF6B-2131-4C4C-8500-E284DBF069EE}" type="presParOf" srcId="{8E019805-C547-4839-87A3-2C572898A0C8}" destId="{6AE2E771-C816-44A5-9E00-210AAED39E8A}" srcOrd="0" destOrd="0" presId="urn:microsoft.com/office/officeart/2005/8/layout/chevron2"/>
    <dgm:cxn modelId="{068A4D16-F6CE-4121-AC21-015B7F41CEC1}" type="presParOf" srcId="{8E019805-C547-4839-87A3-2C572898A0C8}" destId="{138BBEFB-E8C7-4760-B32A-1FF70B15A33E}" srcOrd="1" destOrd="0" presId="urn:microsoft.com/office/officeart/2005/8/layout/chevron2"/>
    <dgm:cxn modelId="{4A819A2D-5A52-4221-A726-7E5A6771F958}" type="presParOf" srcId="{64D20460-60FD-4914-A365-8AB784C384AB}" destId="{186A52FB-45C0-435F-A271-A91D93E52EEA}" srcOrd="5" destOrd="0" presId="urn:microsoft.com/office/officeart/2005/8/layout/chevron2"/>
    <dgm:cxn modelId="{2B830B30-7546-48FD-B263-F401D86D84B0}" type="presParOf" srcId="{64D20460-60FD-4914-A365-8AB784C384AB}" destId="{1DEB9CB5-7A3A-4027-91F6-30224B92F2A7}" srcOrd="6" destOrd="0" presId="urn:microsoft.com/office/officeart/2005/8/layout/chevron2"/>
    <dgm:cxn modelId="{20A0139E-847D-473E-9B3C-8E072F0DA80F}" type="presParOf" srcId="{1DEB9CB5-7A3A-4027-91F6-30224B92F2A7}" destId="{5A0614B5-429B-47F0-8C70-E5EBDFAD752B}" srcOrd="0" destOrd="0" presId="urn:microsoft.com/office/officeart/2005/8/layout/chevron2"/>
    <dgm:cxn modelId="{C115A207-B757-4A8C-8207-D80991B42729}" type="presParOf" srcId="{1DEB9CB5-7A3A-4027-91F6-30224B92F2A7}" destId="{86FAF399-526B-4B92-A6BF-A1BA17B2FF7A}" srcOrd="1" destOrd="0" presId="urn:microsoft.com/office/officeart/2005/8/layout/chevron2"/>
    <dgm:cxn modelId="{EA2D77BA-51E7-45C1-93A4-60072A24E2A6}" type="presParOf" srcId="{64D20460-60FD-4914-A365-8AB784C384AB}" destId="{B9EC387B-5B0C-4490-A32C-5C6124F759F1}" srcOrd="7" destOrd="0" presId="urn:microsoft.com/office/officeart/2005/8/layout/chevron2"/>
    <dgm:cxn modelId="{42968E31-75F8-47D1-BF26-AE176B61ED5A}" type="presParOf" srcId="{64D20460-60FD-4914-A365-8AB784C384AB}" destId="{C032CB52-682A-42ED-A55F-CD8B1B4321BF}" srcOrd="8" destOrd="0" presId="urn:microsoft.com/office/officeart/2005/8/layout/chevron2"/>
    <dgm:cxn modelId="{26BF3B1C-7607-4AEF-830D-11EFBB48E3B7}" type="presParOf" srcId="{C032CB52-682A-42ED-A55F-CD8B1B4321BF}" destId="{2EE5EB9B-D2C5-41D7-A2DA-FE4BFB2C378E}" srcOrd="0" destOrd="0" presId="urn:microsoft.com/office/officeart/2005/8/layout/chevron2"/>
    <dgm:cxn modelId="{624CCEA2-BD27-400C-B704-5E14B5E09D9A}" type="presParOf" srcId="{C032CB52-682A-42ED-A55F-CD8B1B4321BF}" destId="{C2804567-9D4A-46BE-8D68-AEB5647D12A8}" srcOrd="1" destOrd="0" presId="urn:microsoft.com/office/officeart/2005/8/layout/chevron2"/>
    <dgm:cxn modelId="{1EE6FF6D-3F71-43E6-A1F4-388166FCE495}" type="presParOf" srcId="{64D20460-60FD-4914-A365-8AB784C384AB}" destId="{25B36C89-E251-4506-8CD4-11A36461CCB6}" srcOrd="9" destOrd="0" presId="urn:microsoft.com/office/officeart/2005/8/layout/chevron2"/>
    <dgm:cxn modelId="{AF56F477-6C23-4020-BB16-30F205ED6C77}" type="presParOf" srcId="{64D20460-60FD-4914-A365-8AB784C384AB}" destId="{0BC897DB-B42C-4A3F-8EE7-200EAEC61B67}" srcOrd="10" destOrd="0" presId="urn:microsoft.com/office/officeart/2005/8/layout/chevron2"/>
    <dgm:cxn modelId="{F76D218E-F0F9-4D84-A7ED-F7D683A4F3D4}" type="presParOf" srcId="{0BC897DB-B42C-4A3F-8EE7-200EAEC61B67}" destId="{60145B67-30D9-4336-A5DD-3E959D85F8CD}" srcOrd="0" destOrd="0" presId="urn:microsoft.com/office/officeart/2005/8/layout/chevron2"/>
    <dgm:cxn modelId="{670CF769-6E7E-4F69-BD6A-2C535A3614E4}" type="presParOf" srcId="{0BC897DB-B42C-4A3F-8EE7-200EAEC61B67}" destId="{E1FCA9D6-9924-4C30-854B-3DACABBF0C4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364899-8752-402E-8011-36F6E213603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D5DCA80-9CF1-40EE-B8E8-53ADB942F284}">
      <dgm:prSet phldrT="[Text]" custT="1"/>
      <dgm:spPr/>
      <dgm:t>
        <a:bodyPr/>
        <a:lstStyle/>
        <a:p>
          <a:pPr>
            <a:buFont typeface="+mj-lt"/>
            <a:buNone/>
          </a:pPr>
          <a:r>
            <a:rPr lang="en-US" sz="2800" b="0" dirty="0">
              <a:latin typeface="Arial Narrow" panose="020B0606020202030204" pitchFamily="34" charset="0"/>
              <a:cs typeface="+mn-cs"/>
            </a:rPr>
            <a:t>1. FS Receives Bill</a:t>
          </a:r>
          <a:endParaRPr lang="en-US" sz="2800" b="0" dirty="0">
            <a:latin typeface="Arial Narrow" panose="020B0606020202030204" pitchFamily="34" charset="0"/>
          </a:endParaRPr>
        </a:p>
      </dgm:t>
    </dgm:pt>
    <dgm:pt modelId="{D41D52ED-6B7D-4451-98FC-26714F745212}" type="parTrans" cxnId="{8C771F2C-CA31-40F9-B756-FB53D31903D0}">
      <dgm:prSet/>
      <dgm:spPr/>
      <dgm:t>
        <a:bodyPr/>
        <a:lstStyle/>
        <a:p>
          <a:endParaRPr lang="en-US"/>
        </a:p>
      </dgm:t>
    </dgm:pt>
    <dgm:pt modelId="{7F856E9F-0E75-4ED2-B47C-12BE421B5CF6}" type="sibTrans" cxnId="{8C771F2C-CA31-40F9-B756-FB53D31903D0}">
      <dgm:prSet/>
      <dgm:spPr/>
      <dgm:t>
        <a:bodyPr/>
        <a:lstStyle/>
        <a:p>
          <a:endParaRPr lang="en-US"/>
        </a:p>
      </dgm:t>
    </dgm:pt>
    <dgm:pt modelId="{6E286B67-CDAA-4311-B734-352A1DD62BE9}">
      <dgm:prSet phldrT="[Text]"/>
      <dgm:spPr/>
      <dgm:t>
        <a:bodyPr/>
        <a:lstStyle/>
        <a:p>
          <a:r>
            <a:rPr lang="en-US" dirty="0"/>
            <a:t> </a:t>
          </a:r>
        </a:p>
      </dgm:t>
    </dgm:pt>
    <dgm:pt modelId="{2696B4D7-A4AA-4B11-9DEB-1A68A65D0C77}" type="parTrans" cxnId="{8FADA596-E781-48D7-9908-0CB9AAD347EB}">
      <dgm:prSet/>
      <dgm:spPr/>
      <dgm:t>
        <a:bodyPr/>
        <a:lstStyle/>
        <a:p>
          <a:endParaRPr lang="en-US"/>
        </a:p>
      </dgm:t>
    </dgm:pt>
    <dgm:pt modelId="{285F3061-889D-4FE6-A442-50226526729B}" type="sibTrans" cxnId="{8FADA596-E781-48D7-9908-0CB9AAD347EB}">
      <dgm:prSet/>
      <dgm:spPr/>
      <dgm:t>
        <a:bodyPr/>
        <a:lstStyle/>
        <a:p>
          <a:endParaRPr lang="en-US"/>
        </a:p>
      </dgm:t>
    </dgm:pt>
    <dgm:pt modelId="{485CD7F1-1FE7-4F3F-98BE-7DC6B11971C8}">
      <dgm:prSet phldrT="[Text]" custT="1"/>
      <dgm:spPr/>
      <dgm: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2. </a:t>
          </a:r>
          <a:r>
            <a:rPr lang="en-US" sz="2800" b="0" kern="1200" dirty="0">
              <a:solidFill>
                <a:schemeClr val="tx1"/>
              </a:solidFill>
              <a:latin typeface="Arial Narrow" panose="020B0606020202030204" pitchFamily="34" charset="0"/>
            </a:rPr>
            <a:t>Bill Read At Meeting</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gm:t>
    </dgm:pt>
    <dgm:pt modelId="{E9C42952-7541-4E68-8342-B68E5CBD7F39}" type="parTrans" cxnId="{B0D05C44-9C7A-454E-97D0-80A3014FA1FC}">
      <dgm:prSet/>
      <dgm:spPr/>
      <dgm:t>
        <a:bodyPr/>
        <a:lstStyle/>
        <a:p>
          <a:endParaRPr lang="en-US"/>
        </a:p>
      </dgm:t>
    </dgm:pt>
    <dgm:pt modelId="{5485A25D-4A94-4DBD-88D0-47B7AF0682EE}" type="sibTrans" cxnId="{B0D05C44-9C7A-454E-97D0-80A3014FA1FC}">
      <dgm:prSet/>
      <dgm:spPr/>
      <dgm:t>
        <a:bodyPr/>
        <a:lstStyle/>
        <a:p>
          <a:endParaRPr lang="en-US"/>
        </a:p>
      </dgm:t>
    </dgm:pt>
    <dgm:pt modelId="{9E16E8A7-9888-4BAF-B3D8-6712DDB69C9C}">
      <dgm:prSet phldrT="[Text]"/>
      <dgm:spPr/>
      <dgm:t>
        <a:bodyPr/>
        <a:lstStyle/>
        <a:p>
          <a:r>
            <a:rPr lang="en-US" dirty="0"/>
            <a:t> </a:t>
          </a:r>
        </a:p>
      </dgm:t>
    </dgm:pt>
    <dgm:pt modelId="{0C1BD8D6-88EC-46E3-9260-38E25818C961}" type="parTrans" cxnId="{7AE243DB-E258-4BB6-90AE-821A24DF3013}">
      <dgm:prSet/>
      <dgm:spPr/>
      <dgm:t>
        <a:bodyPr/>
        <a:lstStyle/>
        <a:p>
          <a:endParaRPr lang="en-US"/>
        </a:p>
      </dgm:t>
    </dgm:pt>
    <dgm:pt modelId="{465B857E-C0BF-4662-9DAC-BC1A4AA5F115}" type="sibTrans" cxnId="{7AE243DB-E258-4BB6-90AE-821A24DF3013}">
      <dgm:prSet/>
      <dgm:spPr/>
      <dgm:t>
        <a:bodyPr/>
        <a:lstStyle/>
        <a:p>
          <a:endParaRPr lang="en-US"/>
        </a:p>
      </dgm:t>
    </dgm:pt>
    <dgm:pt modelId="{DD95F9B4-712E-4F37-BE10-6975E033C950}">
      <dgm:prSet phldrT="[Text]" custT="1"/>
      <dgm:spPr/>
      <dgm:t>
        <a:bodyPr/>
        <a:lstStyle/>
        <a:p>
          <a:pPr>
            <a:buFont typeface="+mj-lt"/>
            <a:buNone/>
          </a:pPr>
          <a:r>
            <a:rPr lang="en-US" sz="2800" b="0" kern="1200" dirty="0">
              <a:latin typeface="Arial Narrow" panose="020B0606020202030204" pitchFamily="34" charset="0"/>
              <a:cs typeface="+mn-cs"/>
            </a:rPr>
            <a:t>5. </a:t>
          </a:r>
          <a:r>
            <a:rPr lang="en-US" sz="2800" b="0" kern="1200" dirty="0">
              <a:solidFill>
                <a:schemeClr val="tx1"/>
              </a:solidFill>
              <a:latin typeface="Arial Narrow" panose="020B0606020202030204" pitchFamily="34" charset="0"/>
            </a:rPr>
            <a:t>Voucher Signed By GK &amp; FS</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gm:t>
    </dgm:pt>
    <dgm:pt modelId="{51792BBA-8FDE-401F-B159-745C73226469}" type="parTrans" cxnId="{D2E08CAA-8D2E-4744-B5E3-85CD9131BA71}">
      <dgm:prSet/>
      <dgm:spPr/>
      <dgm:t>
        <a:bodyPr/>
        <a:lstStyle/>
        <a:p>
          <a:endParaRPr lang="en-US"/>
        </a:p>
      </dgm:t>
    </dgm:pt>
    <dgm:pt modelId="{486330E4-8B8D-4CCB-8E94-2AB97D12D87A}" type="sibTrans" cxnId="{D2E08CAA-8D2E-4744-B5E3-85CD9131BA71}">
      <dgm:prSet/>
      <dgm:spPr/>
      <dgm:t>
        <a:bodyPr/>
        <a:lstStyle/>
        <a:p>
          <a:endParaRPr lang="en-US"/>
        </a:p>
      </dgm:t>
    </dgm:pt>
    <dgm:pt modelId="{60A49C8D-299E-45D1-AB02-8256DC20E1DB}">
      <dgm:prSet/>
      <dgm:spPr/>
      <dgm:t>
        <a:bodyPr/>
        <a:lstStyle/>
        <a:p>
          <a:endParaRPr lang="en-US" dirty="0"/>
        </a:p>
      </dgm:t>
    </dgm:pt>
    <dgm:pt modelId="{4A0BB037-FDC4-4A6F-B2B9-C5A66CFA7899}" type="parTrans" cxnId="{2D800E61-D6FD-4924-AC14-79436FCA78AD}">
      <dgm:prSet/>
      <dgm:spPr/>
      <dgm:t>
        <a:bodyPr/>
        <a:lstStyle/>
        <a:p>
          <a:endParaRPr lang="en-US"/>
        </a:p>
      </dgm:t>
    </dgm:pt>
    <dgm:pt modelId="{1CC3FF45-C17D-45BF-88B5-C090F2C55C99}" type="sibTrans" cxnId="{2D800E61-D6FD-4924-AC14-79436FCA78AD}">
      <dgm:prSet/>
      <dgm:spPr/>
      <dgm:t>
        <a:bodyPr/>
        <a:lstStyle/>
        <a:p>
          <a:endParaRPr lang="en-US"/>
        </a:p>
      </dgm:t>
    </dgm:pt>
    <dgm:pt modelId="{B50D355D-E31E-4A9D-9774-8EC025BFE3A9}">
      <dgm:prSet custT="1"/>
      <dgm:spPr/>
      <dgm: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3. </a:t>
          </a:r>
          <a:r>
            <a:rPr lang="en-US" sz="2800" b="0" kern="1200" dirty="0">
              <a:solidFill>
                <a:schemeClr val="tx1"/>
              </a:solidFill>
              <a:latin typeface="Arial Narrow" panose="020B0606020202030204" pitchFamily="34" charset="0"/>
            </a:rPr>
            <a:t>Bill Approved By Council</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gm:t>
    </dgm:pt>
    <dgm:pt modelId="{F10B071F-8B1B-4891-AF36-49AA841CCF5F}" type="parTrans" cxnId="{1188C3B2-389A-42BA-9A39-673A82B9639E}">
      <dgm:prSet/>
      <dgm:spPr/>
      <dgm:t>
        <a:bodyPr/>
        <a:lstStyle/>
        <a:p>
          <a:endParaRPr lang="en-US"/>
        </a:p>
      </dgm:t>
    </dgm:pt>
    <dgm:pt modelId="{A46A5FCF-709F-4323-ABF0-C7EAA879D181}" type="sibTrans" cxnId="{1188C3B2-389A-42BA-9A39-673A82B9639E}">
      <dgm:prSet/>
      <dgm:spPr/>
      <dgm:t>
        <a:bodyPr/>
        <a:lstStyle/>
        <a:p>
          <a:endParaRPr lang="en-US"/>
        </a:p>
      </dgm:t>
    </dgm:pt>
    <dgm:pt modelId="{3FD53EA8-DE7C-4082-9DFC-3ED0F7E0A7E3}">
      <dgm:prSet phldrT="[Text]"/>
      <dgm:spPr/>
      <dgm:t>
        <a:bodyPr/>
        <a:lstStyle/>
        <a:p>
          <a:r>
            <a:rPr lang="en-US" dirty="0"/>
            <a:t> </a:t>
          </a:r>
        </a:p>
      </dgm:t>
    </dgm:pt>
    <dgm:pt modelId="{70AC0E10-EE9D-4924-B177-1AE07BAF3919}" type="sibTrans" cxnId="{6B20EE93-D012-42AC-B231-48BA16E7C679}">
      <dgm:prSet/>
      <dgm:spPr/>
      <dgm:t>
        <a:bodyPr/>
        <a:lstStyle/>
        <a:p>
          <a:endParaRPr lang="en-US"/>
        </a:p>
      </dgm:t>
    </dgm:pt>
    <dgm:pt modelId="{549E12D7-BBAC-408A-8436-7C61BE906304}" type="parTrans" cxnId="{6B20EE93-D012-42AC-B231-48BA16E7C679}">
      <dgm:prSet/>
      <dgm:spPr/>
      <dgm:t>
        <a:bodyPr/>
        <a:lstStyle/>
        <a:p>
          <a:endParaRPr lang="en-US"/>
        </a:p>
      </dgm:t>
    </dgm:pt>
    <dgm:pt modelId="{48E12D44-60DC-4C0C-B79B-9136652650C6}">
      <dgm:prSet/>
      <dgm:spPr/>
      <dgm:t>
        <a:bodyPr/>
        <a:lstStyle/>
        <a:p>
          <a:endParaRPr lang="en-US" dirty="0"/>
        </a:p>
      </dgm:t>
    </dgm:pt>
    <dgm:pt modelId="{26BD9729-59A2-4039-9380-B4CB18283B28}" type="parTrans" cxnId="{7EC822B3-9916-4843-86FC-A42D5C5CA333}">
      <dgm:prSet/>
      <dgm:spPr/>
      <dgm:t>
        <a:bodyPr/>
        <a:lstStyle/>
        <a:p>
          <a:endParaRPr lang="en-US"/>
        </a:p>
      </dgm:t>
    </dgm:pt>
    <dgm:pt modelId="{B6BA4FAC-10E7-4016-8C24-1837F985CA3C}" type="sibTrans" cxnId="{7EC822B3-9916-4843-86FC-A42D5C5CA333}">
      <dgm:prSet/>
      <dgm:spPr/>
      <dgm:t>
        <a:bodyPr/>
        <a:lstStyle/>
        <a:p>
          <a:endParaRPr lang="en-US"/>
        </a:p>
      </dgm:t>
    </dgm:pt>
    <dgm:pt modelId="{8CEFF9D1-2293-49A1-8344-BB4A6BD681D2}">
      <dgm:prSet custT="1"/>
      <dgm:spPr/>
      <dgm:t>
        <a:bodyPr/>
        <a:lstStyle/>
        <a:p>
          <a:pPr>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4. </a:t>
          </a:r>
          <a:r>
            <a:rPr lang="en-US" sz="2800" b="0" kern="1200" dirty="0">
              <a:solidFill>
                <a:schemeClr val="tx1"/>
              </a:solidFill>
              <a:latin typeface="Arial Narrow" panose="020B0606020202030204" pitchFamily="34" charset="0"/>
            </a:rPr>
            <a:t>FS Prepares Voucher</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gm:t>
    </dgm:pt>
    <dgm:pt modelId="{4A95253C-0855-4163-A5E9-44482541CB1D}" type="parTrans" cxnId="{05BC0A27-F15B-49A7-807B-0FA4E917CDD2}">
      <dgm:prSet/>
      <dgm:spPr/>
      <dgm:t>
        <a:bodyPr/>
        <a:lstStyle/>
        <a:p>
          <a:endParaRPr lang="en-US"/>
        </a:p>
      </dgm:t>
    </dgm:pt>
    <dgm:pt modelId="{049D7E05-D2D1-46E7-A015-D7C7B8259733}" type="sibTrans" cxnId="{05BC0A27-F15B-49A7-807B-0FA4E917CDD2}">
      <dgm:prSet/>
      <dgm:spPr/>
      <dgm:t>
        <a:bodyPr/>
        <a:lstStyle/>
        <a:p>
          <a:endParaRPr lang="en-US"/>
        </a:p>
      </dgm:t>
    </dgm:pt>
    <dgm:pt modelId="{04029068-EDD5-4570-BF17-BF1338551E98}">
      <dgm:prSet/>
      <dgm:spPr/>
      <dgm:t>
        <a:bodyPr/>
        <a:lstStyle/>
        <a:p>
          <a:endParaRPr lang="en-US" dirty="0"/>
        </a:p>
      </dgm:t>
    </dgm:pt>
    <dgm:pt modelId="{E7F07087-06E4-412E-85E5-70C1974C8CBA}" type="parTrans" cxnId="{1A384672-492C-4B78-94C2-B185DCEA5328}">
      <dgm:prSet/>
      <dgm:spPr/>
      <dgm:t>
        <a:bodyPr/>
        <a:lstStyle/>
        <a:p>
          <a:endParaRPr lang="en-US"/>
        </a:p>
      </dgm:t>
    </dgm:pt>
    <dgm:pt modelId="{39099EA0-3744-46F6-81D6-874B7A643722}" type="sibTrans" cxnId="{1A384672-492C-4B78-94C2-B185DCEA5328}">
      <dgm:prSet/>
      <dgm:spPr/>
      <dgm:t>
        <a:bodyPr/>
        <a:lstStyle/>
        <a:p>
          <a:endParaRPr lang="en-US"/>
        </a:p>
      </dgm:t>
    </dgm:pt>
    <dgm:pt modelId="{0C847DB6-3BEB-421E-89C2-7B3EF7765028}">
      <dgm:prSet custT="1"/>
      <dgm:spPr/>
      <dgm:t>
        <a:bodyPr/>
        <a:lstStyle/>
        <a:p>
          <a:pPr>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6. </a:t>
          </a:r>
          <a:r>
            <a:rPr lang="en-US" sz="2800" b="0" kern="1200" dirty="0">
              <a:solidFill>
                <a:schemeClr val="tx1"/>
              </a:solidFill>
              <a:latin typeface="Arial Narrow" panose="020B0606020202030204" pitchFamily="34" charset="0"/>
            </a:rPr>
            <a:t>Voucher Given to Treasurer</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gm:t>
    </dgm:pt>
    <dgm:pt modelId="{B2DB857D-953A-4847-91F8-F3CD27048714}" type="parTrans" cxnId="{21B64340-039D-4E64-BBA4-D0F3683B688C}">
      <dgm:prSet/>
      <dgm:spPr/>
      <dgm:t>
        <a:bodyPr/>
        <a:lstStyle/>
        <a:p>
          <a:endParaRPr lang="en-US"/>
        </a:p>
      </dgm:t>
    </dgm:pt>
    <dgm:pt modelId="{81C4885D-BABE-4865-95DC-7B7AD4A608B4}" type="sibTrans" cxnId="{21B64340-039D-4E64-BBA4-D0F3683B688C}">
      <dgm:prSet/>
      <dgm:spPr/>
      <dgm:t>
        <a:bodyPr/>
        <a:lstStyle/>
        <a:p>
          <a:endParaRPr lang="en-US"/>
        </a:p>
      </dgm:t>
    </dgm:pt>
    <dgm:pt modelId="{2BC55835-73E9-4E41-9695-5446CBD2D082}">
      <dgm:prSet/>
      <dgm:spPr/>
      <dgm:t>
        <a:bodyPr/>
        <a:lstStyle/>
        <a:p>
          <a:endParaRPr lang="en-US" dirty="0"/>
        </a:p>
      </dgm:t>
    </dgm:pt>
    <dgm:pt modelId="{8959723B-3ACE-4E93-8C71-73939C205F00}" type="parTrans" cxnId="{5D446424-911D-45BF-9A72-1EF855F3AF91}">
      <dgm:prSet/>
      <dgm:spPr/>
      <dgm:t>
        <a:bodyPr/>
        <a:lstStyle/>
        <a:p>
          <a:endParaRPr lang="en-US"/>
        </a:p>
      </dgm:t>
    </dgm:pt>
    <dgm:pt modelId="{CA4A3022-B277-4ADE-BD1B-0B022D6A25C5}" type="sibTrans" cxnId="{5D446424-911D-45BF-9A72-1EF855F3AF91}">
      <dgm:prSet/>
      <dgm:spPr/>
      <dgm:t>
        <a:bodyPr/>
        <a:lstStyle/>
        <a:p>
          <a:endParaRPr lang="en-US"/>
        </a:p>
      </dgm:t>
    </dgm:pt>
    <dgm:pt modelId="{A2E57552-E5E7-4733-B437-CC338AEEC3B0}">
      <dgm:prSet/>
      <dgm:spPr/>
      <dgm:t>
        <a:bodyPr/>
        <a:lstStyle/>
        <a:p>
          <a:endParaRPr lang="en-US" dirty="0"/>
        </a:p>
      </dgm:t>
    </dgm:pt>
    <dgm:pt modelId="{6FDB8CDB-6B67-4F68-9DAA-8F621906486D}" type="parTrans" cxnId="{8B1AA231-DA2A-4E61-9A7B-3E7C67487AE9}">
      <dgm:prSet/>
      <dgm:spPr/>
      <dgm:t>
        <a:bodyPr/>
        <a:lstStyle/>
        <a:p>
          <a:endParaRPr lang="en-US"/>
        </a:p>
      </dgm:t>
    </dgm:pt>
    <dgm:pt modelId="{9FA54099-D855-4FC4-A5F2-DA4BABF30524}" type="sibTrans" cxnId="{8B1AA231-DA2A-4E61-9A7B-3E7C67487AE9}">
      <dgm:prSet/>
      <dgm:spPr/>
      <dgm:t>
        <a:bodyPr/>
        <a:lstStyle/>
        <a:p>
          <a:endParaRPr lang="en-US"/>
        </a:p>
      </dgm:t>
    </dgm:pt>
    <dgm:pt modelId="{41F5B23D-28D3-4183-AB36-10F381F5EA92}">
      <dgm:prSet custT="1"/>
      <dgm:spPr/>
      <dgm:t>
        <a:bodyPr/>
        <a:lstStyle/>
        <a:p>
          <a:pPr>
            <a:buNone/>
          </a:pPr>
          <a:r>
            <a:rPr lang="en-US" sz="2800" b="0" dirty="0">
              <a:latin typeface="Arial Narrow" panose="020B0606020202030204" pitchFamily="34" charset="0"/>
            </a:rPr>
            <a:t>7. </a:t>
          </a:r>
          <a:r>
            <a:rPr lang="en-US" sz="2800" b="0" dirty="0">
              <a:solidFill>
                <a:schemeClr val="tx1"/>
              </a:solidFill>
              <a:latin typeface="Arial Narrow" panose="020B0606020202030204" pitchFamily="34" charset="0"/>
            </a:rPr>
            <a:t>Treasurer Writes Check</a:t>
          </a:r>
          <a:endParaRPr lang="en-US" sz="2800" b="0" dirty="0">
            <a:latin typeface="Arial Narrow" panose="020B0606020202030204" pitchFamily="34" charset="0"/>
          </a:endParaRPr>
        </a:p>
      </dgm:t>
    </dgm:pt>
    <dgm:pt modelId="{41925D2C-AAE5-4540-A7AF-A85934BCED3A}" type="parTrans" cxnId="{9B10E05A-A57F-4BD2-8DE8-FED28455B3E0}">
      <dgm:prSet/>
      <dgm:spPr/>
      <dgm:t>
        <a:bodyPr/>
        <a:lstStyle/>
        <a:p>
          <a:endParaRPr lang="en-US"/>
        </a:p>
      </dgm:t>
    </dgm:pt>
    <dgm:pt modelId="{ACA07F38-FA7A-4C65-B199-F09D19404D77}" type="sibTrans" cxnId="{9B10E05A-A57F-4BD2-8DE8-FED28455B3E0}">
      <dgm:prSet/>
      <dgm:spPr/>
      <dgm:t>
        <a:bodyPr/>
        <a:lstStyle/>
        <a:p>
          <a:endParaRPr lang="en-US"/>
        </a:p>
      </dgm:t>
    </dgm:pt>
    <dgm:pt modelId="{27B7930A-FB32-4294-9E87-65DD9CE84617}">
      <dgm:prSet custT="1"/>
      <dgm:spPr/>
      <dgm:t>
        <a:bodyPr/>
        <a:lstStyle/>
        <a:p>
          <a:pPr>
            <a:buFontTx/>
            <a:buNone/>
          </a:pPr>
          <a:r>
            <a:rPr lang="en-US" sz="2800" b="0" dirty="0">
              <a:solidFill>
                <a:schemeClr val="tx1"/>
              </a:solidFill>
              <a:latin typeface="Arial Narrow" panose="020B0606020202030204" pitchFamily="34" charset="0"/>
            </a:rPr>
            <a:t>8. Treasurer and GK Sign Check</a:t>
          </a:r>
          <a:endParaRPr lang="en-US" sz="2800" b="0" dirty="0">
            <a:latin typeface="Arial Narrow" panose="020B0606020202030204" pitchFamily="34" charset="0"/>
          </a:endParaRPr>
        </a:p>
      </dgm:t>
    </dgm:pt>
    <dgm:pt modelId="{50E8AA33-BD55-4C27-909E-15FD1EE7ADD5}" type="parTrans" cxnId="{ED813A75-AA36-44D4-A14E-89E7C2BE385F}">
      <dgm:prSet/>
      <dgm:spPr/>
      <dgm:t>
        <a:bodyPr/>
        <a:lstStyle/>
        <a:p>
          <a:endParaRPr lang="en-US"/>
        </a:p>
      </dgm:t>
    </dgm:pt>
    <dgm:pt modelId="{D683553E-6F31-4EA1-A0EA-4FFF6CB415CC}" type="sibTrans" cxnId="{ED813A75-AA36-44D4-A14E-89E7C2BE385F}">
      <dgm:prSet/>
      <dgm:spPr/>
      <dgm:t>
        <a:bodyPr/>
        <a:lstStyle/>
        <a:p>
          <a:endParaRPr lang="en-US"/>
        </a:p>
      </dgm:t>
    </dgm:pt>
    <dgm:pt modelId="{64D20460-60FD-4914-A365-8AB784C384AB}" type="pres">
      <dgm:prSet presAssocID="{09364899-8752-402E-8011-36F6E213603F}" presName="linearFlow" presStyleCnt="0">
        <dgm:presLayoutVars>
          <dgm:dir/>
          <dgm:animLvl val="lvl"/>
          <dgm:resizeHandles val="exact"/>
        </dgm:presLayoutVars>
      </dgm:prSet>
      <dgm:spPr/>
    </dgm:pt>
    <dgm:pt modelId="{77B52BF7-2787-40B9-A43B-5257476E88AC}" type="pres">
      <dgm:prSet presAssocID="{3FD53EA8-DE7C-4082-9DFC-3ED0F7E0A7E3}" presName="composite" presStyleCnt="0"/>
      <dgm:spPr/>
    </dgm:pt>
    <dgm:pt modelId="{327381AC-9FDB-42F2-AB14-1E884D27729E}" type="pres">
      <dgm:prSet presAssocID="{3FD53EA8-DE7C-4082-9DFC-3ED0F7E0A7E3}" presName="parentText" presStyleLbl="alignNode1" presStyleIdx="0" presStyleCnt="8">
        <dgm:presLayoutVars>
          <dgm:chMax val="1"/>
          <dgm:bulletEnabled val="1"/>
        </dgm:presLayoutVars>
      </dgm:prSet>
      <dgm:spPr/>
    </dgm:pt>
    <dgm:pt modelId="{472D8C6A-DA9B-40FD-A51D-4C90FBA165A8}" type="pres">
      <dgm:prSet presAssocID="{3FD53EA8-DE7C-4082-9DFC-3ED0F7E0A7E3}" presName="descendantText" presStyleLbl="alignAcc1" presStyleIdx="0" presStyleCnt="8">
        <dgm:presLayoutVars>
          <dgm:bulletEnabled val="1"/>
        </dgm:presLayoutVars>
      </dgm:prSet>
      <dgm:spPr/>
    </dgm:pt>
    <dgm:pt modelId="{9FBF17DA-2A7B-4B57-8DB4-7589E335C0AE}" type="pres">
      <dgm:prSet presAssocID="{70AC0E10-EE9D-4924-B177-1AE07BAF3919}" presName="sp" presStyleCnt="0"/>
      <dgm:spPr/>
    </dgm:pt>
    <dgm:pt modelId="{72AEC4D9-18EC-4588-88AD-0725F832CFC3}" type="pres">
      <dgm:prSet presAssocID="{6E286B67-CDAA-4311-B734-352A1DD62BE9}" presName="composite" presStyleCnt="0"/>
      <dgm:spPr/>
    </dgm:pt>
    <dgm:pt modelId="{BA69AB8F-47FF-400F-BADE-C159A6158FB7}" type="pres">
      <dgm:prSet presAssocID="{6E286B67-CDAA-4311-B734-352A1DD62BE9}" presName="parentText" presStyleLbl="alignNode1" presStyleIdx="1" presStyleCnt="8">
        <dgm:presLayoutVars>
          <dgm:chMax val="1"/>
          <dgm:bulletEnabled val="1"/>
        </dgm:presLayoutVars>
      </dgm:prSet>
      <dgm:spPr/>
    </dgm:pt>
    <dgm:pt modelId="{CCCB2F54-30CD-4A3B-B56E-8EBF85A6B61D}" type="pres">
      <dgm:prSet presAssocID="{6E286B67-CDAA-4311-B734-352A1DD62BE9}" presName="descendantText" presStyleLbl="alignAcc1" presStyleIdx="1" presStyleCnt="8">
        <dgm:presLayoutVars>
          <dgm:bulletEnabled val="1"/>
        </dgm:presLayoutVars>
      </dgm:prSet>
      <dgm:spPr/>
    </dgm:pt>
    <dgm:pt modelId="{2CA44033-7558-4CE6-821B-35CC5148E91C}" type="pres">
      <dgm:prSet presAssocID="{285F3061-889D-4FE6-A442-50226526729B}" presName="sp" presStyleCnt="0"/>
      <dgm:spPr/>
    </dgm:pt>
    <dgm:pt modelId="{8E019805-C547-4839-87A3-2C572898A0C8}" type="pres">
      <dgm:prSet presAssocID="{60A49C8D-299E-45D1-AB02-8256DC20E1DB}" presName="composite" presStyleCnt="0"/>
      <dgm:spPr/>
    </dgm:pt>
    <dgm:pt modelId="{6AE2E771-C816-44A5-9E00-210AAED39E8A}" type="pres">
      <dgm:prSet presAssocID="{60A49C8D-299E-45D1-AB02-8256DC20E1DB}" presName="parentText" presStyleLbl="alignNode1" presStyleIdx="2" presStyleCnt="8">
        <dgm:presLayoutVars>
          <dgm:chMax val="1"/>
          <dgm:bulletEnabled val="1"/>
        </dgm:presLayoutVars>
      </dgm:prSet>
      <dgm:spPr/>
    </dgm:pt>
    <dgm:pt modelId="{138BBEFB-E8C7-4760-B32A-1FF70B15A33E}" type="pres">
      <dgm:prSet presAssocID="{60A49C8D-299E-45D1-AB02-8256DC20E1DB}" presName="descendantText" presStyleLbl="alignAcc1" presStyleIdx="2" presStyleCnt="8">
        <dgm:presLayoutVars>
          <dgm:bulletEnabled val="1"/>
        </dgm:presLayoutVars>
      </dgm:prSet>
      <dgm:spPr/>
    </dgm:pt>
    <dgm:pt modelId="{186A52FB-45C0-435F-A271-A91D93E52EEA}" type="pres">
      <dgm:prSet presAssocID="{1CC3FF45-C17D-45BF-88B5-C090F2C55C99}" presName="sp" presStyleCnt="0"/>
      <dgm:spPr/>
    </dgm:pt>
    <dgm:pt modelId="{1DEB9CB5-7A3A-4027-91F6-30224B92F2A7}" type="pres">
      <dgm:prSet presAssocID="{48E12D44-60DC-4C0C-B79B-9136652650C6}" presName="composite" presStyleCnt="0"/>
      <dgm:spPr/>
    </dgm:pt>
    <dgm:pt modelId="{5A0614B5-429B-47F0-8C70-E5EBDFAD752B}" type="pres">
      <dgm:prSet presAssocID="{48E12D44-60DC-4C0C-B79B-9136652650C6}" presName="parentText" presStyleLbl="alignNode1" presStyleIdx="3" presStyleCnt="8">
        <dgm:presLayoutVars>
          <dgm:chMax val="1"/>
          <dgm:bulletEnabled val="1"/>
        </dgm:presLayoutVars>
      </dgm:prSet>
      <dgm:spPr/>
    </dgm:pt>
    <dgm:pt modelId="{86FAF399-526B-4B92-A6BF-A1BA17B2FF7A}" type="pres">
      <dgm:prSet presAssocID="{48E12D44-60DC-4C0C-B79B-9136652650C6}" presName="descendantText" presStyleLbl="alignAcc1" presStyleIdx="3" presStyleCnt="8">
        <dgm:presLayoutVars>
          <dgm:bulletEnabled val="1"/>
        </dgm:presLayoutVars>
      </dgm:prSet>
      <dgm:spPr/>
    </dgm:pt>
    <dgm:pt modelId="{B9EC387B-5B0C-4490-A32C-5C6124F759F1}" type="pres">
      <dgm:prSet presAssocID="{B6BA4FAC-10E7-4016-8C24-1837F985CA3C}" presName="sp" presStyleCnt="0"/>
      <dgm:spPr/>
    </dgm:pt>
    <dgm:pt modelId="{C032CB52-682A-42ED-A55F-CD8B1B4321BF}" type="pres">
      <dgm:prSet presAssocID="{9E16E8A7-9888-4BAF-B3D8-6712DDB69C9C}" presName="composite" presStyleCnt="0"/>
      <dgm:spPr/>
    </dgm:pt>
    <dgm:pt modelId="{2EE5EB9B-D2C5-41D7-A2DA-FE4BFB2C378E}" type="pres">
      <dgm:prSet presAssocID="{9E16E8A7-9888-4BAF-B3D8-6712DDB69C9C}" presName="parentText" presStyleLbl="alignNode1" presStyleIdx="4" presStyleCnt="8">
        <dgm:presLayoutVars>
          <dgm:chMax val="1"/>
          <dgm:bulletEnabled val="1"/>
        </dgm:presLayoutVars>
      </dgm:prSet>
      <dgm:spPr/>
    </dgm:pt>
    <dgm:pt modelId="{C2804567-9D4A-46BE-8D68-AEB5647D12A8}" type="pres">
      <dgm:prSet presAssocID="{9E16E8A7-9888-4BAF-B3D8-6712DDB69C9C}" presName="descendantText" presStyleLbl="alignAcc1" presStyleIdx="4" presStyleCnt="8">
        <dgm:presLayoutVars>
          <dgm:bulletEnabled val="1"/>
        </dgm:presLayoutVars>
      </dgm:prSet>
      <dgm:spPr/>
    </dgm:pt>
    <dgm:pt modelId="{25B36C89-E251-4506-8CD4-11A36461CCB6}" type="pres">
      <dgm:prSet presAssocID="{465B857E-C0BF-4662-9DAC-BC1A4AA5F115}" presName="sp" presStyleCnt="0"/>
      <dgm:spPr/>
    </dgm:pt>
    <dgm:pt modelId="{0BC897DB-B42C-4A3F-8EE7-200EAEC61B67}" type="pres">
      <dgm:prSet presAssocID="{04029068-EDD5-4570-BF17-BF1338551E98}" presName="composite" presStyleCnt="0"/>
      <dgm:spPr/>
    </dgm:pt>
    <dgm:pt modelId="{60145B67-30D9-4336-A5DD-3E959D85F8CD}" type="pres">
      <dgm:prSet presAssocID="{04029068-EDD5-4570-BF17-BF1338551E98}" presName="parentText" presStyleLbl="alignNode1" presStyleIdx="5" presStyleCnt="8">
        <dgm:presLayoutVars>
          <dgm:chMax val="1"/>
          <dgm:bulletEnabled val="1"/>
        </dgm:presLayoutVars>
      </dgm:prSet>
      <dgm:spPr/>
    </dgm:pt>
    <dgm:pt modelId="{E1FCA9D6-9924-4C30-854B-3DACABBF0C4F}" type="pres">
      <dgm:prSet presAssocID="{04029068-EDD5-4570-BF17-BF1338551E98}" presName="descendantText" presStyleLbl="alignAcc1" presStyleIdx="5" presStyleCnt="8">
        <dgm:presLayoutVars>
          <dgm:bulletEnabled val="1"/>
        </dgm:presLayoutVars>
      </dgm:prSet>
      <dgm:spPr/>
    </dgm:pt>
    <dgm:pt modelId="{1014945F-5660-49C4-9071-CC25A5D8E523}" type="pres">
      <dgm:prSet presAssocID="{39099EA0-3744-46F6-81D6-874B7A643722}" presName="sp" presStyleCnt="0"/>
      <dgm:spPr/>
    </dgm:pt>
    <dgm:pt modelId="{8F4D2E9A-1EA5-4EEB-91A1-7AF832293C9E}" type="pres">
      <dgm:prSet presAssocID="{2BC55835-73E9-4E41-9695-5446CBD2D082}" presName="composite" presStyleCnt="0"/>
      <dgm:spPr/>
    </dgm:pt>
    <dgm:pt modelId="{71584ABC-83BF-4872-B722-530F3731B102}" type="pres">
      <dgm:prSet presAssocID="{2BC55835-73E9-4E41-9695-5446CBD2D082}" presName="parentText" presStyleLbl="alignNode1" presStyleIdx="6" presStyleCnt="8">
        <dgm:presLayoutVars>
          <dgm:chMax val="1"/>
          <dgm:bulletEnabled val="1"/>
        </dgm:presLayoutVars>
      </dgm:prSet>
      <dgm:spPr/>
    </dgm:pt>
    <dgm:pt modelId="{99E077DF-4713-45D3-BF39-54DEBB55002D}" type="pres">
      <dgm:prSet presAssocID="{2BC55835-73E9-4E41-9695-5446CBD2D082}" presName="descendantText" presStyleLbl="alignAcc1" presStyleIdx="6" presStyleCnt="8">
        <dgm:presLayoutVars>
          <dgm:bulletEnabled val="1"/>
        </dgm:presLayoutVars>
      </dgm:prSet>
      <dgm:spPr/>
    </dgm:pt>
    <dgm:pt modelId="{0CC50B71-BC57-4BFA-990C-9DBD404454C6}" type="pres">
      <dgm:prSet presAssocID="{CA4A3022-B277-4ADE-BD1B-0B022D6A25C5}" presName="sp" presStyleCnt="0"/>
      <dgm:spPr/>
    </dgm:pt>
    <dgm:pt modelId="{7499A374-4DE6-4D3B-B187-B8E3C3B04727}" type="pres">
      <dgm:prSet presAssocID="{A2E57552-E5E7-4733-B437-CC338AEEC3B0}" presName="composite" presStyleCnt="0"/>
      <dgm:spPr/>
    </dgm:pt>
    <dgm:pt modelId="{14FD6CD2-CAC9-40B3-8A43-D4494E2B739D}" type="pres">
      <dgm:prSet presAssocID="{A2E57552-E5E7-4733-B437-CC338AEEC3B0}" presName="parentText" presStyleLbl="alignNode1" presStyleIdx="7" presStyleCnt="8">
        <dgm:presLayoutVars>
          <dgm:chMax val="1"/>
          <dgm:bulletEnabled val="1"/>
        </dgm:presLayoutVars>
      </dgm:prSet>
      <dgm:spPr/>
    </dgm:pt>
    <dgm:pt modelId="{5FA21E0E-D760-449C-B226-4E707C3BA7D2}" type="pres">
      <dgm:prSet presAssocID="{A2E57552-E5E7-4733-B437-CC338AEEC3B0}" presName="descendantText" presStyleLbl="alignAcc1" presStyleIdx="7" presStyleCnt="8">
        <dgm:presLayoutVars>
          <dgm:bulletEnabled val="1"/>
        </dgm:presLayoutVars>
      </dgm:prSet>
      <dgm:spPr/>
    </dgm:pt>
  </dgm:ptLst>
  <dgm:cxnLst>
    <dgm:cxn modelId="{18405001-32D2-462E-85B7-43A262F003BB}" type="presOf" srcId="{27B7930A-FB32-4294-9E87-65DD9CE84617}" destId="{5FA21E0E-D760-449C-B226-4E707C3BA7D2}" srcOrd="0" destOrd="0" presId="urn:microsoft.com/office/officeart/2005/8/layout/chevron2"/>
    <dgm:cxn modelId="{AA773205-B216-44AA-862A-B13102E7C217}" type="presOf" srcId="{3D5DCA80-9CF1-40EE-B8E8-53ADB942F284}" destId="{472D8C6A-DA9B-40FD-A51D-4C90FBA165A8}" srcOrd="0" destOrd="0" presId="urn:microsoft.com/office/officeart/2005/8/layout/chevron2"/>
    <dgm:cxn modelId="{6097E50B-B5E8-4E5C-A49E-6621D66697F0}" type="presOf" srcId="{0C847DB6-3BEB-421E-89C2-7B3EF7765028}" destId="{E1FCA9D6-9924-4C30-854B-3DACABBF0C4F}" srcOrd="0" destOrd="0" presId="urn:microsoft.com/office/officeart/2005/8/layout/chevron2"/>
    <dgm:cxn modelId="{8C6E0115-823D-4D1D-B8EF-9948D82C84A0}" type="presOf" srcId="{6E286B67-CDAA-4311-B734-352A1DD62BE9}" destId="{BA69AB8F-47FF-400F-BADE-C159A6158FB7}" srcOrd="0" destOrd="0" presId="urn:microsoft.com/office/officeart/2005/8/layout/chevron2"/>
    <dgm:cxn modelId="{5D446424-911D-45BF-9A72-1EF855F3AF91}" srcId="{09364899-8752-402E-8011-36F6E213603F}" destId="{2BC55835-73E9-4E41-9695-5446CBD2D082}" srcOrd="6" destOrd="0" parTransId="{8959723B-3ACE-4E93-8C71-73939C205F00}" sibTransId="{CA4A3022-B277-4ADE-BD1B-0B022D6A25C5}"/>
    <dgm:cxn modelId="{05BC0A27-F15B-49A7-807B-0FA4E917CDD2}" srcId="{48E12D44-60DC-4C0C-B79B-9136652650C6}" destId="{8CEFF9D1-2293-49A1-8344-BB4A6BD681D2}" srcOrd="0" destOrd="0" parTransId="{4A95253C-0855-4163-A5E9-44482541CB1D}" sibTransId="{049D7E05-D2D1-46E7-A015-D7C7B8259733}"/>
    <dgm:cxn modelId="{8C771F2C-CA31-40F9-B756-FB53D31903D0}" srcId="{3FD53EA8-DE7C-4082-9DFC-3ED0F7E0A7E3}" destId="{3D5DCA80-9CF1-40EE-B8E8-53ADB942F284}" srcOrd="0" destOrd="0" parTransId="{D41D52ED-6B7D-4451-98FC-26714F745212}" sibTransId="{7F856E9F-0E75-4ED2-B47C-12BE421B5CF6}"/>
    <dgm:cxn modelId="{EEC28F30-2A2C-405A-AB25-96C0240E403C}" type="presOf" srcId="{2BC55835-73E9-4E41-9695-5446CBD2D082}" destId="{71584ABC-83BF-4872-B722-530F3731B102}" srcOrd="0" destOrd="0" presId="urn:microsoft.com/office/officeart/2005/8/layout/chevron2"/>
    <dgm:cxn modelId="{8B1AA231-DA2A-4E61-9A7B-3E7C67487AE9}" srcId="{09364899-8752-402E-8011-36F6E213603F}" destId="{A2E57552-E5E7-4733-B437-CC338AEEC3B0}" srcOrd="7" destOrd="0" parTransId="{6FDB8CDB-6B67-4F68-9DAA-8F621906486D}" sibTransId="{9FA54099-D855-4FC4-A5F2-DA4BABF30524}"/>
    <dgm:cxn modelId="{21B64340-039D-4E64-BBA4-D0F3683B688C}" srcId="{04029068-EDD5-4570-BF17-BF1338551E98}" destId="{0C847DB6-3BEB-421E-89C2-7B3EF7765028}" srcOrd="0" destOrd="0" parTransId="{B2DB857D-953A-4847-91F8-F3CD27048714}" sibTransId="{81C4885D-BABE-4865-95DC-7B7AD4A608B4}"/>
    <dgm:cxn modelId="{2D800E61-D6FD-4924-AC14-79436FCA78AD}" srcId="{09364899-8752-402E-8011-36F6E213603F}" destId="{60A49C8D-299E-45D1-AB02-8256DC20E1DB}" srcOrd="2" destOrd="0" parTransId="{4A0BB037-FDC4-4A6F-B2B9-C5A66CFA7899}" sibTransId="{1CC3FF45-C17D-45BF-88B5-C090F2C55C99}"/>
    <dgm:cxn modelId="{C380BA41-E51D-478E-AF77-779A14F857FF}" type="presOf" srcId="{9E16E8A7-9888-4BAF-B3D8-6712DDB69C9C}" destId="{2EE5EB9B-D2C5-41D7-A2DA-FE4BFB2C378E}" srcOrd="0" destOrd="0" presId="urn:microsoft.com/office/officeart/2005/8/layout/chevron2"/>
    <dgm:cxn modelId="{B0D05C44-9C7A-454E-97D0-80A3014FA1FC}" srcId="{6E286B67-CDAA-4311-B734-352A1DD62BE9}" destId="{485CD7F1-1FE7-4F3F-98BE-7DC6B11971C8}" srcOrd="0" destOrd="0" parTransId="{E9C42952-7541-4E68-8342-B68E5CBD7F39}" sibTransId="{5485A25D-4A94-4DBD-88D0-47B7AF0682EE}"/>
    <dgm:cxn modelId="{0EE0FE66-245C-4F6B-86AF-2974B80E1EE8}" type="presOf" srcId="{485CD7F1-1FE7-4F3F-98BE-7DC6B11971C8}" destId="{CCCB2F54-30CD-4A3B-B56E-8EBF85A6B61D}" srcOrd="0" destOrd="0" presId="urn:microsoft.com/office/officeart/2005/8/layout/chevron2"/>
    <dgm:cxn modelId="{AAC53E67-9949-4477-ABA7-56F99902EC3B}" type="presOf" srcId="{60A49C8D-299E-45D1-AB02-8256DC20E1DB}" destId="{6AE2E771-C816-44A5-9E00-210AAED39E8A}" srcOrd="0" destOrd="0" presId="urn:microsoft.com/office/officeart/2005/8/layout/chevron2"/>
    <dgm:cxn modelId="{90A6F667-011F-47E6-9098-9C7E3F6F863A}" type="presOf" srcId="{04029068-EDD5-4570-BF17-BF1338551E98}" destId="{60145B67-30D9-4336-A5DD-3E959D85F8CD}" srcOrd="0" destOrd="0" presId="urn:microsoft.com/office/officeart/2005/8/layout/chevron2"/>
    <dgm:cxn modelId="{1A384672-492C-4B78-94C2-B185DCEA5328}" srcId="{09364899-8752-402E-8011-36F6E213603F}" destId="{04029068-EDD5-4570-BF17-BF1338551E98}" srcOrd="5" destOrd="0" parTransId="{E7F07087-06E4-412E-85E5-70C1974C8CBA}" sibTransId="{39099EA0-3744-46F6-81D6-874B7A643722}"/>
    <dgm:cxn modelId="{ED813A75-AA36-44D4-A14E-89E7C2BE385F}" srcId="{A2E57552-E5E7-4733-B437-CC338AEEC3B0}" destId="{27B7930A-FB32-4294-9E87-65DD9CE84617}" srcOrd="0" destOrd="0" parTransId="{50E8AA33-BD55-4C27-909E-15FD1EE7ADD5}" sibTransId="{D683553E-6F31-4EA1-A0EA-4FFF6CB415CC}"/>
    <dgm:cxn modelId="{9B10E05A-A57F-4BD2-8DE8-FED28455B3E0}" srcId="{2BC55835-73E9-4E41-9695-5446CBD2D082}" destId="{41F5B23D-28D3-4183-AB36-10F381F5EA92}" srcOrd="0" destOrd="0" parTransId="{41925D2C-AAE5-4540-A7AF-A85934BCED3A}" sibTransId="{ACA07F38-FA7A-4C65-B199-F09D19404D77}"/>
    <dgm:cxn modelId="{A8E92B86-2902-4069-9023-3695852766F8}" type="presOf" srcId="{41F5B23D-28D3-4183-AB36-10F381F5EA92}" destId="{99E077DF-4713-45D3-BF39-54DEBB55002D}" srcOrd="0" destOrd="0" presId="urn:microsoft.com/office/officeart/2005/8/layout/chevron2"/>
    <dgm:cxn modelId="{6B20EE93-D012-42AC-B231-48BA16E7C679}" srcId="{09364899-8752-402E-8011-36F6E213603F}" destId="{3FD53EA8-DE7C-4082-9DFC-3ED0F7E0A7E3}" srcOrd="0" destOrd="0" parTransId="{549E12D7-BBAC-408A-8436-7C61BE906304}" sibTransId="{70AC0E10-EE9D-4924-B177-1AE07BAF3919}"/>
    <dgm:cxn modelId="{8FADA596-E781-48D7-9908-0CB9AAD347EB}" srcId="{09364899-8752-402E-8011-36F6E213603F}" destId="{6E286B67-CDAA-4311-B734-352A1DD62BE9}" srcOrd="1" destOrd="0" parTransId="{2696B4D7-A4AA-4B11-9DEB-1A68A65D0C77}" sibTransId="{285F3061-889D-4FE6-A442-50226526729B}"/>
    <dgm:cxn modelId="{D2E08CAA-8D2E-4744-B5E3-85CD9131BA71}" srcId="{9E16E8A7-9888-4BAF-B3D8-6712DDB69C9C}" destId="{DD95F9B4-712E-4F37-BE10-6975E033C950}" srcOrd="0" destOrd="0" parTransId="{51792BBA-8FDE-401F-B159-745C73226469}" sibTransId="{486330E4-8B8D-4CCB-8E94-2AB97D12D87A}"/>
    <dgm:cxn modelId="{1188C3B2-389A-42BA-9A39-673A82B9639E}" srcId="{60A49C8D-299E-45D1-AB02-8256DC20E1DB}" destId="{B50D355D-E31E-4A9D-9774-8EC025BFE3A9}" srcOrd="0" destOrd="0" parTransId="{F10B071F-8B1B-4891-AF36-49AA841CCF5F}" sibTransId="{A46A5FCF-709F-4323-ABF0-C7EAA879D181}"/>
    <dgm:cxn modelId="{3D69DEB2-56B8-4A2B-A68B-6C5A26265413}" type="presOf" srcId="{3FD53EA8-DE7C-4082-9DFC-3ED0F7E0A7E3}" destId="{327381AC-9FDB-42F2-AB14-1E884D27729E}" srcOrd="0" destOrd="0" presId="urn:microsoft.com/office/officeart/2005/8/layout/chevron2"/>
    <dgm:cxn modelId="{7EC822B3-9916-4843-86FC-A42D5C5CA333}" srcId="{09364899-8752-402E-8011-36F6E213603F}" destId="{48E12D44-60DC-4C0C-B79B-9136652650C6}" srcOrd="3" destOrd="0" parTransId="{26BD9729-59A2-4039-9380-B4CB18283B28}" sibTransId="{B6BA4FAC-10E7-4016-8C24-1837F985CA3C}"/>
    <dgm:cxn modelId="{ED22A7B3-28A3-478C-BD33-2D2D075D6F73}" type="presOf" srcId="{DD95F9B4-712E-4F37-BE10-6975E033C950}" destId="{C2804567-9D4A-46BE-8D68-AEB5647D12A8}" srcOrd="0" destOrd="0" presId="urn:microsoft.com/office/officeart/2005/8/layout/chevron2"/>
    <dgm:cxn modelId="{49B320B5-2F6D-4F35-87CA-72120C79B3FA}" type="presOf" srcId="{8CEFF9D1-2293-49A1-8344-BB4A6BD681D2}" destId="{86FAF399-526B-4B92-A6BF-A1BA17B2FF7A}" srcOrd="0" destOrd="0" presId="urn:microsoft.com/office/officeart/2005/8/layout/chevron2"/>
    <dgm:cxn modelId="{5B6D87CE-338B-495B-B81E-888FBA7E6BDD}" type="presOf" srcId="{A2E57552-E5E7-4733-B437-CC338AEEC3B0}" destId="{14FD6CD2-CAC9-40B3-8A43-D4494E2B739D}" srcOrd="0" destOrd="0" presId="urn:microsoft.com/office/officeart/2005/8/layout/chevron2"/>
    <dgm:cxn modelId="{7AE243DB-E258-4BB6-90AE-821A24DF3013}" srcId="{09364899-8752-402E-8011-36F6E213603F}" destId="{9E16E8A7-9888-4BAF-B3D8-6712DDB69C9C}" srcOrd="4" destOrd="0" parTransId="{0C1BD8D6-88EC-46E3-9260-38E25818C961}" sibTransId="{465B857E-C0BF-4662-9DAC-BC1A4AA5F115}"/>
    <dgm:cxn modelId="{3DBE45E0-0A7C-49D1-AF1B-6A917AA9ECB1}" type="presOf" srcId="{48E12D44-60DC-4C0C-B79B-9136652650C6}" destId="{5A0614B5-429B-47F0-8C70-E5EBDFAD752B}" srcOrd="0" destOrd="0" presId="urn:microsoft.com/office/officeart/2005/8/layout/chevron2"/>
    <dgm:cxn modelId="{8955AFE3-B1AC-4E74-87C4-674ABB5A8ACE}" type="presOf" srcId="{B50D355D-E31E-4A9D-9774-8EC025BFE3A9}" destId="{138BBEFB-E8C7-4760-B32A-1FF70B15A33E}" srcOrd="0" destOrd="0" presId="urn:microsoft.com/office/officeart/2005/8/layout/chevron2"/>
    <dgm:cxn modelId="{956593E5-F719-4F5E-A210-5C0CEA259971}" type="presOf" srcId="{09364899-8752-402E-8011-36F6E213603F}" destId="{64D20460-60FD-4914-A365-8AB784C384AB}" srcOrd="0" destOrd="0" presId="urn:microsoft.com/office/officeart/2005/8/layout/chevron2"/>
    <dgm:cxn modelId="{3CCE7355-83AA-4AA7-B798-9C4D3F361411}" type="presParOf" srcId="{64D20460-60FD-4914-A365-8AB784C384AB}" destId="{77B52BF7-2787-40B9-A43B-5257476E88AC}" srcOrd="0" destOrd="0" presId="urn:microsoft.com/office/officeart/2005/8/layout/chevron2"/>
    <dgm:cxn modelId="{0A0B4C6A-1456-4C5E-AD35-B0CF7DFB8271}" type="presParOf" srcId="{77B52BF7-2787-40B9-A43B-5257476E88AC}" destId="{327381AC-9FDB-42F2-AB14-1E884D27729E}" srcOrd="0" destOrd="0" presId="urn:microsoft.com/office/officeart/2005/8/layout/chevron2"/>
    <dgm:cxn modelId="{07424E19-957E-44F2-8280-CC069A495C31}" type="presParOf" srcId="{77B52BF7-2787-40B9-A43B-5257476E88AC}" destId="{472D8C6A-DA9B-40FD-A51D-4C90FBA165A8}" srcOrd="1" destOrd="0" presId="urn:microsoft.com/office/officeart/2005/8/layout/chevron2"/>
    <dgm:cxn modelId="{3A7FDBE8-FEC6-406D-A702-40F552E10B90}" type="presParOf" srcId="{64D20460-60FD-4914-A365-8AB784C384AB}" destId="{9FBF17DA-2A7B-4B57-8DB4-7589E335C0AE}" srcOrd="1" destOrd="0" presId="urn:microsoft.com/office/officeart/2005/8/layout/chevron2"/>
    <dgm:cxn modelId="{AF3DF8AC-E412-4ABE-84BE-6440406C53F2}" type="presParOf" srcId="{64D20460-60FD-4914-A365-8AB784C384AB}" destId="{72AEC4D9-18EC-4588-88AD-0725F832CFC3}" srcOrd="2" destOrd="0" presId="urn:microsoft.com/office/officeart/2005/8/layout/chevron2"/>
    <dgm:cxn modelId="{449D5C8C-B2DB-4BC3-A39B-09A1D49D6682}" type="presParOf" srcId="{72AEC4D9-18EC-4588-88AD-0725F832CFC3}" destId="{BA69AB8F-47FF-400F-BADE-C159A6158FB7}" srcOrd="0" destOrd="0" presId="urn:microsoft.com/office/officeart/2005/8/layout/chevron2"/>
    <dgm:cxn modelId="{FF158973-3974-457F-837F-0549EDF82904}" type="presParOf" srcId="{72AEC4D9-18EC-4588-88AD-0725F832CFC3}" destId="{CCCB2F54-30CD-4A3B-B56E-8EBF85A6B61D}" srcOrd="1" destOrd="0" presId="urn:microsoft.com/office/officeart/2005/8/layout/chevron2"/>
    <dgm:cxn modelId="{8783391C-89C8-4605-A581-15919FAB20A1}" type="presParOf" srcId="{64D20460-60FD-4914-A365-8AB784C384AB}" destId="{2CA44033-7558-4CE6-821B-35CC5148E91C}" srcOrd="3" destOrd="0" presId="urn:microsoft.com/office/officeart/2005/8/layout/chevron2"/>
    <dgm:cxn modelId="{2EEF0A1B-F3C0-4363-A77D-04AAEC8F3E9F}" type="presParOf" srcId="{64D20460-60FD-4914-A365-8AB784C384AB}" destId="{8E019805-C547-4839-87A3-2C572898A0C8}" srcOrd="4" destOrd="0" presId="urn:microsoft.com/office/officeart/2005/8/layout/chevron2"/>
    <dgm:cxn modelId="{371FBF6B-2131-4C4C-8500-E284DBF069EE}" type="presParOf" srcId="{8E019805-C547-4839-87A3-2C572898A0C8}" destId="{6AE2E771-C816-44A5-9E00-210AAED39E8A}" srcOrd="0" destOrd="0" presId="urn:microsoft.com/office/officeart/2005/8/layout/chevron2"/>
    <dgm:cxn modelId="{068A4D16-F6CE-4121-AC21-015B7F41CEC1}" type="presParOf" srcId="{8E019805-C547-4839-87A3-2C572898A0C8}" destId="{138BBEFB-E8C7-4760-B32A-1FF70B15A33E}" srcOrd="1" destOrd="0" presId="urn:microsoft.com/office/officeart/2005/8/layout/chevron2"/>
    <dgm:cxn modelId="{4A819A2D-5A52-4221-A726-7E5A6771F958}" type="presParOf" srcId="{64D20460-60FD-4914-A365-8AB784C384AB}" destId="{186A52FB-45C0-435F-A271-A91D93E52EEA}" srcOrd="5" destOrd="0" presId="urn:microsoft.com/office/officeart/2005/8/layout/chevron2"/>
    <dgm:cxn modelId="{2B830B30-7546-48FD-B263-F401D86D84B0}" type="presParOf" srcId="{64D20460-60FD-4914-A365-8AB784C384AB}" destId="{1DEB9CB5-7A3A-4027-91F6-30224B92F2A7}" srcOrd="6" destOrd="0" presId="urn:microsoft.com/office/officeart/2005/8/layout/chevron2"/>
    <dgm:cxn modelId="{20A0139E-847D-473E-9B3C-8E072F0DA80F}" type="presParOf" srcId="{1DEB9CB5-7A3A-4027-91F6-30224B92F2A7}" destId="{5A0614B5-429B-47F0-8C70-E5EBDFAD752B}" srcOrd="0" destOrd="0" presId="urn:microsoft.com/office/officeart/2005/8/layout/chevron2"/>
    <dgm:cxn modelId="{C115A207-B757-4A8C-8207-D80991B42729}" type="presParOf" srcId="{1DEB9CB5-7A3A-4027-91F6-30224B92F2A7}" destId="{86FAF399-526B-4B92-A6BF-A1BA17B2FF7A}" srcOrd="1" destOrd="0" presId="urn:microsoft.com/office/officeart/2005/8/layout/chevron2"/>
    <dgm:cxn modelId="{EA2D77BA-51E7-45C1-93A4-60072A24E2A6}" type="presParOf" srcId="{64D20460-60FD-4914-A365-8AB784C384AB}" destId="{B9EC387B-5B0C-4490-A32C-5C6124F759F1}" srcOrd="7" destOrd="0" presId="urn:microsoft.com/office/officeart/2005/8/layout/chevron2"/>
    <dgm:cxn modelId="{42968E31-75F8-47D1-BF26-AE176B61ED5A}" type="presParOf" srcId="{64D20460-60FD-4914-A365-8AB784C384AB}" destId="{C032CB52-682A-42ED-A55F-CD8B1B4321BF}" srcOrd="8" destOrd="0" presId="urn:microsoft.com/office/officeart/2005/8/layout/chevron2"/>
    <dgm:cxn modelId="{26BF3B1C-7607-4AEF-830D-11EFBB48E3B7}" type="presParOf" srcId="{C032CB52-682A-42ED-A55F-CD8B1B4321BF}" destId="{2EE5EB9B-D2C5-41D7-A2DA-FE4BFB2C378E}" srcOrd="0" destOrd="0" presId="urn:microsoft.com/office/officeart/2005/8/layout/chevron2"/>
    <dgm:cxn modelId="{624CCEA2-BD27-400C-B704-5E14B5E09D9A}" type="presParOf" srcId="{C032CB52-682A-42ED-A55F-CD8B1B4321BF}" destId="{C2804567-9D4A-46BE-8D68-AEB5647D12A8}" srcOrd="1" destOrd="0" presId="urn:microsoft.com/office/officeart/2005/8/layout/chevron2"/>
    <dgm:cxn modelId="{1EE6FF6D-3F71-43E6-A1F4-388166FCE495}" type="presParOf" srcId="{64D20460-60FD-4914-A365-8AB784C384AB}" destId="{25B36C89-E251-4506-8CD4-11A36461CCB6}" srcOrd="9" destOrd="0" presId="urn:microsoft.com/office/officeart/2005/8/layout/chevron2"/>
    <dgm:cxn modelId="{AF56F477-6C23-4020-BB16-30F205ED6C77}" type="presParOf" srcId="{64D20460-60FD-4914-A365-8AB784C384AB}" destId="{0BC897DB-B42C-4A3F-8EE7-200EAEC61B67}" srcOrd="10" destOrd="0" presId="urn:microsoft.com/office/officeart/2005/8/layout/chevron2"/>
    <dgm:cxn modelId="{F76D218E-F0F9-4D84-A7ED-F7D683A4F3D4}" type="presParOf" srcId="{0BC897DB-B42C-4A3F-8EE7-200EAEC61B67}" destId="{60145B67-30D9-4336-A5DD-3E959D85F8CD}" srcOrd="0" destOrd="0" presId="urn:microsoft.com/office/officeart/2005/8/layout/chevron2"/>
    <dgm:cxn modelId="{670CF769-6E7E-4F69-BD6A-2C535A3614E4}" type="presParOf" srcId="{0BC897DB-B42C-4A3F-8EE7-200EAEC61B67}" destId="{E1FCA9D6-9924-4C30-854B-3DACABBF0C4F}" srcOrd="1" destOrd="0" presId="urn:microsoft.com/office/officeart/2005/8/layout/chevron2"/>
    <dgm:cxn modelId="{D93DAA2B-C72E-484B-BE45-E58A8C6ED147}" type="presParOf" srcId="{64D20460-60FD-4914-A365-8AB784C384AB}" destId="{1014945F-5660-49C4-9071-CC25A5D8E523}" srcOrd="11" destOrd="0" presId="urn:microsoft.com/office/officeart/2005/8/layout/chevron2"/>
    <dgm:cxn modelId="{1BA95871-C496-428C-81C6-C43E98059288}" type="presParOf" srcId="{64D20460-60FD-4914-A365-8AB784C384AB}" destId="{8F4D2E9A-1EA5-4EEB-91A1-7AF832293C9E}" srcOrd="12" destOrd="0" presId="urn:microsoft.com/office/officeart/2005/8/layout/chevron2"/>
    <dgm:cxn modelId="{C985870B-7DCC-440B-9FD2-92474DA57500}" type="presParOf" srcId="{8F4D2E9A-1EA5-4EEB-91A1-7AF832293C9E}" destId="{71584ABC-83BF-4872-B722-530F3731B102}" srcOrd="0" destOrd="0" presId="urn:microsoft.com/office/officeart/2005/8/layout/chevron2"/>
    <dgm:cxn modelId="{C8C472A3-8D20-48FC-AF17-C9F1B8DB6F3A}" type="presParOf" srcId="{8F4D2E9A-1EA5-4EEB-91A1-7AF832293C9E}" destId="{99E077DF-4713-45D3-BF39-54DEBB55002D}" srcOrd="1" destOrd="0" presId="urn:microsoft.com/office/officeart/2005/8/layout/chevron2"/>
    <dgm:cxn modelId="{579673D8-12D4-45C2-817B-4B0AB3C21A72}" type="presParOf" srcId="{64D20460-60FD-4914-A365-8AB784C384AB}" destId="{0CC50B71-BC57-4BFA-990C-9DBD404454C6}" srcOrd="13" destOrd="0" presId="urn:microsoft.com/office/officeart/2005/8/layout/chevron2"/>
    <dgm:cxn modelId="{BFCB4BF1-F8F0-452C-BB40-6CAA03BB1F05}" type="presParOf" srcId="{64D20460-60FD-4914-A365-8AB784C384AB}" destId="{7499A374-4DE6-4D3B-B187-B8E3C3B04727}" srcOrd="14" destOrd="0" presId="urn:microsoft.com/office/officeart/2005/8/layout/chevron2"/>
    <dgm:cxn modelId="{A29E9174-5B83-4925-AF10-13BCC2772E97}" type="presParOf" srcId="{7499A374-4DE6-4D3B-B187-B8E3C3B04727}" destId="{14FD6CD2-CAC9-40B3-8A43-D4494E2B739D}" srcOrd="0" destOrd="0" presId="urn:microsoft.com/office/officeart/2005/8/layout/chevron2"/>
    <dgm:cxn modelId="{51DC0E9F-2A39-497F-8C71-073A8E8855EE}" type="presParOf" srcId="{7499A374-4DE6-4D3B-B187-B8E3C3B04727}" destId="{5FA21E0E-D760-449C-B226-4E707C3BA7D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381AC-9FDB-42F2-AB14-1E884D27729E}">
      <dsp:nvSpPr>
        <dsp:cNvPr id="0" name=""/>
        <dsp:cNvSpPr/>
      </dsp:nvSpPr>
      <dsp:spPr>
        <a:xfrm rot="5400000">
          <a:off x="-114002" y="116401"/>
          <a:ext cx="760015" cy="5320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 </a:t>
          </a:r>
        </a:p>
      </dsp:txBody>
      <dsp:txXfrm rot="-5400000">
        <a:off x="1" y="268403"/>
        <a:ext cx="532010" cy="228005"/>
      </dsp:txXfrm>
    </dsp:sp>
    <dsp:sp modelId="{472D8C6A-DA9B-40FD-A51D-4C90FBA165A8}">
      <dsp:nvSpPr>
        <dsp:cNvPr id="0" name=""/>
        <dsp:cNvSpPr/>
      </dsp:nvSpPr>
      <dsp:spPr>
        <a:xfrm rot="5400000">
          <a:off x="2767951" y="-2233541"/>
          <a:ext cx="494010" cy="49658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latin typeface="Arial Narrow" panose="020B0606020202030204" pitchFamily="34" charset="0"/>
              <a:cs typeface="+mn-cs"/>
            </a:rPr>
            <a:t>1. FS Receives and Records Cash</a:t>
          </a:r>
          <a:endParaRPr lang="en-US" sz="2800" b="0" kern="1200" dirty="0">
            <a:latin typeface="Arial Narrow" panose="020B0606020202030204" pitchFamily="34" charset="0"/>
          </a:endParaRPr>
        </a:p>
      </dsp:txBody>
      <dsp:txXfrm rot="-5400000">
        <a:off x="532010" y="26516"/>
        <a:ext cx="4941776" cy="445778"/>
      </dsp:txXfrm>
    </dsp:sp>
    <dsp:sp modelId="{BA69AB8F-47FF-400F-BADE-C159A6158FB7}">
      <dsp:nvSpPr>
        <dsp:cNvPr id="0" name=""/>
        <dsp:cNvSpPr/>
      </dsp:nvSpPr>
      <dsp:spPr>
        <a:xfrm rot="5400000">
          <a:off x="-114002" y="776238"/>
          <a:ext cx="760015" cy="5320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 </a:t>
          </a:r>
        </a:p>
      </dsp:txBody>
      <dsp:txXfrm rot="-5400000">
        <a:off x="1" y="928240"/>
        <a:ext cx="532010" cy="228005"/>
      </dsp:txXfrm>
    </dsp:sp>
    <dsp:sp modelId="{CCCB2F54-30CD-4A3B-B56E-8EBF85A6B61D}">
      <dsp:nvSpPr>
        <dsp:cNvPr id="0" name=""/>
        <dsp:cNvSpPr/>
      </dsp:nvSpPr>
      <dsp:spPr>
        <a:xfrm rot="5400000">
          <a:off x="2767951" y="-1573704"/>
          <a:ext cx="494010" cy="49658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2. FS Turns Cash Over to Treasurer</a:t>
          </a:r>
        </a:p>
      </dsp:txBody>
      <dsp:txXfrm rot="-5400000">
        <a:off x="532010" y="686353"/>
        <a:ext cx="4941776" cy="445778"/>
      </dsp:txXfrm>
    </dsp:sp>
    <dsp:sp modelId="{6AE2E771-C816-44A5-9E00-210AAED39E8A}">
      <dsp:nvSpPr>
        <dsp:cNvPr id="0" name=""/>
        <dsp:cNvSpPr/>
      </dsp:nvSpPr>
      <dsp:spPr>
        <a:xfrm rot="5400000">
          <a:off x="-114002" y="1436075"/>
          <a:ext cx="760015" cy="5320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 y="1588077"/>
        <a:ext cx="532010" cy="228005"/>
      </dsp:txXfrm>
    </dsp:sp>
    <dsp:sp modelId="{138BBEFB-E8C7-4760-B32A-1FF70B15A33E}">
      <dsp:nvSpPr>
        <dsp:cNvPr id="0" name=""/>
        <dsp:cNvSpPr/>
      </dsp:nvSpPr>
      <dsp:spPr>
        <a:xfrm rot="5400000">
          <a:off x="2767951" y="-913867"/>
          <a:ext cx="494010" cy="49658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3. Treasurer Fills Out Receipt</a:t>
          </a:r>
        </a:p>
      </dsp:txBody>
      <dsp:txXfrm rot="-5400000">
        <a:off x="532010" y="1346190"/>
        <a:ext cx="4941776" cy="445778"/>
      </dsp:txXfrm>
    </dsp:sp>
    <dsp:sp modelId="{5A0614B5-429B-47F0-8C70-E5EBDFAD752B}">
      <dsp:nvSpPr>
        <dsp:cNvPr id="0" name=""/>
        <dsp:cNvSpPr/>
      </dsp:nvSpPr>
      <dsp:spPr>
        <a:xfrm rot="5400000">
          <a:off x="-114002" y="2095913"/>
          <a:ext cx="760015" cy="5320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 y="2247915"/>
        <a:ext cx="532010" cy="228005"/>
      </dsp:txXfrm>
    </dsp:sp>
    <dsp:sp modelId="{86FAF399-526B-4B92-A6BF-A1BA17B2FF7A}">
      <dsp:nvSpPr>
        <dsp:cNvPr id="0" name=""/>
        <dsp:cNvSpPr/>
      </dsp:nvSpPr>
      <dsp:spPr>
        <a:xfrm rot="5400000">
          <a:off x="2767951" y="-254030"/>
          <a:ext cx="494010" cy="49658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4. FS Retains Signed Receipt</a:t>
          </a:r>
        </a:p>
      </dsp:txBody>
      <dsp:txXfrm rot="-5400000">
        <a:off x="532010" y="2006027"/>
        <a:ext cx="4941776" cy="445778"/>
      </dsp:txXfrm>
    </dsp:sp>
    <dsp:sp modelId="{2EE5EB9B-D2C5-41D7-A2DA-FE4BFB2C378E}">
      <dsp:nvSpPr>
        <dsp:cNvPr id="0" name=""/>
        <dsp:cNvSpPr/>
      </dsp:nvSpPr>
      <dsp:spPr>
        <a:xfrm rot="5400000">
          <a:off x="-114002" y="2755750"/>
          <a:ext cx="760015" cy="5320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 </a:t>
          </a:r>
        </a:p>
      </dsp:txBody>
      <dsp:txXfrm rot="-5400000">
        <a:off x="1" y="2907752"/>
        <a:ext cx="532010" cy="228005"/>
      </dsp:txXfrm>
    </dsp:sp>
    <dsp:sp modelId="{C2804567-9D4A-46BE-8D68-AEB5647D12A8}">
      <dsp:nvSpPr>
        <dsp:cNvPr id="0" name=""/>
        <dsp:cNvSpPr/>
      </dsp:nvSpPr>
      <dsp:spPr>
        <a:xfrm rot="5400000">
          <a:off x="2767951" y="405807"/>
          <a:ext cx="494010" cy="49658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latin typeface="Arial Narrow" panose="020B0606020202030204" pitchFamily="34" charset="0"/>
              <a:cs typeface="+mn-cs"/>
            </a:rPr>
            <a:t>5. </a:t>
          </a:r>
          <a:r>
            <a:rPr lang="en-US" sz="2800" b="0" kern="1200" dirty="0">
              <a:solidFill>
                <a:prstClr val="black">
                  <a:hueOff val="0"/>
                  <a:satOff val="0"/>
                  <a:lumOff val="0"/>
                  <a:alphaOff val="0"/>
                </a:prstClr>
              </a:solidFill>
              <a:latin typeface="Arial Narrow" panose="020B0606020202030204" pitchFamily="34" charset="0"/>
              <a:ea typeface="+mn-ea"/>
              <a:cs typeface="+mn-cs"/>
            </a:rPr>
            <a:t>Treasurer Deposits Cash</a:t>
          </a:r>
        </a:p>
      </dsp:txBody>
      <dsp:txXfrm rot="-5400000">
        <a:off x="532010" y="2665864"/>
        <a:ext cx="4941776" cy="445778"/>
      </dsp:txXfrm>
    </dsp:sp>
    <dsp:sp modelId="{60145B67-30D9-4336-A5DD-3E959D85F8CD}">
      <dsp:nvSpPr>
        <dsp:cNvPr id="0" name=""/>
        <dsp:cNvSpPr/>
      </dsp:nvSpPr>
      <dsp:spPr>
        <a:xfrm rot="5400000">
          <a:off x="-114002" y="3415587"/>
          <a:ext cx="760015" cy="5320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 y="3567589"/>
        <a:ext cx="532010" cy="228005"/>
      </dsp:txXfrm>
    </dsp:sp>
    <dsp:sp modelId="{E1FCA9D6-9924-4C30-854B-3DACABBF0C4F}">
      <dsp:nvSpPr>
        <dsp:cNvPr id="0" name=""/>
        <dsp:cNvSpPr/>
      </dsp:nvSpPr>
      <dsp:spPr>
        <a:xfrm rot="5400000">
          <a:off x="2767951" y="1065644"/>
          <a:ext cx="494010" cy="49658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6. Treasurer Retains Receipt Copy</a:t>
          </a:r>
        </a:p>
      </dsp:txBody>
      <dsp:txXfrm rot="-5400000">
        <a:off x="532010" y="3325701"/>
        <a:ext cx="4941776" cy="445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381AC-9FDB-42F2-AB14-1E884D27729E}">
      <dsp:nvSpPr>
        <dsp:cNvPr id="0" name=""/>
        <dsp:cNvSpPr/>
      </dsp:nvSpPr>
      <dsp:spPr>
        <a:xfrm rot="5400000">
          <a:off x="-85938" y="90553"/>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 </a:t>
          </a:r>
        </a:p>
      </dsp:txBody>
      <dsp:txXfrm rot="-5400000">
        <a:off x="1" y="205139"/>
        <a:ext cx="401047" cy="171877"/>
      </dsp:txXfrm>
    </dsp:sp>
    <dsp:sp modelId="{472D8C6A-DA9B-40FD-A51D-4C90FBA165A8}">
      <dsp:nvSpPr>
        <dsp:cNvPr id="0" name=""/>
        <dsp:cNvSpPr/>
      </dsp:nvSpPr>
      <dsp:spPr>
        <a:xfrm rot="5400000">
          <a:off x="2474289" y="-2068627"/>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latin typeface="Arial Narrow" panose="020B0606020202030204" pitchFamily="34" charset="0"/>
              <a:cs typeface="+mn-cs"/>
            </a:rPr>
            <a:t>1. FS Receives Bill</a:t>
          </a:r>
          <a:endParaRPr lang="en-US" sz="2800" b="0" kern="1200" dirty="0">
            <a:latin typeface="Arial Narrow" panose="020B0606020202030204" pitchFamily="34" charset="0"/>
          </a:endParaRPr>
        </a:p>
      </dsp:txBody>
      <dsp:txXfrm rot="-5400000">
        <a:off x="401047" y="22794"/>
        <a:ext cx="4500706" cy="336042"/>
      </dsp:txXfrm>
    </dsp:sp>
    <dsp:sp modelId="{BA69AB8F-47FF-400F-BADE-C159A6158FB7}">
      <dsp:nvSpPr>
        <dsp:cNvPr id="0" name=""/>
        <dsp:cNvSpPr/>
      </dsp:nvSpPr>
      <dsp:spPr>
        <a:xfrm rot="5400000">
          <a:off x="-85938" y="587960"/>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 </a:t>
          </a:r>
        </a:p>
      </dsp:txBody>
      <dsp:txXfrm rot="-5400000">
        <a:off x="1" y="702546"/>
        <a:ext cx="401047" cy="171877"/>
      </dsp:txXfrm>
    </dsp:sp>
    <dsp:sp modelId="{CCCB2F54-30CD-4A3B-B56E-8EBF85A6B61D}">
      <dsp:nvSpPr>
        <dsp:cNvPr id="0" name=""/>
        <dsp:cNvSpPr/>
      </dsp:nvSpPr>
      <dsp:spPr>
        <a:xfrm rot="5400000">
          <a:off x="2474289" y="-1571221"/>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2. </a:t>
          </a:r>
          <a:r>
            <a:rPr lang="en-US" sz="2800" b="0" kern="1200" dirty="0">
              <a:solidFill>
                <a:schemeClr val="tx1"/>
              </a:solidFill>
              <a:latin typeface="Arial Narrow" panose="020B0606020202030204" pitchFamily="34" charset="0"/>
            </a:rPr>
            <a:t>Bill Read At Meeting</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sp:txBody>
      <dsp:txXfrm rot="-5400000">
        <a:off x="401047" y="520200"/>
        <a:ext cx="4500706" cy="336042"/>
      </dsp:txXfrm>
    </dsp:sp>
    <dsp:sp modelId="{6AE2E771-C816-44A5-9E00-210AAED39E8A}">
      <dsp:nvSpPr>
        <dsp:cNvPr id="0" name=""/>
        <dsp:cNvSpPr/>
      </dsp:nvSpPr>
      <dsp:spPr>
        <a:xfrm rot="5400000">
          <a:off x="-85938" y="1085366"/>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1" y="1199952"/>
        <a:ext cx="401047" cy="171877"/>
      </dsp:txXfrm>
    </dsp:sp>
    <dsp:sp modelId="{138BBEFB-E8C7-4760-B32A-1FF70B15A33E}">
      <dsp:nvSpPr>
        <dsp:cNvPr id="0" name=""/>
        <dsp:cNvSpPr/>
      </dsp:nvSpPr>
      <dsp:spPr>
        <a:xfrm rot="5400000">
          <a:off x="2474289" y="-1073814"/>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Calibri Light" panose="020F0302020204030204"/>
            <a:buNone/>
          </a:pPr>
          <a:r>
            <a:rPr lang="en-US" sz="2800" b="0" kern="1200" dirty="0">
              <a:solidFill>
                <a:prstClr val="black">
                  <a:hueOff val="0"/>
                  <a:satOff val="0"/>
                  <a:lumOff val="0"/>
                  <a:alphaOff val="0"/>
                </a:prstClr>
              </a:solidFill>
              <a:latin typeface="Arial Narrow" panose="020B0606020202030204" pitchFamily="34" charset="0"/>
              <a:ea typeface="+mn-ea"/>
              <a:cs typeface="+mn-cs"/>
            </a:rPr>
            <a:t>3. </a:t>
          </a:r>
          <a:r>
            <a:rPr lang="en-US" sz="2800" b="0" kern="1200" dirty="0">
              <a:solidFill>
                <a:schemeClr val="tx1"/>
              </a:solidFill>
              <a:latin typeface="Arial Narrow" panose="020B0606020202030204" pitchFamily="34" charset="0"/>
            </a:rPr>
            <a:t>Bill Approved By Council</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sp:txBody>
      <dsp:txXfrm rot="-5400000">
        <a:off x="401047" y="1017607"/>
        <a:ext cx="4500706" cy="336042"/>
      </dsp:txXfrm>
    </dsp:sp>
    <dsp:sp modelId="{5A0614B5-429B-47F0-8C70-E5EBDFAD752B}">
      <dsp:nvSpPr>
        <dsp:cNvPr id="0" name=""/>
        <dsp:cNvSpPr/>
      </dsp:nvSpPr>
      <dsp:spPr>
        <a:xfrm rot="5400000">
          <a:off x="-85938" y="1582773"/>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1" y="1697359"/>
        <a:ext cx="401047" cy="171877"/>
      </dsp:txXfrm>
    </dsp:sp>
    <dsp:sp modelId="{86FAF399-526B-4B92-A6BF-A1BA17B2FF7A}">
      <dsp:nvSpPr>
        <dsp:cNvPr id="0" name=""/>
        <dsp:cNvSpPr/>
      </dsp:nvSpPr>
      <dsp:spPr>
        <a:xfrm rot="5400000">
          <a:off x="2474289" y="-576408"/>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4. </a:t>
          </a:r>
          <a:r>
            <a:rPr lang="en-US" sz="2800" b="0" kern="1200" dirty="0">
              <a:solidFill>
                <a:schemeClr val="tx1"/>
              </a:solidFill>
              <a:latin typeface="Arial Narrow" panose="020B0606020202030204" pitchFamily="34" charset="0"/>
            </a:rPr>
            <a:t>FS Prepares Voucher</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sp:txBody>
      <dsp:txXfrm rot="-5400000">
        <a:off x="401047" y="1515013"/>
        <a:ext cx="4500706" cy="336042"/>
      </dsp:txXfrm>
    </dsp:sp>
    <dsp:sp modelId="{2EE5EB9B-D2C5-41D7-A2DA-FE4BFB2C378E}">
      <dsp:nvSpPr>
        <dsp:cNvPr id="0" name=""/>
        <dsp:cNvSpPr/>
      </dsp:nvSpPr>
      <dsp:spPr>
        <a:xfrm rot="5400000">
          <a:off x="-85938" y="2080179"/>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 </a:t>
          </a:r>
        </a:p>
      </dsp:txBody>
      <dsp:txXfrm rot="-5400000">
        <a:off x="1" y="2194765"/>
        <a:ext cx="401047" cy="171877"/>
      </dsp:txXfrm>
    </dsp:sp>
    <dsp:sp modelId="{C2804567-9D4A-46BE-8D68-AEB5647D12A8}">
      <dsp:nvSpPr>
        <dsp:cNvPr id="0" name=""/>
        <dsp:cNvSpPr/>
      </dsp:nvSpPr>
      <dsp:spPr>
        <a:xfrm rot="5400000">
          <a:off x="2474289" y="-79001"/>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latin typeface="Arial Narrow" panose="020B0606020202030204" pitchFamily="34" charset="0"/>
              <a:cs typeface="+mn-cs"/>
            </a:rPr>
            <a:t>5. </a:t>
          </a:r>
          <a:r>
            <a:rPr lang="en-US" sz="2800" b="0" kern="1200" dirty="0">
              <a:solidFill>
                <a:schemeClr val="tx1"/>
              </a:solidFill>
              <a:latin typeface="Arial Narrow" panose="020B0606020202030204" pitchFamily="34" charset="0"/>
            </a:rPr>
            <a:t>Voucher Signed By GK &amp; FS</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sp:txBody>
      <dsp:txXfrm rot="-5400000">
        <a:off x="401047" y="2012420"/>
        <a:ext cx="4500706" cy="336042"/>
      </dsp:txXfrm>
    </dsp:sp>
    <dsp:sp modelId="{60145B67-30D9-4336-A5DD-3E959D85F8CD}">
      <dsp:nvSpPr>
        <dsp:cNvPr id="0" name=""/>
        <dsp:cNvSpPr/>
      </dsp:nvSpPr>
      <dsp:spPr>
        <a:xfrm rot="5400000">
          <a:off x="-85938" y="2577586"/>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1" y="2692172"/>
        <a:ext cx="401047" cy="171877"/>
      </dsp:txXfrm>
    </dsp:sp>
    <dsp:sp modelId="{E1FCA9D6-9924-4C30-854B-3DACABBF0C4F}">
      <dsp:nvSpPr>
        <dsp:cNvPr id="0" name=""/>
        <dsp:cNvSpPr/>
      </dsp:nvSpPr>
      <dsp:spPr>
        <a:xfrm rot="5400000">
          <a:off x="2474289" y="418405"/>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mj-lt"/>
            <a:buNone/>
          </a:pPr>
          <a:r>
            <a:rPr lang="en-US" sz="2800" b="0" kern="1200" dirty="0">
              <a:solidFill>
                <a:prstClr val="black">
                  <a:hueOff val="0"/>
                  <a:satOff val="0"/>
                  <a:lumOff val="0"/>
                  <a:alphaOff val="0"/>
                </a:prstClr>
              </a:solidFill>
              <a:latin typeface="Arial Narrow" panose="020B0606020202030204" pitchFamily="34" charset="0"/>
              <a:ea typeface="+mn-ea"/>
              <a:cs typeface="+mn-cs"/>
            </a:rPr>
            <a:t>6. </a:t>
          </a:r>
          <a:r>
            <a:rPr lang="en-US" sz="2800" b="0" kern="1200" dirty="0">
              <a:solidFill>
                <a:schemeClr val="tx1"/>
              </a:solidFill>
              <a:latin typeface="Arial Narrow" panose="020B0606020202030204" pitchFamily="34" charset="0"/>
            </a:rPr>
            <a:t>Voucher Given to Treasurer</a:t>
          </a:r>
          <a:endParaRPr lang="en-US" sz="2800" b="0" kern="1200" dirty="0">
            <a:solidFill>
              <a:prstClr val="black">
                <a:hueOff val="0"/>
                <a:satOff val="0"/>
                <a:lumOff val="0"/>
                <a:alphaOff val="0"/>
              </a:prstClr>
            </a:solidFill>
            <a:latin typeface="Arial Narrow" panose="020B0606020202030204" pitchFamily="34" charset="0"/>
            <a:ea typeface="+mn-ea"/>
            <a:cs typeface="+mn-cs"/>
          </a:endParaRPr>
        </a:p>
      </dsp:txBody>
      <dsp:txXfrm rot="-5400000">
        <a:off x="401047" y="2509827"/>
        <a:ext cx="4500706" cy="336042"/>
      </dsp:txXfrm>
    </dsp:sp>
    <dsp:sp modelId="{71584ABC-83BF-4872-B722-530F3731B102}">
      <dsp:nvSpPr>
        <dsp:cNvPr id="0" name=""/>
        <dsp:cNvSpPr/>
      </dsp:nvSpPr>
      <dsp:spPr>
        <a:xfrm rot="5400000">
          <a:off x="-85938" y="3074992"/>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1" y="3189578"/>
        <a:ext cx="401047" cy="171877"/>
      </dsp:txXfrm>
    </dsp:sp>
    <dsp:sp modelId="{99E077DF-4713-45D3-BF39-54DEBB55002D}">
      <dsp:nvSpPr>
        <dsp:cNvPr id="0" name=""/>
        <dsp:cNvSpPr/>
      </dsp:nvSpPr>
      <dsp:spPr>
        <a:xfrm rot="5400000">
          <a:off x="2474289" y="915811"/>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b="0" kern="1200" dirty="0">
              <a:latin typeface="Arial Narrow" panose="020B0606020202030204" pitchFamily="34" charset="0"/>
            </a:rPr>
            <a:t>7. </a:t>
          </a:r>
          <a:r>
            <a:rPr lang="en-US" sz="2800" b="0" kern="1200" dirty="0">
              <a:solidFill>
                <a:schemeClr val="tx1"/>
              </a:solidFill>
              <a:latin typeface="Arial Narrow" panose="020B0606020202030204" pitchFamily="34" charset="0"/>
            </a:rPr>
            <a:t>Treasurer Writes Check</a:t>
          </a:r>
          <a:endParaRPr lang="en-US" sz="2800" b="0" kern="1200" dirty="0">
            <a:latin typeface="Arial Narrow" panose="020B0606020202030204" pitchFamily="34" charset="0"/>
          </a:endParaRPr>
        </a:p>
      </dsp:txBody>
      <dsp:txXfrm rot="-5400000">
        <a:off x="401047" y="3007233"/>
        <a:ext cx="4500706" cy="336042"/>
      </dsp:txXfrm>
    </dsp:sp>
    <dsp:sp modelId="{14FD6CD2-CAC9-40B3-8A43-D4494E2B739D}">
      <dsp:nvSpPr>
        <dsp:cNvPr id="0" name=""/>
        <dsp:cNvSpPr/>
      </dsp:nvSpPr>
      <dsp:spPr>
        <a:xfrm rot="5400000">
          <a:off x="-85938" y="3572399"/>
          <a:ext cx="572924" cy="4010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1" y="3686985"/>
        <a:ext cx="401047" cy="171877"/>
      </dsp:txXfrm>
    </dsp:sp>
    <dsp:sp modelId="{5FA21E0E-D760-449C-B226-4E707C3BA7D2}">
      <dsp:nvSpPr>
        <dsp:cNvPr id="0" name=""/>
        <dsp:cNvSpPr/>
      </dsp:nvSpPr>
      <dsp:spPr>
        <a:xfrm rot="5400000">
          <a:off x="2474289" y="1413218"/>
          <a:ext cx="372400" cy="451888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Tx/>
            <a:buNone/>
          </a:pPr>
          <a:r>
            <a:rPr lang="en-US" sz="2800" b="0" kern="1200" dirty="0">
              <a:solidFill>
                <a:schemeClr val="tx1"/>
              </a:solidFill>
              <a:latin typeface="Arial Narrow" panose="020B0606020202030204" pitchFamily="34" charset="0"/>
            </a:rPr>
            <a:t>8. Treasurer and GK Sign Check</a:t>
          </a:r>
          <a:endParaRPr lang="en-US" sz="2800" b="0" kern="1200" dirty="0">
            <a:latin typeface="Arial Narrow" panose="020B0606020202030204" pitchFamily="34" charset="0"/>
          </a:endParaRPr>
        </a:p>
      </dsp:txBody>
      <dsp:txXfrm rot="-5400000">
        <a:off x="401047" y="3504640"/>
        <a:ext cx="4500706" cy="3360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12F2C-EB61-4992-A4CA-8D64DAE0750E}" type="datetimeFigureOut">
              <a:rPr lang="en-US" smtClean="0"/>
              <a:t>8/28/2021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EDC54-D90B-49B9-ADE5-719FA6247D6E}" type="slidenum">
              <a:rPr lang="en-US" smtClean="0"/>
              <a:t>‹#›</a:t>
            </a:fld>
            <a:endParaRPr lang="en-US" dirty="0"/>
          </a:p>
        </p:txBody>
      </p:sp>
    </p:spTree>
    <p:extLst>
      <p:ext uri="{BB962C8B-B14F-4D97-AF65-F5344CB8AC3E}">
        <p14:creationId xmlns:p14="http://schemas.microsoft.com/office/powerpoint/2010/main" val="22788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EDC54-D90B-49B9-ADE5-719FA6247D6E}" type="slidenum">
              <a:rPr lang="en-US" smtClean="0"/>
              <a:t>10</a:t>
            </a:fld>
            <a:endParaRPr lang="en-US" dirty="0"/>
          </a:p>
        </p:txBody>
      </p:sp>
    </p:spTree>
    <p:extLst>
      <p:ext uri="{BB962C8B-B14F-4D97-AF65-F5344CB8AC3E}">
        <p14:creationId xmlns:p14="http://schemas.microsoft.com/office/powerpoint/2010/main" val="262184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EDC54-D90B-49B9-ADE5-719FA6247D6E}" type="slidenum">
              <a:rPr lang="en-US" smtClean="0"/>
              <a:t>12</a:t>
            </a:fld>
            <a:endParaRPr lang="en-US" dirty="0"/>
          </a:p>
        </p:txBody>
      </p:sp>
    </p:spTree>
    <p:extLst>
      <p:ext uri="{BB962C8B-B14F-4D97-AF65-F5344CB8AC3E}">
        <p14:creationId xmlns:p14="http://schemas.microsoft.com/office/powerpoint/2010/main" val="273045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EDC54-D90B-49B9-ADE5-719FA6247D6E}" type="slidenum">
              <a:rPr lang="en-US" smtClean="0"/>
              <a:t>14</a:t>
            </a:fld>
            <a:endParaRPr lang="en-US" dirty="0"/>
          </a:p>
        </p:txBody>
      </p:sp>
    </p:spTree>
    <p:extLst>
      <p:ext uri="{BB962C8B-B14F-4D97-AF65-F5344CB8AC3E}">
        <p14:creationId xmlns:p14="http://schemas.microsoft.com/office/powerpoint/2010/main" val="4105870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204207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187364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319888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55327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146777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4266539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1225873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178374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187223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1874047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41709-C4E3-4D9D-AAAB-6C010711FEC7}" type="datetimeFigureOut">
              <a:rPr lang="en-US" smtClean="0"/>
              <a:t>8/28/2021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C5AB53-06F9-4FFA-B04A-5868B1036B8F}" type="slidenum">
              <a:rPr lang="en-US" smtClean="0"/>
              <a:t>‹#›</a:t>
            </a:fld>
            <a:endParaRPr lang="en-US" dirty="0"/>
          </a:p>
        </p:txBody>
      </p:sp>
    </p:spTree>
    <p:extLst>
      <p:ext uri="{BB962C8B-B14F-4D97-AF65-F5344CB8AC3E}">
        <p14:creationId xmlns:p14="http://schemas.microsoft.com/office/powerpoint/2010/main" val="110037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41709-C4E3-4D9D-AAAB-6C010711FEC7}" type="datetimeFigureOut">
              <a:rPr lang="en-US" smtClean="0"/>
              <a:t>8/28/2021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5AB53-06F9-4FFA-B04A-5868B1036B8F}" type="slidenum">
              <a:rPr lang="en-US" smtClean="0"/>
              <a:t>‹#›</a:t>
            </a:fld>
            <a:endParaRPr lang="en-US" dirty="0"/>
          </a:p>
        </p:txBody>
      </p:sp>
    </p:spTree>
    <p:extLst>
      <p:ext uri="{BB962C8B-B14F-4D97-AF65-F5344CB8AC3E}">
        <p14:creationId xmlns:p14="http://schemas.microsoft.com/office/powerpoint/2010/main" val="3732531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jpeg"/><Relationship Id="rId4" Type="http://schemas.openxmlformats.org/officeDocument/2006/relationships/diagramLayout" Target="../diagrams/layout1.xml"/><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LNFPRO@comcast.ne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audio" Target="../media/audio6.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3" Type="http://schemas.openxmlformats.org/officeDocument/2006/relationships/tags" Target="../tags/tag27.xml"/><Relationship Id="rId21" Type="http://schemas.openxmlformats.org/officeDocument/2006/relationships/tags" Target="../tags/tag45.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slideLayout" Target="../slideLayouts/slideLayout6.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tags" Target="../tags/tag44.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tags" Target="../tags/tag48.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tags" Target="../tags/tag47.xml"/><Relationship Id="rId10" Type="http://schemas.openxmlformats.org/officeDocument/2006/relationships/tags" Target="../tags/tag34.xml"/><Relationship Id="rId19" Type="http://schemas.openxmlformats.org/officeDocument/2006/relationships/tags" Target="../tags/tag43.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tags" Target="../tags/tag4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financial.secretary@kofc.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kofc.org/"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tags" Target="../tags/tag66.xml"/><Relationship Id="rId3" Type="http://schemas.openxmlformats.org/officeDocument/2006/relationships/tags" Target="../tags/tag51.xml"/><Relationship Id="rId21" Type="http://schemas.openxmlformats.org/officeDocument/2006/relationships/tags" Target="../tags/tag69.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slideLayout" Target="../slideLayouts/slideLayout6.xm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tags" Target="../tags/tag68.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tags" Target="../tags/tag72.xml"/><Relationship Id="rId5" Type="http://schemas.openxmlformats.org/officeDocument/2006/relationships/tags" Target="../tags/tag53.xml"/><Relationship Id="rId15" Type="http://schemas.openxmlformats.org/officeDocument/2006/relationships/tags" Target="../tags/tag63.xml"/><Relationship Id="rId23" Type="http://schemas.openxmlformats.org/officeDocument/2006/relationships/tags" Target="../tags/tag71.xml"/><Relationship Id="rId10" Type="http://schemas.openxmlformats.org/officeDocument/2006/relationships/tags" Target="../tags/tag58.xml"/><Relationship Id="rId19" Type="http://schemas.openxmlformats.org/officeDocument/2006/relationships/tags" Target="../tags/tag67.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tags" Target="../tags/tag7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47EE2C-2A9B-47DC-8642-38671D9FC5B3}"/>
              </a:ext>
            </a:extLst>
          </p:cNvPr>
          <p:cNvSpPr/>
          <p:nvPr/>
        </p:nvSpPr>
        <p:spPr>
          <a:xfrm>
            <a:off x="304164" y="2063512"/>
            <a:ext cx="6545944" cy="2123658"/>
          </a:xfrm>
          <a:prstGeom prst="rect">
            <a:avLst/>
          </a:prstGeom>
        </p:spPr>
        <p:txBody>
          <a:bodyPr wrap="square">
            <a:spAutoFit/>
            <a:scene3d>
              <a:camera prst="orthographicFront"/>
              <a:lightRig rig="threePt" dir="t"/>
            </a:scene3d>
            <a:sp3d prstMaterial="dkEdge"/>
          </a:bodyPr>
          <a:lstStyle/>
          <a:p>
            <a:pPr algn="ctr"/>
            <a:r>
              <a:rPr lang="en-US" sz="6600" b="1" dirty="0">
                <a:ln w="3175">
                  <a:solidFill>
                    <a:srgbClr val="969696"/>
                  </a:solidFill>
                </a:ln>
                <a:solidFill>
                  <a:srgbClr val="FFFF00"/>
                </a:solidFill>
                <a:effectLst>
                  <a:outerShdw blurRad="50800" dist="38100" algn="l" rotWithShape="0">
                    <a:prstClr val="black">
                      <a:alpha val="40000"/>
                    </a:prstClr>
                  </a:outerShdw>
                </a:effectLst>
                <a:latin typeface="Arial Narrow" panose="020B0606020202030204" pitchFamily="34" charset="0"/>
              </a:rPr>
              <a:t>2021 Financial Secretary Training </a:t>
            </a:r>
            <a:endParaRPr lang="en-US" sz="6600" dirty="0">
              <a:ln w="3175">
                <a:solidFill>
                  <a:srgbClr val="969696"/>
                </a:solidFill>
              </a:ln>
              <a:solidFill>
                <a:srgbClr val="FFFF00"/>
              </a:solidFill>
              <a:effectLst>
                <a:outerShdw blurRad="50800" dist="38100" algn="l" rotWithShape="0">
                  <a:prstClr val="black">
                    <a:alpha val="40000"/>
                  </a:prstClr>
                </a:outerShdw>
              </a:effectLst>
              <a:latin typeface="Arial Narrow" panose="020B0606020202030204" pitchFamily="34" charset="0"/>
            </a:endParaRPr>
          </a:p>
        </p:txBody>
      </p:sp>
      <p:sp>
        <p:nvSpPr>
          <p:cNvPr id="15" name="TextBox 14">
            <a:extLst>
              <a:ext uri="{FF2B5EF4-FFF2-40B4-BE49-F238E27FC236}">
                <a16:creationId xmlns:a16="http://schemas.microsoft.com/office/drawing/2014/main" id="{4940AA11-9DCD-42CC-BC03-FBA855BB1FA3}"/>
              </a:ext>
            </a:extLst>
          </p:cNvPr>
          <p:cNvSpPr txBox="1"/>
          <p:nvPr/>
        </p:nvSpPr>
        <p:spPr>
          <a:xfrm>
            <a:off x="1338775" y="6284686"/>
            <a:ext cx="6545943" cy="584775"/>
          </a:xfrm>
          <a:prstGeom prst="rect">
            <a:avLst/>
          </a:prstGeom>
          <a:noFill/>
        </p:spPr>
        <p:txBody>
          <a:bodyPr wrap="square" rtlCol="0">
            <a:spAutoFit/>
          </a:bodyPr>
          <a:lstStyle/>
          <a:p>
            <a:pPr algn="ctr"/>
            <a:r>
              <a:rPr lang="en-US" sz="3200" b="1" dirty="0">
                <a:solidFill>
                  <a:schemeClr val="bg1"/>
                </a:solidFill>
                <a:latin typeface="Arial Narrow" panose="020B0606020202030204" pitchFamily="34" charset="0"/>
              </a:rPr>
              <a:t>We are Servant Leaders</a:t>
            </a:r>
          </a:p>
        </p:txBody>
      </p:sp>
      <p:pic>
        <p:nvPicPr>
          <p:cNvPr id="8" name="Picture 7">
            <a:extLst>
              <a:ext uri="{FF2B5EF4-FFF2-40B4-BE49-F238E27FC236}">
                <a16:creationId xmlns:a16="http://schemas.microsoft.com/office/drawing/2014/main" id="{7EDEAA90-C293-484A-A452-F36E7890FE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497" y="312983"/>
            <a:ext cx="1035533" cy="1035533"/>
          </a:xfrm>
          <a:prstGeom prst="rect">
            <a:avLst/>
          </a:prstGeom>
        </p:spPr>
      </p:pic>
      <p:pic>
        <p:nvPicPr>
          <p:cNvPr id="17" name="Picture 16">
            <a:extLst>
              <a:ext uri="{FF2B5EF4-FFF2-40B4-BE49-F238E27FC236}">
                <a16:creationId xmlns:a16="http://schemas.microsoft.com/office/drawing/2014/main" id="{4BF7EA6A-5007-4473-9B1A-1546AE6133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2477" y="2096140"/>
            <a:ext cx="2020711" cy="2123659"/>
          </a:xfrm>
          <a:prstGeom prst="rect">
            <a:avLst/>
          </a:prstGeom>
        </p:spPr>
      </p:pic>
      <p:sp>
        <p:nvSpPr>
          <p:cNvPr id="11" name="TextBox 10">
            <a:extLst>
              <a:ext uri="{FF2B5EF4-FFF2-40B4-BE49-F238E27FC236}">
                <a16:creationId xmlns:a16="http://schemas.microsoft.com/office/drawing/2014/main" id="{02C64CC6-CDD1-4A35-87CC-A75219DD2576}"/>
              </a:ext>
            </a:extLst>
          </p:cNvPr>
          <p:cNvSpPr txBox="1"/>
          <p:nvPr/>
        </p:nvSpPr>
        <p:spPr>
          <a:xfrm>
            <a:off x="1996872" y="5312122"/>
            <a:ext cx="5070764" cy="584775"/>
          </a:xfrm>
          <a:prstGeom prst="rect">
            <a:avLst/>
          </a:prstGeom>
          <a:noFill/>
          <a:ln w="3175">
            <a:noFill/>
          </a:ln>
        </p:spPr>
        <p:txBody>
          <a:bodyPr wrap="square">
            <a:spAutoFit/>
          </a:bodyPr>
          <a:lstStyle/>
          <a:p>
            <a:pPr algn="ctr"/>
            <a:r>
              <a:rPr lang="en-US" sz="1600" b="1" dirty="0">
                <a:solidFill>
                  <a:schemeClr val="bg1"/>
                </a:solidFill>
                <a:latin typeface="Arial Narrow" panose="020B0606020202030204" pitchFamily="34" charset="0"/>
                <a:cs typeface="Times New Roman" panose="02020603050405020304" pitchFamily="18" charset="0"/>
              </a:rPr>
              <a:t>Documents and Slides Will Be Available At</a:t>
            </a:r>
            <a:r>
              <a:rPr lang="en-US" sz="1600" dirty="0">
                <a:solidFill>
                  <a:schemeClr val="bg1"/>
                </a:solidFill>
                <a:latin typeface="Arial Narrow" panose="020B0606020202030204" pitchFamily="34" charset="0"/>
                <a:cs typeface="Times New Roman" panose="02020603050405020304" pitchFamily="18" charset="0"/>
              </a:rPr>
              <a:t>:</a:t>
            </a:r>
          </a:p>
          <a:p>
            <a:pPr algn="ctr"/>
            <a:r>
              <a:rPr lang="en-US" sz="1600" dirty="0">
                <a:solidFill>
                  <a:schemeClr val="bg1"/>
                </a:solidFill>
                <a:latin typeface="Arial Narrow" panose="020B0606020202030204" pitchFamily="34" charset="0"/>
                <a:cs typeface="Times New Roman" panose="02020603050405020304" pitchFamily="18" charset="0"/>
              </a:rPr>
              <a:t>https://kofc-md.org/financial-secretary/</a:t>
            </a:r>
          </a:p>
        </p:txBody>
      </p:sp>
      <p:pic>
        <p:nvPicPr>
          <p:cNvPr id="4" name="Picture 3" descr="A close-up of a stamp&#10;&#10;Description automatically generated with low confidence">
            <a:extLst>
              <a:ext uri="{FF2B5EF4-FFF2-40B4-BE49-F238E27FC236}">
                <a16:creationId xmlns:a16="http://schemas.microsoft.com/office/drawing/2014/main" id="{E6B86972-EA41-469E-B477-C364A7E09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513" y="331020"/>
            <a:ext cx="788470" cy="1047484"/>
          </a:xfrm>
          <a:prstGeom prst="rect">
            <a:avLst/>
          </a:prstGeom>
        </p:spPr>
      </p:pic>
    </p:spTree>
    <p:extLst>
      <p:ext uri="{BB962C8B-B14F-4D97-AF65-F5344CB8AC3E}">
        <p14:creationId xmlns:p14="http://schemas.microsoft.com/office/powerpoint/2010/main" val="152670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1A5D8-682E-4621-9E97-C2F954F94F96}"/>
              </a:ext>
            </a:extLst>
          </p:cNvPr>
          <p:cNvSpPr>
            <a:spLocks noGrp="1"/>
          </p:cNvSpPr>
          <p:nvPr>
            <p:ph idx="1"/>
          </p:nvPr>
        </p:nvSpPr>
        <p:spPr>
          <a:xfrm>
            <a:off x="279400" y="1001145"/>
            <a:ext cx="8724899" cy="2152661"/>
          </a:xfrm>
        </p:spPr>
        <p:txBody>
          <a:bodyPr>
            <a:noAutofit/>
          </a:bodyPr>
          <a:lstStyle/>
          <a:p>
            <a:pPr marL="0" indent="0">
              <a:buNone/>
            </a:pPr>
            <a:r>
              <a:rPr lang="en-US" altLang="en-US" dirty="0">
                <a:effectLst>
                  <a:outerShdw blurRad="38100" dist="38100" dir="2700000" algn="tl">
                    <a:srgbClr val="000000">
                      <a:alpha val="43137"/>
                    </a:srgbClr>
                  </a:outerShdw>
                </a:effectLst>
                <a:latin typeface="Arial Narrow" panose="020B0606020202030204" pitchFamily="34" charset="0"/>
              </a:rPr>
              <a:t>1. Keep an account of member records</a:t>
            </a:r>
          </a:p>
          <a:p>
            <a:pPr marL="1028700" lvl="1" indent="-571500" defTabSz="457200"/>
            <a:r>
              <a:rPr lang="en-US" sz="2800" dirty="0">
                <a:latin typeface="Arial Narrow" panose="020B0606020202030204" pitchFamily="34" charset="0"/>
              </a:rPr>
              <a:t>Keep an account of the financial standing of all members.</a:t>
            </a:r>
          </a:p>
          <a:p>
            <a:pPr marL="1028700" lvl="1" indent="-571500" defTabSz="457200"/>
            <a:r>
              <a:rPr lang="en-US" sz="2800" dirty="0">
                <a:latin typeface="Arial Narrow" panose="020B0606020202030204" pitchFamily="34" charset="0"/>
              </a:rPr>
              <a:t>The FS is the accountant for the council. Keeps council financial records.</a:t>
            </a:r>
          </a:p>
          <a:p>
            <a:pPr marL="1028700" lvl="1" indent="-571500" defTabSz="457200"/>
            <a:r>
              <a:rPr lang="en-US" sz="2800" dirty="0">
                <a:latin typeface="Arial Narrow" panose="020B0606020202030204" pitchFamily="34" charset="0"/>
              </a:rPr>
              <a:t>Constitutional Roll</a:t>
            </a:r>
          </a:p>
          <a:p>
            <a:pPr marL="1028700" lvl="1" indent="-571500" defTabSz="457200"/>
            <a:r>
              <a:rPr lang="en-US" sz="2800" dirty="0">
                <a:latin typeface="Arial Narrow" panose="020B0606020202030204" pitchFamily="34" charset="0"/>
              </a:rPr>
              <a:t>Membership Info  Examples are:</a:t>
            </a:r>
          </a:p>
          <a:p>
            <a:pPr marL="0" indent="0">
              <a:buNone/>
            </a:pPr>
            <a:endParaRPr lang="en-US" altLang="en-US" b="1" dirty="0">
              <a:effectLst>
                <a:outerShdw blurRad="38100" dist="38100" dir="2700000" algn="tl">
                  <a:srgbClr val="000000">
                    <a:alpha val="43137"/>
                  </a:srgbClr>
                </a:outerShdw>
              </a:effectLst>
              <a:latin typeface="Arial Narrow" panose="020B0606020202030204" pitchFamily="34" charset="0"/>
            </a:endParaRPr>
          </a:p>
        </p:txBody>
      </p:sp>
      <p:sp>
        <p:nvSpPr>
          <p:cNvPr id="6" name="Parallelogram 5">
            <a:extLst>
              <a:ext uri="{FF2B5EF4-FFF2-40B4-BE49-F238E27FC236}">
                <a16:creationId xmlns:a16="http://schemas.microsoft.com/office/drawing/2014/main" id="{E887843C-280A-406E-B408-3DE7A8651C2C}"/>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Your Responsibilities as FS</a:t>
            </a:r>
          </a:p>
        </p:txBody>
      </p:sp>
      <p:sp>
        <p:nvSpPr>
          <p:cNvPr id="7" name="Content Placeholder 2">
            <a:extLst>
              <a:ext uri="{FF2B5EF4-FFF2-40B4-BE49-F238E27FC236}">
                <a16:creationId xmlns:a16="http://schemas.microsoft.com/office/drawing/2014/main" id="{F96303ED-F316-4C09-9A2A-C032107B3A7B}"/>
              </a:ext>
            </a:extLst>
          </p:cNvPr>
          <p:cNvSpPr txBox="1">
            <a:spLocks/>
          </p:cNvSpPr>
          <p:nvPr/>
        </p:nvSpPr>
        <p:spPr>
          <a:xfrm>
            <a:off x="1517196" y="3565054"/>
            <a:ext cx="2781754" cy="2152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Narrow" panose="020B0606020202030204" pitchFamily="34" charset="0"/>
              </a:rPr>
              <a:t>This includes</a:t>
            </a:r>
          </a:p>
          <a:p>
            <a:pPr lvl="1"/>
            <a:r>
              <a:rPr lang="en-US" dirty="0">
                <a:latin typeface="Arial Narrow" panose="020B0606020202030204" pitchFamily="34" charset="0"/>
              </a:rPr>
              <a:t>Address</a:t>
            </a:r>
          </a:p>
          <a:p>
            <a:pPr lvl="1"/>
            <a:r>
              <a:rPr lang="en-US" dirty="0">
                <a:latin typeface="Arial Narrow" panose="020B0606020202030204" pitchFamily="34" charset="0"/>
              </a:rPr>
              <a:t>Phone Numbers</a:t>
            </a:r>
          </a:p>
          <a:p>
            <a:pPr lvl="1"/>
            <a:r>
              <a:rPr lang="en-US" dirty="0">
                <a:latin typeface="Arial Narrow" panose="020B0606020202030204" pitchFamily="34" charset="0"/>
              </a:rPr>
              <a:t>E-mail</a:t>
            </a:r>
          </a:p>
        </p:txBody>
      </p:sp>
      <p:sp>
        <p:nvSpPr>
          <p:cNvPr id="8" name="Content Placeholder 3">
            <a:extLst>
              <a:ext uri="{FF2B5EF4-FFF2-40B4-BE49-F238E27FC236}">
                <a16:creationId xmlns:a16="http://schemas.microsoft.com/office/drawing/2014/main" id="{10242953-52A2-4BBA-B478-BF969FBD205F}"/>
              </a:ext>
            </a:extLst>
          </p:cNvPr>
          <p:cNvSpPr txBox="1">
            <a:spLocks/>
          </p:cNvSpPr>
          <p:nvPr/>
        </p:nvSpPr>
        <p:spPr>
          <a:xfrm>
            <a:off x="3698421" y="3644832"/>
            <a:ext cx="2962729" cy="21526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latin typeface="Arial Narrow" panose="020B0606020202030204" pitchFamily="34" charset="0"/>
            </a:endParaRPr>
          </a:p>
          <a:p>
            <a:pPr lvl="1"/>
            <a:r>
              <a:rPr lang="en-US" dirty="0">
                <a:latin typeface="Arial Narrow" panose="020B0606020202030204" pitchFamily="34" charset="0"/>
              </a:rPr>
              <a:t>Dates of degrees</a:t>
            </a:r>
          </a:p>
          <a:p>
            <a:pPr lvl="1"/>
            <a:r>
              <a:rPr lang="en-US" dirty="0">
                <a:latin typeface="Arial Narrow" panose="020B0606020202030204" pitchFamily="34" charset="0"/>
              </a:rPr>
              <a:t>Spouse </a:t>
            </a:r>
          </a:p>
          <a:p>
            <a:endParaRPr lang="en-US" dirty="0"/>
          </a:p>
        </p:txBody>
      </p:sp>
      <p:sp>
        <p:nvSpPr>
          <p:cNvPr id="5" name="Content Placeholder 3">
            <a:extLst>
              <a:ext uri="{FF2B5EF4-FFF2-40B4-BE49-F238E27FC236}">
                <a16:creationId xmlns:a16="http://schemas.microsoft.com/office/drawing/2014/main" id="{31BF0E90-A501-4177-82F9-9FA0DAD8D74F}"/>
              </a:ext>
            </a:extLst>
          </p:cNvPr>
          <p:cNvSpPr txBox="1">
            <a:spLocks/>
          </p:cNvSpPr>
          <p:nvPr/>
        </p:nvSpPr>
        <p:spPr>
          <a:xfrm>
            <a:off x="6003471" y="3644832"/>
            <a:ext cx="2600779" cy="21526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latin typeface="Arial Narrow" panose="020B0606020202030204" pitchFamily="34" charset="0"/>
            </a:endParaRPr>
          </a:p>
          <a:p>
            <a:pPr lvl="1"/>
            <a:r>
              <a:rPr lang="en-US" dirty="0">
                <a:latin typeface="Arial Narrow" panose="020B0606020202030204" pitchFamily="34" charset="0"/>
              </a:rPr>
              <a:t>Parish</a:t>
            </a:r>
          </a:p>
          <a:p>
            <a:pPr lvl="1"/>
            <a:r>
              <a:rPr lang="en-US" dirty="0">
                <a:latin typeface="Arial Narrow" panose="020B0606020202030204" pitchFamily="34" charset="0"/>
              </a:rPr>
              <a:t>Deaths</a:t>
            </a:r>
          </a:p>
          <a:p>
            <a:endParaRPr lang="en-US" dirty="0"/>
          </a:p>
        </p:txBody>
      </p:sp>
      <p:sp>
        <p:nvSpPr>
          <p:cNvPr id="9" name="TextBox 8">
            <a:extLst>
              <a:ext uri="{FF2B5EF4-FFF2-40B4-BE49-F238E27FC236}">
                <a16:creationId xmlns:a16="http://schemas.microsoft.com/office/drawing/2014/main" id="{EF42E0BC-1630-4178-AECC-85170CA14102}"/>
              </a:ext>
            </a:extLst>
          </p:cNvPr>
          <p:cNvSpPr txBox="1"/>
          <p:nvPr/>
        </p:nvSpPr>
        <p:spPr>
          <a:xfrm>
            <a:off x="340859" y="5528797"/>
            <a:ext cx="8663440" cy="1200329"/>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p>
            <a:pPr marL="0" indent="0">
              <a:buNone/>
            </a:pPr>
            <a:r>
              <a:rPr lang="en-US" altLang="en-US" sz="2400" b="1" dirty="0">
                <a:solidFill>
                  <a:schemeClr val="tx1"/>
                </a:solidFill>
                <a:effectLst>
                  <a:outerShdw blurRad="38100" dist="38100" dir="2700000" algn="tl">
                    <a:srgbClr val="000000">
                      <a:alpha val="43137"/>
                    </a:srgbClr>
                  </a:outerShdw>
                </a:effectLst>
                <a:latin typeface="Arial Narrow" panose="020B0606020202030204" pitchFamily="34" charset="0"/>
              </a:rPr>
              <a:t>It is important to remember that the Financial Secretary of the Council has the ultimate responsibility of maintaining the official record of membership for his council, not Supreme.</a:t>
            </a:r>
          </a:p>
        </p:txBody>
      </p:sp>
    </p:spTree>
    <p:extLst>
      <p:ext uri="{BB962C8B-B14F-4D97-AF65-F5344CB8AC3E}">
        <p14:creationId xmlns:p14="http://schemas.microsoft.com/office/powerpoint/2010/main" val="4028213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1A5D8-682E-4621-9E97-C2F954F94F96}"/>
              </a:ext>
            </a:extLst>
          </p:cNvPr>
          <p:cNvSpPr>
            <a:spLocks noGrp="1"/>
          </p:cNvSpPr>
          <p:nvPr>
            <p:ph idx="1"/>
          </p:nvPr>
        </p:nvSpPr>
        <p:spPr>
          <a:xfrm>
            <a:off x="279400" y="1001146"/>
            <a:ext cx="8724899" cy="1396998"/>
          </a:xfrm>
        </p:spPr>
        <p:txBody>
          <a:bodyPr>
            <a:noAutofit/>
          </a:bodyPr>
          <a:lstStyle/>
          <a:p>
            <a:pPr marL="514350" indent="-514350">
              <a:buFont typeface="+mj-lt"/>
              <a:buAutoNum type="arabicPeriod" startAt="2"/>
            </a:pPr>
            <a:r>
              <a:rPr lang="en-US" altLang="en-US" sz="3200" dirty="0">
                <a:effectLst>
                  <a:outerShdw blurRad="38100" dist="38100" dir="2700000" algn="tl">
                    <a:srgbClr val="000000">
                      <a:alpha val="43137"/>
                    </a:srgbClr>
                  </a:outerShdw>
                </a:effectLst>
                <a:latin typeface="Arial Narrow" panose="020B0606020202030204" pitchFamily="34" charset="0"/>
              </a:rPr>
              <a:t>Collect and receive all money from any source and k</a:t>
            </a:r>
            <a:r>
              <a:rPr lang="en-US" sz="3200" dirty="0">
                <a:effectLst>
                  <a:outerShdw blurRad="38100" dist="38100" dir="2700000" algn="tl">
                    <a:srgbClr val="000000">
                      <a:alpha val="43137"/>
                    </a:srgbClr>
                  </a:outerShdw>
                </a:effectLst>
                <a:latin typeface="Arial Narrow" panose="020B0606020202030204" pitchFamily="34" charset="0"/>
              </a:rPr>
              <a:t>eep an accurate accounting of money flow for your council </a:t>
            </a:r>
          </a:p>
          <a:p>
            <a:pPr marL="914400" lvl="2" indent="0">
              <a:buNone/>
            </a:pPr>
            <a:endParaRPr lang="en-US" sz="2800" dirty="0">
              <a:latin typeface="Arial Narrow" panose="020B0606020202030204" pitchFamily="34" charset="0"/>
            </a:endParaRPr>
          </a:p>
          <a:p>
            <a:pPr marL="0" indent="0">
              <a:buNone/>
            </a:pPr>
            <a:endParaRPr lang="en-US" sz="3200" dirty="0">
              <a:effectLst>
                <a:outerShdw blurRad="38100" dist="38100" dir="2700000" algn="tl">
                  <a:srgbClr val="000000">
                    <a:alpha val="43137"/>
                  </a:srgbClr>
                </a:outerShdw>
              </a:effectLst>
              <a:latin typeface="Arial Narrow" panose="020B0606020202030204" pitchFamily="34" charset="0"/>
            </a:endParaRPr>
          </a:p>
        </p:txBody>
      </p:sp>
      <p:sp>
        <p:nvSpPr>
          <p:cNvPr id="6" name="Parallelogram 5">
            <a:extLst>
              <a:ext uri="{FF2B5EF4-FFF2-40B4-BE49-F238E27FC236}">
                <a16:creationId xmlns:a16="http://schemas.microsoft.com/office/drawing/2014/main" id="{E887843C-280A-406E-B408-3DE7A8651C2C}"/>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Your Responsibilities as FS</a:t>
            </a:r>
          </a:p>
        </p:txBody>
      </p:sp>
      <p:sp>
        <p:nvSpPr>
          <p:cNvPr id="2" name="Rectangle 1">
            <a:extLst>
              <a:ext uri="{FF2B5EF4-FFF2-40B4-BE49-F238E27FC236}">
                <a16:creationId xmlns:a16="http://schemas.microsoft.com/office/drawing/2014/main" id="{8B3ECB03-7C89-4BCB-818F-7C3F5465B468}"/>
              </a:ext>
            </a:extLst>
          </p:cNvPr>
          <p:cNvSpPr/>
          <p:nvPr/>
        </p:nvSpPr>
        <p:spPr>
          <a:xfrm>
            <a:off x="1305862" y="5957145"/>
            <a:ext cx="6671974" cy="523220"/>
          </a:xfrm>
          <a:prstGeom prst="rect">
            <a:avLst/>
          </a:prstGeom>
          <a:solidFill>
            <a:srgbClr val="FFFF99"/>
          </a:solidFill>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ffectLst>
                  <a:outerShdw blurRad="38100" dist="38100" dir="2700000" algn="tl">
                    <a:srgbClr val="000000">
                      <a:alpha val="43137"/>
                    </a:srgbClr>
                  </a:outerShdw>
                </a:effectLst>
                <a:latin typeface="Arial Narrow" panose="020B0606020202030204" pitchFamily="34" charset="0"/>
              </a:rPr>
              <a:t>The FS Is the accountant for the council</a:t>
            </a:r>
            <a:r>
              <a:rPr lang="en-US" sz="2800" dirty="0">
                <a:solidFill>
                  <a:schemeClr val="tx1"/>
                </a:solidFill>
                <a:latin typeface="Arial Narrow" panose="020B0606020202030204" pitchFamily="34" charset="0"/>
              </a:rPr>
              <a:t>.</a:t>
            </a:r>
          </a:p>
        </p:txBody>
      </p:sp>
      <p:sp>
        <p:nvSpPr>
          <p:cNvPr id="8" name="Content Placeholder 2">
            <a:extLst>
              <a:ext uri="{FF2B5EF4-FFF2-40B4-BE49-F238E27FC236}">
                <a16:creationId xmlns:a16="http://schemas.microsoft.com/office/drawing/2014/main" id="{6E4FD683-38F1-4DBA-A76E-0314324ED384}"/>
              </a:ext>
            </a:extLst>
          </p:cNvPr>
          <p:cNvSpPr txBox="1">
            <a:spLocks/>
          </p:cNvSpPr>
          <p:nvPr/>
        </p:nvSpPr>
        <p:spPr>
          <a:xfrm>
            <a:off x="930575" y="2481233"/>
            <a:ext cx="3886200" cy="19786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Narrow" panose="020B0606020202030204" pitchFamily="34" charset="0"/>
                <a:cs typeface="Arial" panose="020B0604020202020204" pitchFamily="34" charset="0"/>
              </a:rPr>
              <a:t>Dues from members  </a:t>
            </a:r>
          </a:p>
          <a:p>
            <a:r>
              <a:rPr lang="en-US" dirty="0">
                <a:latin typeface="Arial Narrow" panose="020B0606020202030204" pitchFamily="34" charset="0"/>
                <a:cs typeface="Arial" panose="020B0604020202020204" pitchFamily="34" charset="0"/>
              </a:rPr>
              <a:t>Fundraisers</a:t>
            </a:r>
          </a:p>
          <a:p>
            <a:r>
              <a:rPr lang="en-US" dirty="0">
                <a:latin typeface="Arial Narrow" panose="020B0606020202030204" pitchFamily="34" charset="0"/>
                <a:cs typeface="Arial" panose="020B0604020202020204" pitchFamily="34" charset="0"/>
              </a:rPr>
              <a:t>Social events</a:t>
            </a:r>
          </a:p>
          <a:p>
            <a:r>
              <a:rPr lang="en-US" dirty="0">
                <a:latin typeface="Arial Narrow" panose="020B0606020202030204" pitchFamily="34" charset="0"/>
                <a:cs typeface="Arial" panose="020B0604020202020204" pitchFamily="34" charset="0"/>
              </a:rPr>
              <a:t>Special collections</a:t>
            </a:r>
          </a:p>
        </p:txBody>
      </p:sp>
      <p:sp>
        <p:nvSpPr>
          <p:cNvPr id="11" name="Content Placeholder 3">
            <a:extLst>
              <a:ext uri="{FF2B5EF4-FFF2-40B4-BE49-F238E27FC236}">
                <a16:creationId xmlns:a16="http://schemas.microsoft.com/office/drawing/2014/main" id="{8807D304-66E8-4767-A466-365248672D92}"/>
              </a:ext>
            </a:extLst>
          </p:cNvPr>
          <p:cNvSpPr txBox="1">
            <a:spLocks/>
          </p:cNvSpPr>
          <p:nvPr/>
        </p:nvSpPr>
        <p:spPr>
          <a:xfrm>
            <a:off x="4931075" y="2481233"/>
            <a:ext cx="3886200" cy="197862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2">
              <a:spcBef>
                <a:spcPts val="1000"/>
              </a:spcBef>
            </a:pPr>
            <a:r>
              <a:rPr lang="en-US" sz="2800" dirty="0">
                <a:latin typeface="Arial Narrow" panose="020B0606020202030204" pitchFamily="34" charset="0"/>
                <a:cs typeface="Arial" panose="020B0604020202020204" pitchFamily="34" charset="0"/>
              </a:rPr>
              <a:t>Athletic events</a:t>
            </a:r>
          </a:p>
          <a:p>
            <a:pPr marL="228600" lvl="2">
              <a:spcBef>
                <a:spcPts val="1000"/>
              </a:spcBef>
            </a:pPr>
            <a:r>
              <a:rPr lang="en-US" sz="2800" dirty="0">
                <a:latin typeface="Arial Narrow" panose="020B0606020202030204" pitchFamily="34" charset="0"/>
                <a:cs typeface="Arial" panose="020B0604020202020204" pitchFamily="34" charset="0"/>
              </a:rPr>
              <a:t>Any other funds</a:t>
            </a:r>
          </a:p>
          <a:p>
            <a:pPr marL="228600" lvl="2">
              <a:spcBef>
                <a:spcPts val="1000"/>
              </a:spcBef>
            </a:pPr>
            <a:r>
              <a:rPr lang="en-US" sz="2800" dirty="0">
                <a:latin typeface="Arial Narrow" panose="020B0606020202030204" pitchFamily="34" charset="0"/>
                <a:cs typeface="Arial" panose="020B0604020202020204" pitchFamily="34" charset="0"/>
              </a:rPr>
              <a:t>Keep an account of the financial standing of all members.</a:t>
            </a:r>
            <a:endParaRPr lang="en-US" sz="3200" dirty="0"/>
          </a:p>
        </p:txBody>
      </p:sp>
    </p:spTree>
    <p:extLst>
      <p:ext uri="{BB962C8B-B14F-4D97-AF65-F5344CB8AC3E}">
        <p14:creationId xmlns:p14="http://schemas.microsoft.com/office/powerpoint/2010/main" val="2278899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D9CF33B2-60C4-4443-8DB3-91EF5C3A7D2F}"/>
              </a:ext>
            </a:extLst>
          </p:cNvPr>
          <p:cNvGraphicFramePr/>
          <p:nvPr>
            <p:extLst>
              <p:ext uri="{D42A27DB-BD31-4B8C-83A1-F6EECF244321}">
                <p14:modId xmlns:p14="http://schemas.microsoft.com/office/powerpoint/2010/main" val="501219030"/>
              </p:ext>
            </p:extLst>
          </p:nvPr>
        </p:nvGraphicFramePr>
        <p:xfrm>
          <a:off x="402565" y="1397000"/>
          <a:ext cx="549790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Parallelogram 54">
            <a:extLst>
              <a:ext uri="{FF2B5EF4-FFF2-40B4-BE49-F238E27FC236}">
                <a16:creationId xmlns:a16="http://schemas.microsoft.com/office/drawing/2014/main" id="{A38705D8-FFC5-4BD4-BEEE-B0F5CCC296FD}"/>
              </a:ext>
            </a:extLst>
          </p:cNvPr>
          <p:cNvSpPr/>
          <p:nvPr/>
        </p:nvSpPr>
        <p:spPr>
          <a:xfrm>
            <a:off x="583406" y="31642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Handling Cash</a:t>
            </a:r>
          </a:p>
        </p:txBody>
      </p:sp>
      <p:sp>
        <p:nvSpPr>
          <p:cNvPr id="56" name="TextBox 55">
            <a:extLst>
              <a:ext uri="{FF2B5EF4-FFF2-40B4-BE49-F238E27FC236}">
                <a16:creationId xmlns:a16="http://schemas.microsoft.com/office/drawing/2014/main" id="{08971CFE-873B-4D66-8442-C23AFDF1D9B2}"/>
              </a:ext>
            </a:extLst>
          </p:cNvPr>
          <p:cNvSpPr txBox="1"/>
          <p:nvPr/>
        </p:nvSpPr>
        <p:spPr>
          <a:xfrm>
            <a:off x="6547448" y="5344632"/>
            <a:ext cx="2518913" cy="369332"/>
          </a:xfrm>
          <a:prstGeom prst="rect">
            <a:avLst/>
          </a:prstGeom>
          <a:noFill/>
        </p:spPr>
        <p:txBody>
          <a:bodyPr wrap="square">
            <a:spAutoFit/>
          </a:bodyPr>
          <a:lstStyle/>
          <a:p>
            <a:r>
              <a:rPr lang="en-US" b="1" dirty="0">
                <a:solidFill>
                  <a:schemeClr val="tx1"/>
                </a:solidFill>
                <a:effectLst>
                  <a:outerShdw blurRad="38100" dist="38100" dir="2700000" algn="tl">
                    <a:srgbClr val="000000">
                      <a:alpha val="43137"/>
                    </a:srgbClr>
                  </a:outerShdw>
                </a:effectLst>
                <a:latin typeface="Arial Black" panose="020B0A04020102020204" pitchFamily="34" charset="0"/>
              </a:rPr>
              <a:t>21</a:t>
            </a:r>
            <a:r>
              <a:rPr lang="en-US" b="1" baseline="30000" dirty="0">
                <a:solidFill>
                  <a:schemeClr val="tx1"/>
                </a:solidFill>
                <a:effectLst>
                  <a:outerShdw blurRad="38100" dist="38100" dir="2700000" algn="tl">
                    <a:srgbClr val="000000">
                      <a:alpha val="43137"/>
                    </a:srgbClr>
                  </a:outerShdw>
                </a:effectLst>
                <a:latin typeface="Arial Black" panose="020B0A04020102020204" pitchFamily="34" charset="0"/>
              </a:rPr>
              <a:t>st</a:t>
            </a:r>
            <a:r>
              <a:rPr lang="en-US" b="1" dirty="0">
                <a:solidFill>
                  <a:schemeClr val="tx1"/>
                </a:solidFill>
                <a:effectLst>
                  <a:outerShdw blurRad="38100" dist="38100" dir="2700000" algn="tl">
                    <a:srgbClr val="000000">
                      <a:alpha val="43137"/>
                    </a:srgbClr>
                  </a:outerShdw>
                </a:effectLst>
                <a:latin typeface="Arial Black" panose="020B0A04020102020204" pitchFamily="34" charset="0"/>
              </a:rPr>
              <a:t> Century Apps</a:t>
            </a:r>
          </a:p>
        </p:txBody>
      </p:sp>
      <p:pic>
        <p:nvPicPr>
          <p:cNvPr id="57" name="Picture 2" descr="PayPal - Review 2020 - PCMag India">
            <a:extLst>
              <a:ext uri="{FF2B5EF4-FFF2-40B4-BE49-F238E27FC236}">
                <a16:creationId xmlns:a16="http://schemas.microsoft.com/office/drawing/2014/main" id="{B5CDD5C8-014F-493D-BC1F-3C3C7D0087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521" b="23226"/>
          <a:stretch/>
        </p:blipFill>
        <p:spPr bwMode="auto">
          <a:xfrm>
            <a:off x="7053691" y="5692199"/>
            <a:ext cx="1595120" cy="4954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NEW - Contactless Cookie Payment Options | Girl Scouts River Valleys  Volunteers">
            <a:extLst>
              <a:ext uri="{FF2B5EF4-FFF2-40B4-BE49-F238E27FC236}">
                <a16:creationId xmlns:a16="http://schemas.microsoft.com/office/drawing/2014/main" id="{0C8E36F7-D661-4FA7-9A6F-B9FE002FF1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853" b="27411"/>
          <a:stretch/>
        </p:blipFill>
        <p:spPr bwMode="auto">
          <a:xfrm>
            <a:off x="6940204" y="6187654"/>
            <a:ext cx="1657807" cy="4350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Lawsuit claims 10 world's largest banks rigged market for US ...">
            <a:extLst>
              <a:ext uri="{FF2B5EF4-FFF2-40B4-BE49-F238E27FC236}">
                <a16:creationId xmlns:a16="http://schemas.microsoft.com/office/drawing/2014/main" id="{284EA66E-5BA4-4820-AE19-31522598C6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2516" y="5421294"/>
            <a:ext cx="1918968" cy="107942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13870F3-25BE-4805-8192-F3E7D33A6130}"/>
              </a:ext>
            </a:extLst>
          </p:cNvPr>
          <p:cNvSpPr txBox="1"/>
          <p:nvPr/>
        </p:nvSpPr>
        <p:spPr>
          <a:xfrm>
            <a:off x="5827396" y="1073834"/>
            <a:ext cx="1112808" cy="646331"/>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pPr algn="ctr"/>
            <a:r>
              <a:rPr lang="en-US" dirty="0"/>
              <a:t>Reality</a:t>
            </a:r>
          </a:p>
          <a:p>
            <a:pPr algn="ctr"/>
            <a:r>
              <a:rPr lang="en-US" dirty="0"/>
              <a:t>Check</a:t>
            </a:r>
          </a:p>
        </p:txBody>
      </p:sp>
    </p:spTree>
    <p:extLst>
      <p:ext uri="{BB962C8B-B14F-4D97-AF65-F5344CB8AC3E}">
        <p14:creationId xmlns:p14="http://schemas.microsoft.com/office/powerpoint/2010/main" val="491717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1A5D8-682E-4621-9E97-C2F954F94F96}"/>
              </a:ext>
            </a:extLst>
          </p:cNvPr>
          <p:cNvSpPr>
            <a:spLocks noGrp="1"/>
          </p:cNvSpPr>
          <p:nvPr>
            <p:ph idx="1"/>
          </p:nvPr>
        </p:nvSpPr>
        <p:spPr>
          <a:xfrm>
            <a:off x="279400" y="1001145"/>
            <a:ext cx="8724899" cy="4931909"/>
          </a:xfrm>
        </p:spPr>
        <p:txBody>
          <a:bodyPr>
            <a:noAutofit/>
          </a:bodyPr>
          <a:lstStyle/>
          <a:p>
            <a:pPr marL="514350" indent="-514350">
              <a:buFont typeface="+mj-lt"/>
              <a:buAutoNum type="arabicPeriod" startAt="3"/>
            </a:pPr>
            <a:r>
              <a:rPr lang="en-US" altLang="en-US" dirty="0">
                <a:effectLst>
                  <a:outerShdw blurRad="38100" dist="38100" dir="2700000" algn="tl">
                    <a:srgbClr val="000000">
                      <a:alpha val="43137"/>
                    </a:srgbClr>
                  </a:outerShdw>
                </a:effectLst>
                <a:latin typeface="Arial Narrow" panose="020B0606020202030204" pitchFamily="34" charset="0"/>
              </a:rPr>
              <a:t>Transfer all moneys received to the Treasurer. Gets receipt from Treasurer</a:t>
            </a:r>
            <a:endParaRPr lang="en-US" dirty="0">
              <a:effectLst>
                <a:outerShdw blurRad="38100" dist="38100" dir="2700000" algn="tl">
                  <a:srgbClr val="000000">
                    <a:alpha val="43137"/>
                  </a:srgbClr>
                </a:outerShdw>
              </a:effectLst>
              <a:latin typeface="Arial Narrow" panose="020B0606020202030204" pitchFamily="34" charset="0"/>
            </a:endParaRPr>
          </a:p>
          <a:p>
            <a:pPr lvl="2"/>
            <a:r>
              <a:rPr lang="en-US" sz="2800" dirty="0">
                <a:latin typeface="Arial" panose="020B0604020202020204" pitchFamily="34" charset="0"/>
                <a:cs typeface="Arial" panose="020B0604020202020204" pitchFamily="34" charset="0"/>
              </a:rPr>
              <a:t>Dues from members</a:t>
            </a:r>
          </a:p>
          <a:p>
            <a:pPr lvl="2"/>
            <a:r>
              <a:rPr lang="en-US" sz="2800" dirty="0">
                <a:latin typeface="Arial" panose="020B0604020202020204" pitchFamily="34" charset="0"/>
                <a:cs typeface="Arial" panose="020B0604020202020204" pitchFamily="34" charset="0"/>
              </a:rPr>
              <a:t>Fundraisers</a:t>
            </a:r>
          </a:p>
          <a:p>
            <a:pPr lvl="2"/>
            <a:r>
              <a:rPr lang="en-US" sz="2800" dirty="0">
                <a:latin typeface="Arial" panose="020B0604020202020204" pitchFamily="34" charset="0"/>
                <a:cs typeface="Arial" panose="020B0604020202020204" pitchFamily="34" charset="0"/>
              </a:rPr>
              <a:t>Contributions or donations</a:t>
            </a:r>
          </a:p>
          <a:p>
            <a:pPr lvl="2"/>
            <a:r>
              <a:rPr lang="en-US" sz="2800" dirty="0">
                <a:latin typeface="Arial" panose="020B0604020202020204" pitchFamily="34" charset="0"/>
                <a:cs typeface="Arial" panose="020B0604020202020204" pitchFamily="34" charset="0"/>
              </a:rPr>
              <a:t>All other sources</a:t>
            </a:r>
          </a:p>
          <a:p>
            <a:pPr lvl="2"/>
            <a:endParaRPr lang="en-US" sz="2800" dirty="0">
              <a:latin typeface="Arial Narrow" panose="020B0606020202030204" pitchFamily="34" charset="0"/>
            </a:endParaRPr>
          </a:p>
          <a:p>
            <a:pPr marL="0" indent="0">
              <a:buNone/>
            </a:pPr>
            <a:endParaRPr lang="en-US" sz="3200" b="1" dirty="0">
              <a:effectLst>
                <a:outerShdw blurRad="38100" dist="38100" dir="2700000" algn="tl">
                  <a:srgbClr val="000000">
                    <a:alpha val="43137"/>
                  </a:srgbClr>
                </a:outerShdw>
              </a:effectLst>
              <a:latin typeface="Arial Narrow" panose="020B0606020202030204" pitchFamily="34" charset="0"/>
            </a:endParaRPr>
          </a:p>
        </p:txBody>
      </p:sp>
      <p:sp>
        <p:nvSpPr>
          <p:cNvPr id="6" name="Parallelogram 5">
            <a:extLst>
              <a:ext uri="{FF2B5EF4-FFF2-40B4-BE49-F238E27FC236}">
                <a16:creationId xmlns:a16="http://schemas.microsoft.com/office/drawing/2014/main" id="{E887843C-280A-406E-B408-3DE7A8651C2C}"/>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Your Responsibilities as FS</a:t>
            </a:r>
          </a:p>
        </p:txBody>
      </p:sp>
      <p:sp>
        <p:nvSpPr>
          <p:cNvPr id="2" name="Rectangle 1">
            <a:extLst>
              <a:ext uri="{FF2B5EF4-FFF2-40B4-BE49-F238E27FC236}">
                <a16:creationId xmlns:a16="http://schemas.microsoft.com/office/drawing/2014/main" id="{8B3ECB03-7C89-4BCB-818F-7C3F5465B468}"/>
              </a:ext>
            </a:extLst>
          </p:cNvPr>
          <p:cNvSpPr/>
          <p:nvPr/>
        </p:nvSpPr>
        <p:spPr>
          <a:xfrm>
            <a:off x="1305862" y="5957145"/>
            <a:ext cx="7076138" cy="523220"/>
          </a:xfrm>
          <a:prstGeom prst="rect">
            <a:avLst/>
          </a:prstGeom>
          <a:solidFill>
            <a:srgbClr val="FFFF99"/>
          </a:solidFill>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effectLst>
                  <a:outerShdw blurRad="38100" dist="38100" dir="2700000" algn="tl">
                    <a:srgbClr val="000000">
                      <a:alpha val="43137"/>
                    </a:srgbClr>
                  </a:outerShdw>
                </a:effectLst>
                <a:latin typeface="Arial Narrow" panose="020B0606020202030204" pitchFamily="34" charset="0"/>
              </a:rPr>
              <a:t>Artifacts for the Council Audit</a:t>
            </a:r>
            <a:endParaRPr lang="en-US" sz="28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80582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D9CF33B2-60C4-4443-8DB3-91EF5C3A7D2F}"/>
              </a:ext>
            </a:extLst>
          </p:cNvPr>
          <p:cNvGraphicFramePr/>
          <p:nvPr>
            <p:extLst>
              <p:ext uri="{D42A27DB-BD31-4B8C-83A1-F6EECF244321}">
                <p14:modId xmlns:p14="http://schemas.microsoft.com/office/powerpoint/2010/main" val="832551605"/>
              </p:ext>
            </p:extLst>
          </p:nvPr>
        </p:nvGraphicFramePr>
        <p:xfrm>
          <a:off x="402565" y="1397000"/>
          <a:ext cx="491993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Parallelogram 54">
            <a:extLst>
              <a:ext uri="{FF2B5EF4-FFF2-40B4-BE49-F238E27FC236}">
                <a16:creationId xmlns:a16="http://schemas.microsoft.com/office/drawing/2014/main" id="{A38705D8-FFC5-4BD4-BEEE-B0F5CCC296FD}"/>
              </a:ext>
            </a:extLst>
          </p:cNvPr>
          <p:cNvSpPr/>
          <p:nvPr/>
        </p:nvSpPr>
        <p:spPr>
          <a:xfrm>
            <a:off x="583406" y="31642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Approving Council Bills</a:t>
            </a:r>
          </a:p>
        </p:txBody>
      </p:sp>
      <p:sp>
        <p:nvSpPr>
          <p:cNvPr id="10" name="TextBox 9">
            <a:extLst>
              <a:ext uri="{FF2B5EF4-FFF2-40B4-BE49-F238E27FC236}">
                <a16:creationId xmlns:a16="http://schemas.microsoft.com/office/drawing/2014/main" id="{15B2F9AD-A7F6-469E-BD48-C8B7D3F05FF7}"/>
              </a:ext>
            </a:extLst>
          </p:cNvPr>
          <p:cNvSpPr txBox="1"/>
          <p:nvPr/>
        </p:nvSpPr>
        <p:spPr>
          <a:xfrm>
            <a:off x="5383063" y="4608688"/>
            <a:ext cx="1888209" cy="523220"/>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p>
            <a:pPr algn="ctr"/>
            <a:r>
              <a:rPr lang="en-US" sz="1400" dirty="0">
                <a:solidFill>
                  <a:schemeClr val="tx1"/>
                </a:solidFill>
                <a:effectLst>
                  <a:outerShdw blurRad="38100" dist="38100" dir="2700000" algn="tl">
                    <a:srgbClr val="000000">
                      <a:alpha val="43137"/>
                    </a:srgbClr>
                  </a:outerShdw>
                </a:effectLst>
                <a:latin typeface="Arial Narrow" panose="020B0606020202030204" pitchFamily="34" charset="0"/>
              </a:rPr>
              <a:t>Per Supreme Bylaws, Two Signatures Required. </a:t>
            </a:r>
            <a:endParaRPr lang="en-US" sz="1400" dirty="0"/>
          </a:p>
        </p:txBody>
      </p:sp>
      <p:sp>
        <p:nvSpPr>
          <p:cNvPr id="12" name="TextBox 11">
            <a:extLst>
              <a:ext uri="{FF2B5EF4-FFF2-40B4-BE49-F238E27FC236}">
                <a16:creationId xmlns:a16="http://schemas.microsoft.com/office/drawing/2014/main" id="{2781473D-B251-43EC-BDDA-711D77EBA893}"/>
              </a:ext>
            </a:extLst>
          </p:cNvPr>
          <p:cNvSpPr txBox="1"/>
          <p:nvPr/>
        </p:nvSpPr>
        <p:spPr>
          <a:xfrm>
            <a:off x="1419045" y="5393519"/>
            <a:ext cx="3661914" cy="1261884"/>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defPPr>
              <a:defRPr lang="en-US"/>
            </a:defPPr>
            <a:lvl1pPr algn="ctr">
              <a:defRPr sz="1400">
                <a:effectLst>
                  <a:outerShdw blurRad="38100" dist="38100" dir="2700000" algn="tl">
                    <a:srgbClr val="000000">
                      <a:alpha val="43137"/>
                    </a:srgbClr>
                  </a:outerShdw>
                </a:effectLst>
                <a:latin typeface="Arial Narrow" panose="020B0606020202030204" pitchFamily="34" charset="0"/>
              </a:defRPr>
            </a:lvl1pPr>
          </a:lstStyle>
          <a:p>
            <a:r>
              <a:rPr lang="en-US" altLang="en-US" sz="1600" dirty="0"/>
              <a:t>Bills that can be paid without council approval:</a:t>
            </a:r>
          </a:p>
          <a:p>
            <a:pPr marL="285750" indent="-285750" algn="l">
              <a:buFont typeface="Arial" panose="020B0604020202020204" pitchFamily="34" charset="0"/>
              <a:buChar char="•"/>
            </a:pPr>
            <a:r>
              <a:rPr lang="en-US" altLang="en-US" sz="1200" dirty="0">
                <a:latin typeface="Arial Narrow" panose="020B0606020202030204" pitchFamily="34" charset="0"/>
              </a:rPr>
              <a:t>Supreme per capita which includes Catholic Advertising</a:t>
            </a:r>
          </a:p>
          <a:p>
            <a:pPr marL="285750" indent="-285750" algn="l">
              <a:buFont typeface="Arial" panose="020B0604020202020204" pitchFamily="34" charset="0"/>
              <a:buChar char="•"/>
            </a:pPr>
            <a:r>
              <a:rPr lang="en-US" altLang="en-US" sz="1200" dirty="0">
                <a:latin typeface="Arial Narrow" panose="020B0606020202030204" pitchFamily="34" charset="0"/>
              </a:rPr>
              <a:t>Supply invoices from Supreme</a:t>
            </a:r>
          </a:p>
          <a:p>
            <a:pPr marL="285750" indent="-285750" algn="l">
              <a:buFont typeface="Arial" panose="020B0604020202020204" pitchFamily="34" charset="0"/>
              <a:buChar char="•"/>
            </a:pPr>
            <a:r>
              <a:rPr lang="en-US" altLang="en-US" sz="1200" dirty="0">
                <a:latin typeface="Arial Narrow" panose="020B0606020202030204" pitchFamily="34" charset="0"/>
              </a:rPr>
              <a:t>State per capita and assessments</a:t>
            </a:r>
          </a:p>
          <a:p>
            <a:pPr marL="285750" indent="-285750" algn="l">
              <a:buFont typeface="Arial" panose="020B0604020202020204" pitchFamily="34" charset="0"/>
              <a:buChar char="•"/>
            </a:pPr>
            <a:r>
              <a:rPr lang="en-US" altLang="en-US" sz="1200" dirty="0">
                <a:latin typeface="Arial Narrow" panose="020B0606020202030204" pitchFamily="34" charset="0"/>
              </a:rPr>
              <a:t>Budgeted expense items pre-approved by majority of council membership at a regular business meeting.</a:t>
            </a:r>
          </a:p>
        </p:txBody>
      </p:sp>
      <p:sp>
        <p:nvSpPr>
          <p:cNvPr id="13" name="Content Placeholder 2">
            <a:extLst>
              <a:ext uri="{FF2B5EF4-FFF2-40B4-BE49-F238E27FC236}">
                <a16:creationId xmlns:a16="http://schemas.microsoft.com/office/drawing/2014/main" id="{C49220D8-0193-43D1-9957-17B921365829}"/>
              </a:ext>
            </a:extLst>
          </p:cNvPr>
          <p:cNvSpPr txBox="1">
            <a:spLocks/>
          </p:cNvSpPr>
          <p:nvPr/>
        </p:nvSpPr>
        <p:spPr>
          <a:xfrm>
            <a:off x="6261473" y="5393519"/>
            <a:ext cx="2536864" cy="1077218"/>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defPPr>
              <a:defRPr lang="en-US"/>
            </a:defPPr>
            <a:lvl1pPr algn="ctr">
              <a:defRPr sz="1600">
                <a:effectLst>
                  <a:outerShdw blurRad="38100" dist="38100" dir="2700000" algn="tl">
                    <a:srgbClr val="000000">
                      <a:alpha val="43137"/>
                    </a:srgbClr>
                  </a:outerShdw>
                </a:effectLst>
                <a:latin typeface="Arial Narrow" panose="020B0606020202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Sec #122 of Supreme By-Laws limits no more than $500 can be paid or transferred with vote with written notice.</a:t>
            </a:r>
            <a:endParaRPr lang="en-US" dirty="0"/>
          </a:p>
        </p:txBody>
      </p:sp>
    </p:spTree>
    <p:extLst>
      <p:ext uri="{BB962C8B-B14F-4D97-AF65-F5344CB8AC3E}">
        <p14:creationId xmlns:p14="http://schemas.microsoft.com/office/powerpoint/2010/main" val="129273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1A5D8-682E-4621-9E97-C2F954F94F96}"/>
              </a:ext>
            </a:extLst>
          </p:cNvPr>
          <p:cNvSpPr>
            <a:spLocks noGrp="1"/>
          </p:cNvSpPr>
          <p:nvPr>
            <p:ph idx="1"/>
          </p:nvPr>
        </p:nvSpPr>
        <p:spPr>
          <a:xfrm>
            <a:off x="279400" y="1001145"/>
            <a:ext cx="8724899" cy="4931909"/>
          </a:xfrm>
        </p:spPr>
        <p:txBody>
          <a:bodyPr>
            <a:noAutofit/>
          </a:bodyPr>
          <a:lstStyle/>
          <a:p>
            <a:pPr marL="514350" indent="-514350">
              <a:buFont typeface="+mj-lt"/>
              <a:buAutoNum type="arabicPeriod" startAt="4"/>
            </a:pPr>
            <a:r>
              <a:rPr lang="en-US" dirty="0">
                <a:effectLst>
                  <a:outerShdw blurRad="38100" dist="38100" dir="2700000" algn="tl">
                    <a:srgbClr val="000000">
                      <a:alpha val="43137"/>
                    </a:srgbClr>
                  </a:outerShdw>
                </a:effectLst>
                <a:latin typeface="Arial Narrow" panose="020B0606020202030204" pitchFamily="34" charset="0"/>
              </a:rPr>
              <a:t>Process dues and membership cards promptly </a:t>
            </a:r>
          </a:p>
          <a:p>
            <a:endParaRPr lang="en-US" altLang="en-US" dirty="0">
              <a:latin typeface="Arial Narrow" panose="020B0606020202030204" pitchFamily="34" charset="0"/>
            </a:endParaRPr>
          </a:p>
          <a:p>
            <a:pPr lvl="1"/>
            <a:r>
              <a:rPr lang="en-US" altLang="en-US" sz="2800" dirty="0">
                <a:latin typeface="Arial Narrow" panose="020B0606020202030204" pitchFamily="34" charset="0"/>
              </a:rPr>
              <a:t>Approximate Dates for Billing Dues</a:t>
            </a:r>
          </a:p>
          <a:p>
            <a:pPr lvl="2"/>
            <a:r>
              <a:rPr lang="en-US" altLang="en-US" sz="2800" dirty="0">
                <a:latin typeface="Arial Narrow" panose="020B0606020202030204" pitchFamily="34" charset="0"/>
              </a:rPr>
              <a:t>First billing - December  15th</a:t>
            </a:r>
          </a:p>
          <a:p>
            <a:pPr lvl="2"/>
            <a:r>
              <a:rPr lang="en-US" altLang="en-US" sz="2800" dirty="0">
                <a:latin typeface="Arial Narrow" panose="020B0606020202030204" pitchFamily="34" charset="0"/>
              </a:rPr>
              <a:t>Second billing - January  15th</a:t>
            </a:r>
          </a:p>
          <a:p>
            <a:pPr lvl="2"/>
            <a:r>
              <a:rPr lang="en-US" altLang="en-US" sz="2800" dirty="0">
                <a:latin typeface="Arial Narrow" panose="020B0606020202030204" pitchFamily="34" charset="0"/>
              </a:rPr>
              <a:t>Submit Delinquent member list to Grand Knight – February 15th </a:t>
            </a:r>
          </a:p>
          <a:p>
            <a:pPr lvl="2"/>
            <a:r>
              <a:rPr lang="en-US" altLang="en-US" sz="2800" dirty="0">
                <a:latin typeface="Arial Narrow" panose="020B0606020202030204" pitchFamily="34" charset="0"/>
              </a:rPr>
              <a:t>If directed, send Knight Alert – by March 15</a:t>
            </a:r>
            <a:r>
              <a:rPr lang="en-US" altLang="en-US" sz="2800" baseline="30000" dirty="0">
                <a:latin typeface="Arial Narrow" panose="020B0606020202030204" pitchFamily="34" charset="0"/>
              </a:rPr>
              <a:t>th</a:t>
            </a:r>
            <a:endParaRPr lang="en-US" altLang="en-US" sz="2800" dirty="0">
              <a:latin typeface="Arial Narrow" panose="020B0606020202030204" pitchFamily="34" charset="0"/>
            </a:endParaRPr>
          </a:p>
          <a:p>
            <a:pPr lvl="2"/>
            <a:r>
              <a:rPr lang="en-US" altLang="en-US" sz="2800" dirty="0">
                <a:latin typeface="Arial Narrow" panose="020B0606020202030204" pitchFamily="34" charset="0"/>
              </a:rPr>
              <a:t>Upon receiving member dues</a:t>
            </a:r>
          </a:p>
          <a:p>
            <a:pPr lvl="3"/>
            <a:r>
              <a:rPr lang="en-US" altLang="en-US" sz="2400" dirty="0">
                <a:latin typeface="Arial Narrow" panose="020B0606020202030204" pitchFamily="34" charset="0"/>
              </a:rPr>
              <a:t>Receipt dues received</a:t>
            </a:r>
          </a:p>
          <a:p>
            <a:pPr lvl="3"/>
            <a:r>
              <a:rPr lang="en-US" altLang="en-US" sz="2400" dirty="0">
                <a:latin typeface="Arial Narrow" panose="020B0606020202030204" pitchFamily="34" charset="0"/>
              </a:rPr>
              <a:t>Membership Cards should be embossed with Council Seal</a:t>
            </a:r>
          </a:p>
          <a:p>
            <a:pPr marL="514350" indent="-514350">
              <a:buFont typeface="+mj-lt"/>
              <a:buAutoNum type="arabicPeriod" startAt="4"/>
            </a:pPr>
            <a:endParaRPr lang="en-US" dirty="0">
              <a:effectLst>
                <a:outerShdw blurRad="38100" dist="38100" dir="2700000" algn="tl">
                  <a:srgbClr val="000000">
                    <a:alpha val="43137"/>
                  </a:srgbClr>
                </a:outerShdw>
              </a:effectLst>
              <a:latin typeface="Arial Narrow" panose="020B0606020202030204" pitchFamily="34" charset="0"/>
            </a:endParaRPr>
          </a:p>
          <a:p>
            <a:pPr marL="0" indent="0">
              <a:buNone/>
            </a:pPr>
            <a:endParaRPr lang="en-US" dirty="0">
              <a:latin typeface="Arial Narrow" panose="020B0606020202030204" pitchFamily="34" charset="0"/>
            </a:endParaRPr>
          </a:p>
        </p:txBody>
      </p:sp>
      <p:sp>
        <p:nvSpPr>
          <p:cNvPr id="6" name="Parallelogram 5">
            <a:extLst>
              <a:ext uri="{FF2B5EF4-FFF2-40B4-BE49-F238E27FC236}">
                <a16:creationId xmlns:a16="http://schemas.microsoft.com/office/drawing/2014/main" id="{E887843C-280A-406E-B408-3DE7A8651C2C}"/>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Your Responsibilities as FS</a:t>
            </a:r>
          </a:p>
        </p:txBody>
      </p:sp>
    </p:spTree>
    <p:extLst>
      <p:ext uri="{BB962C8B-B14F-4D97-AF65-F5344CB8AC3E}">
        <p14:creationId xmlns:p14="http://schemas.microsoft.com/office/powerpoint/2010/main" val="304066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1A5D8-682E-4621-9E97-C2F954F94F96}"/>
              </a:ext>
            </a:extLst>
          </p:cNvPr>
          <p:cNvSpPr>
            <a:spLocks noGrp="1"/>
          </p:cNvSpPr>
          <p:nvPr>
            <p:ph idx="1"/>
          </p:nvPr>
        </p:nvSpPr>
        <p:spPr>
          <a:xfrm>
            <a:off x="279400" y="1001145"/>
            <a:ext cx="8724899" cy="4931909"/>
          </a:xfrm>
        </p:spPr>
        <p:txBody>
          <a:bodyPr>
            <a:noAutofit/>
          </a:bodyPr>
          <a:lstStyle/>
          <a:p>
            <a:pPr marL="514350" indent="-514350">
              <a:buFont typeface="+mj-lt"/>
              <a:buAutoNum type="arabicPeriod" startAt="4"/>
            </a:pPr>
            <a:r>
              <a:rPr lang="en-US" dirty="0">
                <a:effectLst>
                  <a:outerShdw blurRad="38100" dist="38100" dir="2700000" algn="tl">
                    <a:srgbClr val="000000">
                      <a:alpha val="43137"/>
                    </a:srgbClr>
                  </a:outerShdw>
                </a:effectLst>
                <a:latin typeface="Arial Narrow" panose="020B0606020202030204" pitchFamily="34" charset="0"/>
              </a:rPr>
              <a:t>Provide your records for the audit of your council’s financial books </a:t>
            </a:r>
          </a:p>
          <a:p>
            <a:pPr marL="514350" indent="-514350">
              <a:buFont typeface="+mj-lt"/>
              <a:buAutoNum type="arabicPeriod" startAt="4"/>
            </a:pPr>
            <a:r>
              <a:rPr lang="en-US" altLang="en-US" dirty="0">
                <a:effectLst>
                  <a:outerShdw blurRad="38100" dist="38100" dir="2700000" algn="tl">
                    <a:srgbClr val="000000">
                      <a:alpha val="43137"/>
                    </a:srgbClr>
                  </a:outerShdw>
                </a:effectLst>
                <a:latin typeface="Arial Narrow" panose="020B0606020202030204" pitchFamily="34" charset="0"/>
              </a:rPr>
              <a:t>Causes members to subscribe to by-laws, etc</a:t>
            </a:r>
            <a:endParaRPr lang="en-US" dirty="0">
              <a:effectLst>
                <a:outerShdw blurRad="38100" dist="38100" dir="2700000" algn="tl">
                  <a:srgbClr val="000000">
                    <a:alpha val="43137"/>
                  </a:srgbClr>
                </a:outerShdw>
              </a:effectLst>
              <a:latin typeface="Arial Narrow" panose="020B0606020202030204" pitchFamily="34" charset="0"/>
            </a:endParaRPr>
          </a:p>
          <a:p>
            <a:pPr marL="514350" indent="-514350">
              <a:buFont typeface="+mj-lt"/>
              <a:buAutoNum type="arabicPeriod" startAt="4"/>
            </a:pPr>
            <a:r>
              <a:rPr lang="en-US" dirty="0">
                <a:effectLst>
                  <a:outerShdw blurRad="38100" dist="38100" dir="2700000" algn="tl">
                    <a:srgbClr val="000000">
                      <a:alpha val="43137"/>
                    </a:srgbClr>
                  </a:outerShdw>
                </a:effectLst>
                <a:latin typeface="Arial Narrow" panose="020B0606020202030204" pitchFamily="34" charset="0"/>
              </a:rPr>
              <a:t>Promote our Order’s top-rated insurance program </a:t>
            </a:r>
          </a:p>
          <a:p>
            <a:pPr marL="514350" indent="-514350">
              <a:buFont typeface="+mj-lt"/>
              <a:buAutoNum type="arabicPeriod" startAt="4"/>
            </a:pPr>
            <a:r>
              <a:rPr lang="en-US" dirty="0">
                <a:effectLst>
                  <a:outerShdw blurRad="38100" dist="38100" dir="2700000" algn="tl">
                    <a:srgbClr val="000000">
                      <a:alpha val="43137"/>
                    </a:srgbClr>
                  </a:outerShdw>
                </a:effectLst>
                <a:latin typeface="Arial Narrow" panose="020B0606020202030204" pitchFamily="34" charset="0"/>
              </a:rPr>
              <a:t>Form good relationships with members in your council, the State Council, and the Supreme Council </a:t>
            </a:r>
          </a:p>
          <a:p>
            <a:pPr marL="514350" indent="-514350">
              <a:buFont typeface="+mj-lt"/>
              <a:buAutoNum type="arabicPeriod" startAt="4"/>
            </a:pPr>
            <a:r>
              <a:rPr lang="en-US" dirty="0">
                <a:effectLst>
                  <a:outerShdw blurRad="38100" dist="38100" dir="2700000" algn="tl">
                    <a:srgbClr val="000000">
                      <a:alpha val="43137"/>
                    </a:srgbClr>
                  </a:outerShdw>
                </a:effectLst>
                <a:latin typeface="Arial Narrow" panose="020B0606020202030204" pitchFamily="34" charset="0"/>
              </a:rPr>
              <a:t>Orders supplies from Supplies on Line </a:t>
            </a:r>
          </a:p>
          <a:p>
            <a:pPr marL="514350" indent="-514350">
              <a:buFont typeface="+mj-lt"/>
              <a:buAutoNum type="arabicPeriod" startAt="4"/>
            </a:pPr>
            <a:r>
              <a:rPr lang="en-US" dirty="0">
                <a:effectLst>
                  <a:outerShdw blurRad="38100" dist="38100" dir="2700000" algn="tl">
                    <a:srgbClr val="000000">
                      <a:alpha val="43137"/>
                    </a:srgbClr>
                  </a:outerShdw>
                </a:effectLst>
                <a:latin typeface="Arial Narrow" panose="020B0606020202030204" pitchFamily="34" charset="0"/>
              </a:rPr>
              <a:t>Complete and retain copies of Forms </a:t>
            </a:r>
          </a:p>
          <a:p>
            <a:pPr marL="514350" indent="-514350">
              <a:buFont typeface="+mj-lt"/>
              <a:buAutoNum type="arabicPeriod" startAt="4"/>
            </a:pPr>
            <a:endParaRPr lang="en-US" dirty="0">
              <a:effectLst>
                <a:outerShdw blurRad="38100" dist="38100" dir="2700000" algn="tl">
                  <a:srgbClr val="000000">
                    <a:alpha val="43137"/>
                  </a:srgbClr>
                </a:outerShdw>
              </a:effectLst>
              <a:latin typeface="Arial Narrow" panose="020B0606020202030204" pitchFamily="34" charset="0"/>
            </a:endParaRPr>
          </a:p>
          <a:p>
            <a:pPr marL="0" indent="0">
              <a:buNone/>
            </a:pPr>
            <a:endParaRPr lang="en-US" sz="2400" dirty="0">
              <a:latin typeface="Arial Narrow" panose="020B0606020202030204" pitchFamily="34" charset="0"/>
            </a:endParaRPr>
          </a:p>
        </p:txBody>
      </p:sp>
      <p:sp>
        <p:nvSpPr>
          <p:cNvPr id="6" name="Parallelogram 5">
            <a:extLst>
              <a:ext uri="{FF2B5EF4-FFF2-40B4-BE49-F238E27FC236}">
                <a16:creationId xmlns:a16="http://schemas.microsoft.com/office/drawing/2014/main" id="{E887843C-280A-406E-B408-3DE7A8651C2C}"/>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Your Responsibilities as FS</a:t>
            </a:r>
          </a:p>
        </p:txBody>
      </p:sp>
      <p:sp>
        <p:nvSpPr>
          <p:cNvPr id="5" name="TextBox 4">
            <a:extLst>
              <a:ext uri="{FF2B5EF4-FFF2-40B4-BE49-F238E27FC236}">
                <a16:creationId xmlns:a16="http://schemas.microsoft.com/office/drawing/2014/main" id="{7948E906-0CF5-40A8-A0CB-65785F521AED}"/>
              </a:ext>
            </a:extLst>
          </p:cNvPr>
          <p:cNvSpPr txBox="1"/>
          <p:nvPr/>
        </p:nvSpPr>
        <p:spPr>
          <a:xfrm>
            <a:off x="5952225" y="3864153"/>
            <a:ext cx="2053087" cy="646331"/>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p>
            <a:r>
              <a:rPr lang="en-US" dirty="0">
                <a:effectLst>
                  <a:outerShdw blurRad="38100" dist="38100" dir="2700000" algn="tl">
                    <a:srgbClr val="000000">
                      <a:alpha val="43137"/>
                    </a:srgbClr>
                  </a:outerShdw>
                </a:effectLst>
                <a:latin typeface="Arial Narrow" panose="020B0606020202030204" pitchFamily="34" charset="0"/>
              </a:rPr>
              <a:t>Change: No Longer accepts Direct Billing</a:t>
            </a:r>
          </a:p>
        </p:txBody>
      </p:sp>
    </p:spTree>
    <p:extLst>
      <p:ext uri="{BB962C8B-B14F-4D97-AF65-F5344CB8AC3E}">
        <p14:creationId xmlns:p14="http://schemas.microsoft.com/office/powerpoint/2010/main" val="243739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On-Line Forms</a:t>
            </a:r>
          </a:p>
        </p:txBody>
      </p:sp>
      <p:sp>
        <p:nvSpPr>
          <p:cNvPr id="4" name="Content Placeholder 2">
            <a:extLst>
              <a:ext uri="{FF2B5EF4-FFF2-40B4-BE49-F238E27FC236}">
                <a16:creationId xmlns:a16="http://schemas.microsoft.com/office/drawing/2014/main" id="{FC243FBD-6C3D-4A78-B43E-9BA5A21E2005}"/>
              </a:ext>
            </a:extLst>
          </p:cNvPr>
          <p:cNvSpPr>
            <a:spLocks noGrp="1"/>
          </p:cNvSpPr>
          <p:nvPr>
            <p:ph idx="1"/>
          </p:nvPr>
        </p:nvSpPr>
        <p:spPr>
          <a:xfrm>
            <a:off x="538845" y="1001145"/>
            <a:ext cx="7884719" cy="4931909"/>
          </a:xfrm>
        </p:spPr>
        <p:txBody>
          <a:bodyPr>
            <a:noAutofit/>
          </a:bodyPr>
          <a:lstStyle/>
          <a:p>
            <a:r>
              <a:rPr lang="en-US" sz="3200" dirty="0">
                <a:effectLst>
                  <a:outerShdw blurRad="38100" dist="38100" dir="2700000" algn="tl">
                    <a:srgbClr val="000000">
                      <a:alpha val="43137"/>
                    </a:srgbClr>
                  </a:outerShdw>
                </a:effectLst>
                <a:latin typeface="Arial Narrow" panose="020B0606020202030204" pitchFamily="34" charset="0"/>
              </a:rPr>
              <a:t>On-Line Forms are your Friend!</a:t>
            </a:r>
          </a:p>
          <a:p>
            <a:pPr lvl="1"/>
            <a:r>
              <a:rPr lang="en-US" sz="2800" dirty="0">
                <a:latin typeface="Arial Narrow" panose="020B0606020202030204" pitchFamily="34" charset="0"/>
              </a:rPr>
              <a:t>There is a big difference between downloading a form and filling vs on-line forms</a:t>
            </a:r>
          </a:p>
          <a:p>
            <a:r>
              <a:rPr lang="en-US" sz="3200" dirty="0">
                <a:effectLst>
                  <a:outerShdw blurRad="38100" dist="38100" dir="2700000" algn="tl">
                    <a:srgbClr val="000000">
                      <a:alpha val="43137"/>
                    </a:srgbClr>
                  </a:outerShdw>
                </a:effectLst>
                <a:latin typeface="Arial Narrow" panose="020B0606020202030204" pitchFamily="34" charset="0"/>
              </a:rPr>
              <a:t>Forms typically go to three recipients</a:t>
            </a:r>
          </a:p>
          <a:p>
            <a:pPr lvl="1"/>
            <a:r>
              <a:rPr lang="en-US" sz="2800" dirty="0">
                <a:latin typeface="Arial Narrow" panose="020B0606020202030204" pitchFamily="34" charset="0"/>
              </a:rPr>
              <a:t>Supreme Address (if not electronic)</a:t>
            </a:r>
          </a:p>
          <a:p>
            <a:pPr lvl="1"/>
            <a:r>
              <a:rPr lang="en-US" sz="2800" dirty="0">
                <a:latin typeface="Arial Narrow" panose="020B0606020202030204" pitchFamily="34" charset="0"/>
              </a:rPr>
              <a:t>Peter O’Sullivan MD State Forms Manager </a:t>
            </a:r>
            <a:r>
              <a:rPr lang="en-US" sz="2800" dirty="0">
                <a:latin typeface="Arial Narrow" panose="020B0606020202030204" pitchFamily="34" charset="0"/>
                <a:hlinkClick r:id="rId2"/>
              </a:rPr>
              <a:t>LNFPRO@comcast.net</a:t>
            </a:r>
            <a:endParaRPr lang="en-US" sz="2800" dirty="0">
              <a:latin typeface="Arial Narrow" panose="020B0606020202030204" pitchFamily="34" charset="0"/>
            </a:endParaRPr>
          </a:p>
          <a:p>
            <a:pPr lvl="1"/>
            <a:r>
              <a:rPr lang="en-US" sz="2800" dirty="0">
                <a:latin typeface="Arial Narrow" panose="020B0606020202030204" pitchFamily="34" charset="0"/>
              </a:rPr>
              <a:t>Your District Deputy</a:t>
            </a:r>
          </a:p>
          <a:p>
            <a:pPr lvl="1"/>
            <a:r>
              <a:rPr lang="en-US" sz="2800" b="1" dirty="0">
                <a:solidFill>
                  <a:srgbClr val="FF0000"/>
                </a:solidFill>
                <a:effectLst>
                  <a:outerShdw blurRad="38100" dist="38100" dir="2700000" algn="tl">
                    <a:srgbClr val="000000">
                      <a:alpha val="43137"/>
                    </a:srgbClr>
                  </a:outerShdw>
                </a:effectLst>
                <a:latin typeface="Arial Narrow" panose="020B0606020202030204" pitchFamily="34" charset="0"/>
              </a:rPr>
              <a:t>NEVER SEND FORMS TO STATE DEPUTY </a:t>
            </a:r>
            <a:r>
              <a:rPr lang="en-US" sz="2800" dirty="0">
                <a:latin typeface="Arial Narrow" panose="020B0606020202030204" pitchFamily="34" charset="0"/>
              </a:rPr>
              <a:t>unless by specific request.</a:t>
            </a:r>
          </a:p>
        </p:txBody>
      </p:sp>
      <p:sp>
        <p:nvSpPr>
          <p:cNvPr id="5" name="TextBox 4">
            <a:extLst>
              <a:ext uri="{FF2B5EF4-FFF2-40B4-BE49-F238E27FC236}">
                <a16:creationId xmlns:a16="http://schemas.microsoft.com/office/drawing/2014/main" id="{FDEF9627-FD08-4BA5-B466-C6223D599728}"/>
              </a:ext>
            </a:extLst>
          </p:cNvPr>
          <p:cNvSpPr txBox="1"/>
          <p:nvPr/>
        </p:nvSpPr>
        <p:spPr>
          <a:xfrm>
            <a:off x="4075981" y="5225913"/>
            <a:ext cx="3661914" cy="338554"/>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defPPr>
              <a:defRPr lang="en-US"/>
            </a:defPPr>
            <a:lvl1pPr algn="ctr">
              <a:defRPr sz="1400">
                <a:effectLst>
                  <a:outerShdw blurRad="38100" dist="38100" dir="2700000" algn="tl">
                    <a:srgbClr val="000000">
                      <a:alpha val="43137"/>
                    </a:srgbClr>
                  </a:outerShdw>
                </a:effectLst>
                <a:latin typeface="Arial Narrow" panose="020B0606020202030204" pitchFamily="34" charset="0"/>
              </a:defRPr>
            </a:lvl1pPr>
          </a:lstStyle>
          <a:p>
            <a:r>
              <a:rPr lang="en-US" altLang="en-US" sz="1600" dirty="0"/>
              <a:t>State Treasurer should receive a copy of Audit</a:t>
            </a:r>
            <a:endParaRPr lang="en-US" altLang="en-US" sz="1200" dirty="0">
              <a:latin typeface="Arial Narrow" panose="020B0606020202030204" pitchFamily="34" charset="0"/>
            </a:endParaRPr>
          </a:p>
        </p:txBody>
      </p:sp>
      <p:sp>
        <p:nvSpPr>
          <p:cNvPr id="7" name="TextBox 6">
            <a:extLst>
              <a:ext uri="{FF2B5EF4-FFF2-40B4-BE49-F238E27FC236}">
                <a16:creationId xmlns:a16="http://schemas.microsoft.com/office/drawing/2014/main" id="{58BA7E5B-B004-4850-81D5-95106F886959}"/>
              </a:ext>
            </a:extLst>
          </p:cNvPr>
          <p:cNvSpPr txBox="1"/>
          <p:nvPr/>
        </p:nvSpPr>
        <p:spPr>
          <a:xfrm>
            <a:off x="6994656" y="3467099"/>
            <a:ext cx="1609594" cy="584775"/>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defPPr>
              <a:defRPr lang="en-US"/>
            </a:defPPr>
            <a:lvl1pPr algn="ctr">
              <a:defRPr sz="1400">
                <a:effectLst>
                  <a:outerShdw blurRad="38100" dist="38100" dir="2700000" algn="tl">
                    <a:srgbClr val="000000">
                      <a:alpha val="43137"/>
                    </a:srgbClr>
                  </a:outerShdw>
                </a:effectLst>
                <a:latin typeface="Arial Narrow" panose="020B0606020202030204" pitchFamily="34" charset="0"/>
              </a:defRPr>
            </a:lvl1pPr>
          </a:lstStyle>
          <a:p>
            <a:r>
              <a:rPr lang="en-US" altLang="en-US" sz="1600" dirty="0"/>
              <a:t>Must save a copy and email to:</a:t>
            </a:r>
            <a:endParaRPr lang="en-US" altLang="en-US" sz="1200" dirty="0">
              <a:latin typeface="Arial Narrow" panose="020B0606020202030204" pitchFamily="34" charset="0"/>
            </a:endParaRPr>
          </a:p>
        </p:txBody>
      </p:sp>
    </p:spTree>
    <p:extLst>
      <p:ext uri="{BB962C8B-B14F-4D97-AF65-F5344CB8AC3E}">
        <p14:creationId xmlns:p14="http://schemas.microsoft.com/office/powerpoint/2010/main" val="384865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7145" y="2340071"/>
            <a:ext cx="5589710" cy="37719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517C2E6-8EF4-48E9-9E30-F26D2DAEEE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1643" y="1495066"/>
            <a:ext cx="1140714" cy="1140714"/>
          </a:xfrm>
          <a:prstGeom prst="rect">
            <a:avLst/>
          </a:prstGeom>
        </p:spPr>
      </p:pic>
    </p:spTree>
    <p:extLst>
      <p:ext uri="{BB962C8B-B14F-4D97-AF65-F5344CB8AC3E}">
        <p14:creationId xmlns:p14="http://schemas.microsoft.com/office/powerpoint/2010/main" val="321423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14" name="Oval 413">
            <a:extLst>
              <a:ext uri="{FF2B5EF4-FFF2-40B4-BE49-F238E27FC236}">
                <a16:creationId xmlns:a16="http://schemas.microsoft.com/office/drawing/2014/main" id="{7EF2D176-B5F6-4E10-93B0-AA83B9AFD347}"/>
              </a:ext>
            </a:extLst>
          </p:cNvPr>
          <p:cNvSpPr/>
          <p:nvPr/>
        </p:nvSpPr>
        <p:spPr>
          <a:xfrm>
            <a:off x="3005533" y="5689684"/>
            <a:ext cx="341378" cy="341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 dirty="0"/>
              <a:t>Blink!</a:t>
            </a:r>
          </a:p>
        </p:txBody>
      </p:sp>
      <p:sp>
        <p:nvSpPr>
          <p:cNvPr id="7" name="SlideTitle"/>
          <p:cNvSpPr txBox="1">
            <a:spLocks/>
          </p:cNvSpPr>
          <p:nvPr/>
        </p:nvSpPr>
        <p:spPr>
          <a:xfrm>
            <a:off x="1458506" y="5698918"/>
            <a:ext cx="997204" cy="300695"/>
          </a:xfrm>
          <a:prstGeom prst="rect">
            <a:avLst/>
          </a:prstGeom>
        </p:spPr>
        <p:txBody>
          <a:bodyPr vert="horz" lIns="68580" tIns="34290" rIns="68580" bIns="3429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dirty="0">
                <a:solidFill>
                  <a:sysClr val="windowText" lastClr="000000"/>
                </a:solidFill>
                <a:latin typeface="Calibri Light" panose="020F0302020204030204"/>
              </a:rPr>
              <a:t>Round: </a:t>
            </a:r>
          </a:p>
        </p:txBody>
      </p:sp>
      <p:sp>
        <p:nvSpPr>
          <p:cNvPr id="2" name="Title 1"/>
          <p:cNvSpPr>
            <a:spLocks noGrp="1"/>
          </p:cNvSpPr>
          <p:nvPr>
            <p:ph type="title"/>
          </p:nvPr>
        </p:nvSpPr>
        <p:spPr>
          <a:xfrm>
            <a:off x="-9080" y="-844004"/>
            <a:ext cx="6893535" cy="791300"/>
          </a:xfrm>
        </p:spPr>
        <p:txBody>
          <a:bodyPr/>
          <a:lstStyle/>
          <a:p>
            <a:r>
              <a:rPr lang="en-US" dirty="0"/>
              <a:t>ROUND</a:t>
            </a:r>
          </a:p>
        </p:txBody>
      </p:sp>
      <p:sp>
        <p:nvSpPr>
          <p:cNvPr id="4" name="Multi"/>
          <p:cNvSpPr/>
          <p:nvPr/>
        </p:nvSpPr>
        <p:spPr>
          <a:xfrm>
            <a:off x="8733764" y="-653888"/>
            <a:ext cx="342900" cy="34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1</a:t>
            </a:r>
          </a:p>
        </p:txBody>
      </p:sp>
      <p:sp>
        <p:nvSpPr>
          <p:cNvPr id="5" name="TextBox 4"/>
          <p:cNvSpPr txBox="1"/>
          <p:nvPr/>
        </p:nvSpPr>
        <p:spPr>
          <a:xfrm>
            <a:off x="6835135" y="-711524"/>
            <a:ext cx="1849328" cy="484300"/>
          </a:xfrm>
          <a:prstGeom prst="rect">
            <a:avLst/>
          </a:prstGeom>
          <a:noFill/>
        </p:spPr>
        <p:txBody>
          <a:bodyPr wrap="square" rtlCol="0">
            <a:spAutoFit/>
          </a:bodyPr>
          <a:lstStyle/>
          <a:p>
            <a:pPr algn="r">
              <a:lnSpc>
                <a:spcPct val="80000"/>
              </a:lnSpc>
            </a:pPr>
            <a:r>
              <a:rPr lang="en-US" dirty="0"/>
              <a:t>Score Multiplier:</a:t>
            </a:r>
          </a:p>
          <a:p>
            <a:pPr algn="r">
              <a:lnSpc>
                <a:spcPct val="80000"/>
              </a:lnSpc>
            </a:pPr>
            <a:r>
              <a:rPr lang="en-US" sz="1350" dirty="0"/>
              <a:t>(type only 1, 2, or 3)</a:t>
            </a:r>
          </a:p>
        </p:txBody>
      </p:sp>
      <p:sp>
        <p:nvSpPr>
          <p:cNvPr id="6" name="Rounded Rectangle 5"/>
          <p:cNvSpPr/>
          <p:nvPr/>
        </p:nvSpPr>
        <p:spPr>
          <a:xfrm>
            <a:off x="1427209" y="1825229"/>
            <a:ext cx="6377940" cy="3789759"/>
          </a:xfrm>
          <a:prstGeom prst="roundRect">
            <a:avLst>
              <a:gd name="adj" fmla="val 8373"/>
            </a:avLst>
          </a:prstGeom>
          <a:solidFill>
            <a:schemeClr val="tx1">
              <a:alpha val="46000"/>
            </a:schemeClr>
          </a:solidFill>
          <a:ln w="76200" cap="flat" cmpd="sng" algn="ctr">
            <a:solidFill>
              <a:sysClr val="windowText" lastClr="000000"/>
            </a:solidFill>
            <a:prstDash val="solid"/>
            <a:miter lim="800000"/>
          </a:ln>
          <a:effectLst/>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 name="ShowScoreGroup2">
            <a:hlinkClick r:id="" action="ppaction://macro?name=ShowScores"/>
          </p:cNvPr>
          <p:cNvSpPr/>
          <p:nvPr/>
        </p:nvSpPr>
        <p:spPr>
          <a:xfrm>
            <a:off x="8600644" y="3045102"/>
            <a:ext cx="790209" cy="1352225"/>
          </a:xfrm>
          <a:custGeom>
            <a:avLst/>
            <a:gdLst>
              <a:gd name="connsiteX0" fmla="*/ 251514 w 1053612"/>
              <a:gd name="connsiteY0" fmla="*/ 0 h 1802966"/>
              <a:gd name="connsiteX1" fmla="*/ 1053612 w 1053612"/>
              <a:gd name="connsiteY1" fmla="*/ 0 h 1802966"/>
              <a:gd name="connsiteX2" fmla="*/ 1053612 w 1053612"/>
              <a:gd name="connsiteY2" fmla="*/ 1802966 h 1802966"/>
              <a:gd name="connsiteX3" fmla="*/ 251514 w 1053612"/>
              <a:gd name="connsiteY3" fmla="*/ 1802966 h 1802966"/>
              <a:gd name="connsiteX4" fmla="*/ 0 w 1053612"/>
              <a:gd name="connsiteY4" fmla="*/ 1551452 h 1802966"/>
              <a:gd name="connsiteX5" fmla="*/ 0 w 1053612"/>
              <a:gd name="connsiteY5" fmla="*/ 251514 h 1802966"/>
              <a:gd name="connsiteX6" fmla="*/ 251514 w 1053612"/>
              <a:gd name="connsiteY6" fmla="*/ 0 h 18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3612" h="1802966">
                <a:moveTo>
                  <a:pt x="251514" y="0"/>
                </a:moveTo>
                <a:lnTo>
                  <a:pt x="1053612" y="0"/>
                </a:lnTo>
                <a:lnTo>
                  <a:pt x="1053612" y="1802966"/>
                </a:lnTo>
                <a:lnTo>
                  <a:pt x="251514" y="1802966"/>
                </a:lnTo>
                <a:cubicBezTo>
                  <a:pt x="112607" y="1802966"/>
                  <a:pt x="0" y="1690359"/>
                  <a:pt x="0" y="1551452"/>
                </a:cubicBezTo>
                <a:lnTo>
                  <a:pt x="0" y="251514"/>
                </a:lnTo>
                <a:cubicBezTo>
                  <a:pt x="0" y="112607"/>
                  <a:pt x="112607" y="0"/>
                  <a:pt x="251514" y="0"/>
                </a:cubicBezTo>
                <a:close/>
              </a:path>
            </a:pathLst>
          </a:cu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2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 rtlCol="0" anchor="ctr"/>
          <a:lstStyle/>
          <a:p>
            <a:r>
              <a:rPr lang="en-US" sz="4950" b="1" spc="-113" dirty="0">
                <a:effectLst>
                  <a:outerShdw blurRad="38100" dist="38100" dir="2700000" algn="tl">
                    <a:srgbClr val="000000">
                      <a:alpha val="43137"/>
                    </a:srgbClr>
                  </a:outerShdw>
                </a:effectLst>
              </a:rPr>
              <a:t>«</a:t>
            </a:r>
          </a:p>
        </p:txBody>
      </p:sp>
      <p:sp>
        <p:nvSpPr>
          <p:cNvPr id="9" name="ShowScoreGroup1">
            <a:hlinkClick r:id="" action="ppaction://macro?name=ShowScores"/>
          </p:cNvPr>
          <p:cNvSpPr/>
          <p:nvPr/>
        </p:nvSpPr>
        <p:spPr>
          <a:xfrm flipH="1">
            <a:off x="-278321" y="3045102"/>
            <a:ext cx="872867" cy="1352225"/>
          </a:xfrm>
          <a:custGeom>
            <a:avLst/>
            <a:gdLst>
              <a:gd name="connsiteX0" fmla="*/ 1163823 w 1163823"/>
              <a:gd name="connsiteY0" fmla="*/ 0 h 1802966"/>
              <a:gd name="connsiteX1" fmla="*/ 251514 w 1163823"/>
              <a:gd name="connsiteY1" fmla="*/ 0 h 1802966"/>
              <a:gd name="connsiteX2" fmla="*/ 0 w 1163823"/>
              <a:gd name="connsiteY2" fmla="*/ 251514 h 1802966"/>
              <a:gd name="connsiteX3" fmla="*/ 0 w 1163823"/>
              <a:gd name="connsiteY3" fmla="*/ 1551452 h 1802966"/>
              <a:gd name="connsiteX4" fmla="*/ 251514 w 1163823"/>
              <a:gd name="connsiteY4" fmla="*/ 1802966 h 1802966"/>
              <a:gd name="connsiteX5" fmla="*/ 1163823 w 1163823"/>
              <a:gd name="connsiteY5" fmla="*/ 1802966 h 18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823" h="1802966">
                <a:moveTo>
                  <a:pt x="1163823" y="0"/>
                </a:moveTo>
                <a:lnTo>
                  <a:pt x="251514" y="0"/>
                </a:lnTo>
                <a:cubicBezTo>
                  <a:pt x="112607" y="0"/>
                  <a:pt x="0" y="112607"/>
                  <a:pt x="0" y="251514"/>
                </a:cubicBezTo>
                <a:lnTo>
                  <a:pt x="0" y="1551452"/>
                </a:lnTo>
                <a:cubicBezTo>
                  <a:pt x="0" y="1690359"/>
                  <a:pt x="112607" y="1802966"/>
                  <a:pt x="251514" y="1802966"/>
                </a:cubicBezTo>
                <a:lnTo>
                  <a:pt x="1163823" y="1802966"/>
                </a:lnTo>
                <a:close/>
              </a:path>
            </a:pathLst>
          </a:cu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2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r>
              <a:rPr lang="en-US" sz="4950" b="1" spc="-113" dirty="0">
                <a:effectLst>
                  <a:outerShdw blurRad="38100" dist="38100" dir="2700000" algn="tl">
                    <a:srgbClr val="000000">
                      <a:alpha val="43137"/>
                    </a:srgbClr>
                  </a:outerShdw>
                </a:effectLst>
                <a:sym typeface="Wingdings 3" panose="05040102010807070707" pitchFamily="18" charset="2"/>
              </a:rPr>
              <a:t>»</a:t>
            </a:r>
            <a:endParaRPr lang="en-US" sz="4950" b="1" spc="-113" dirty="0">
              <a:effectLst>
                <a:outerShdw blurRad="38100" dist="38100" dir="2700000" algn="tl">
                  <a:srgbClr val="000000">
                    <a:alpha val="43137"/>
                  </a:srgbClr>
                </a:outerShdw>
              </a:effectLst>
            </a:endParaRPr>
          </a:p>
        </p:txBody>
      </p:sp>
      <p:sp>
        <p:nvSpPr>
          <p:cNvPr id="10" name="Oval 9"/>
          <p:cNvSpPr/>
          <p:nvPr/>
        </p:nvSpPr>
        <p:spPr>
          <a:xfrm flipH="1">
            <a:off x="1844235"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 name="Oval 10"/>
          <p:cNvSpPr/>
          <p:nvPr/>
        </p:nvSpPr>
        <p:spPr>
          <a:xfrm flipH="1">
            <a:off x="2512637"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 name="Oval 11"/>
          <p:cNvSpPr/>
          <p:nvPr/>
        </p:nvSpPr>
        <p:spPr>
          <a:xfrm flipH="1">
            <a:off x="5854642"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 name="Oval 12"/>
          <p:cNvSpPr/>
          <p:nvPr/>
        </p:nvSpPr>
        <p:spPr>
          <a:xfrm flipH="1">
            <a:off x="2735437"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 name="Oval 13"/>
          <p:cNvSpPr/>
          <p:nvPr/>
        </p:nvSpPr>
        <p:spPr>
          <a:xfrm flipH="1">
            <a:off x="6077442"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 name="Oval 14"/>
          <p:cNvSpPr/>
          <p:nvPr/>
        </p:nvSpPr>
        <p:spPr>
          <a:xfrm flipH="1">
            <a:off x="6523043"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 name="Oval 15"/>
          <p:cNvSpPr/>
          <p:nvPr/>
        </p:nvSpPr>
        <p:spPr>
          <a:xfrm flipH="1">
            <a:off x="6968644"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 name="Oval 16"/>
          <p:cNvSpPr/>
          <p:nvPr/>
        </p:nvSpPr>
        <p:spPr>
          <a:xfrm flipH="1">
            <a:off x="7414244"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 name="Oval 17"/>
          <p:cNvSpPr/>
          <p:nvPr/>
        </p:nvSpPr>
        <p:spPr>
          <a:xfrm flipH="1">
            <a:off x="1398635"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 name="Oval 18"/>
          <p:cNvSpPr/>
          <p:nvPr/>
        </p:nvSpPr>
        <p:spPr>
          <a:xfrm flipH="1">
            <a:off x="2067036"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 name="Oval 19"/>
          <p:cNvSpPr/>
          <p:nvPr/>
        </p:nvSpPr>
        <p:spPr>
          <a:xfrm flipH="1">
            <a:off x="2958237"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 name="Oval 20"/>
          <p:cNvSpPr/>
          <p:nvPr/>
        </p:nvSpPr>
        <p:spPr>
          <a:xfrm flipH="1">
            <a:off x="1621435"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 name="Oval 21"/>
          <p:cNvSpPr/>
          <p:nvPr/>
        </p:nvSpPr>
        <p:spPr>
          <a:xfrm flipH="1">
            <a:off x="2289836"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 name="Oval 22"/>
          <p:cNvSpPr/>
          <p:nvPr/>
        </p:nvSpPr>
        <p:spPr>
          <a:xfrm flipH="1">
            <a:off x="3181037"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 name="Oval 23"/>
          <p:cNvSpPr/>
          <p:nvPr/>
        </p:nvSpPr>
        <p:spPr>
          <a:xfrm flipH="1">
            <a:off x="6300243"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 name="Oval 24"/>
          <p:cNvSpPr/>
          <p:nvPr/>
        </p:nvSpPr>
        <p:spPr>
          <a:xfrm flipH="1">
            <a:off x="6745844"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 name="Oval 25"/>
          <p:cNvSpPr/>
          <p:nvPr/>
        </p:nvSpPr>
        <p:spPr>
          <a:xfrm flipH="1">
            <a:off x="7191444"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 name="Oval 26"/>
          <p:cNvSpPr/>
          <p:nvPr/>
        </p:nvSpPr>
        <p:spPr>
          <a:xfrm flipH="1">
            <a:off x="7637045" y="106706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 name="Oval 27"/>
          <p:cNvSpPr/>
          <p:nvPr/>
        </p:nvSpPr>
        <p:spPr>
          <a:xfrm flipH="1">
            <a:off x="730234"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 name="Oval 28"/>
          <p:cNvSpPr/>
          <p:nvPr/>
        </p:nvSpPr>
        <p:spPr>
          <a:xfrm flipH="1">
            <a:off x="1175834"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0" name="Oval 29"/>
          <p:cNvSpPr/>
          <p:nvPr/>
        </p:nvSpPr>
        <p:spPr>
          <a:xfrm flipH="1">
            <a:off x="1844235"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1" name="Oval 30"/>
          <p:cNvSpPr/>
          <p:nvPr/>
        </p:nvSpPr>
        <p:spPr>
          <a:xfrm flipH="1">
            <a:off x="2512637"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2" name="Oval 31"/>
          <p:cNvSpPr/>
          <p:nvPr/>
        </p:nvSpPr>
        <p:spPr>
          <a:xfrm flipH="1">
            <a:off x="5854642"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3" name="Oval 32"/>
          <p:cNvSpPr/>
          <p:nvPr/>
        </p:nvSpPr>
        <p:spPr>
          <a:xfrm flipH="1">
            <a:off x="2735437"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4" name="Oval 33"/>
          <p:cNvSpPr/>
          <p:nvPr/>
        </p:nvSpPr>
        <p:spPr>
          <a:xfrm flipH="1">
            <a:off x="6077442"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5" name="Oval 34"/>
          <p:cNvSpPr/>
          <p:nvPr/>
        </p:nvSpPr>
        <p:spPr>
          <a:xfrm flipH="1">
            <a:off x="6523043"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6" name="Oval 35"/>
          <p:cNvSpPr/>
          <p:nvPr/>
        </p:nvSpPr>
        <p:spPr>
          <a:xfrm flipH="1">
            <a:off x="6968644"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7" name="Oval 36"/>
          <p:cNvSpPr/>
          <p:nvPr/>
        </p:nvSpPr>
        <p:spPr>
          <a:xfrm flipH="1">
            <a:off x="7414244"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8" name="Oval 37"/>
          <p:cNvSpPr/>
          <p:nvPr/>
        </p:nvSpPr>
        <p:spPr>
          <a:xfrm flipH="1">
            <a:off x="7859846"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9" name="Oval 38"/>
          <p:cNvSpPr/>
          <p:nvPr/>
        </p:nvSpPr>
        <p:spPr>
          <a:xfrm flipH="1">
            <a:off x="953034"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0" name="Oval 39"/>
          <p:cNvSpPr/>
          <p:nvPr/>
        </p:nvSpPr>
        <p:spPr>
          <a:xfrm flipH="1">
            <a:off x="1398635"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1" name="Oval 40"/>
          <p:cNvSpPr/>
          <p:nvPr/>
        </p:nvSpPr>
        <p:spPr>
          <a:xfrm flipH="1">
            <a:off x="2067036"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2" name="Oval 41"/>
          <p:cNvSpPr/>
          <p:nvPr/>
        </p:nvSpPr>
        <p:spPr>
          <a:xfrm flipH="1">
            <a:off x="2958237"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3" name="Oval 42"/>
          <p:cNvSpPr/>
          <p:nvPr/>
        </p:nvSpPr>
        <p:spPr>
          <a:xfrm flipH="1">
            <a:off x="1621435"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4" name="Oval 43"/>
          <p:cNvSpPr/>
          <p:nvPr/>
        </p:nvSpPr>
        <p:spPr>
          <a:xfrm flipH="1">
            <a:off x="2289836"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5" name="Oval 44"/>
          <p:cNvSpPr/>
          <p:nvPr/>
        </p:nvSpPr>
        <p:spPr>
          <a:xfrm flipH="1">
            <a:off x="3181037"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6" name="Oval 45"/>
          <p:cNvSpPr/>
          <p:nvPr/>
        </p:nvSpPr>
        <p:spPr>
          <a:xfrm flipH="1">
            <a:off x="6300243"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7" name="Oval 46"/>
          <p:cNvSpPr/>
          <p:nvPr/>
        </p:nvSpPr>
        <p:spPr>
          <a:xfrm flipH="1">
            <a:off x="6745844"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8" name="Oval 47"/>
          <p:cNvSpPr/>
          <p:nvPr/>
        </p:nvSpPr>
        <p:spPr>
          <a:xfrm flipH="1">
            <a:off x="7191444"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49" name="Oval 48"/>
          <p:cNvSpPr/>
          <p:nvPr/>
        </p:nvSpPr>
        <p:spPr>
          <a:xfrm flipH="1">
            <a:off x="7637045"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0" name="Oval 49"/>
          <p:cNvSpPr/>
          <p:nvPr/>
        </p:nvSpPr>
        <p:spPr>
          <a:xfrm flipH="1">
            <a:off x="8082646"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1" name="Oval 50"/>
          <p:cNvSpPr/>
          <p:nvPr/>
        </p:nvSpPr>
        <p:spPr>
          <a:xfrm flipH="1">
            <a:off x="8305446" y="155338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2" name="Oval 51"/>
          <p:cNvSpPr/>
          <p:nvPr/>
        </p:nvSpPr>
        <p:spPr>
          <a:xfrm flipH="1">
            <a:off x="284633"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3" name="Oval 52"/>
          <p:cNvSpPr/>
          <p:nvPr/>
        </p:nvSpPr>
        <p:spPr>
          <a:xfrm flipH="1">
            <a:off x="730234"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4" name="Oval 53"/>
          <p:cNvSpPr/>
          <p:nvPr/>
        </p:nvSpPr>
        <p:spPr>
          <a:xfrm flipH="1">
            <a:off x="1175834"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5" name="Oval 54"/>
          <p:cNvSpPr/>
          <p:nvPr/>
        </p:nvSpPr>
        <p:spPr>
          <a:xfrm flipH="1">
            <a:off x="7859846"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6" name="Oval 55"/>
          <p:cNvSpPr/>
          <p:nvPr/>
        </p:nvSpPr>
        <p:spPr>
          <a:xfrm flipH="1">
            <a:off x="507434"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7" name="Oval 56"/>
          <p:cNvSpPr/>
          <p:nvPr/>
        </p:nvSpPr>
        <p:spPr>
          <a:xfrm flipH="1">
            <a:off x="953034"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8" name="Oval 57"/>
          <p:cNvSpPr/>
          <p:nvPr/>
        </p:nvSpPr>
        <p:spPr>
          <a:xfrm flipH="1">
            <a:off x="8082646"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59" name="Oval 58"/>
          <p:cNvSpPr/>
          <p:nvPr/>
        </p:nvSpPr>
        <p:spPr>
          <a:xfrm flipH="1">
            <a:off x="8305446"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0" name="Oval 59"/>
          <p:cNvSpPr/>
          <p:nvPr/>
        </p:nvSpPr>
        <p:spPr>
          <a:xfrm flipH="1">
            <a:off x="8528246"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1" name="Oval 60"/>
          <p:cNvSpPr/>
          <p:nvPr/>
        </p:nvSpPr>
        <p:spPr>
          <a:xfrm flipH="1">
            <a:off x="8751047" y="203970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2" name="Oval 61"/>
          <p:cNvSpPr/>
          <p:nvPr/>
        </p:nvSpPr>
        <p:spPr>
          <a:xfrm flipH="1">
            <a:off x="284633"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3" name="Oval 62"/>
          <p:cNvSpPr/>
          <p:nvPr/>
        </p:nvSpPr>
        <p:spPr>
          <a:xfrm flipH="1">
            <a:off x="730234"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4" name="Oval 63"/>
          <p:cNvSpPr/>
          <p:nvPr/>
        </p:nvSpPr>
        <p:spPr>
          <a:xfrm flipH="1">
            <a:off x="1175834"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5" name="Oval 64"/>
          <p:cNvSpPr/>
          <p:nvPr/>
        </p:nvSpPr>
        <p:spPr>
          <a:xfrm flipH="1">
            <a:off x="7859846"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6" name="Oval 65"/>
          <p:cNvSpPr/>
          <p:nvPr/>
        </p:nvSpPr>
        <p:spPr>
          <a:xfrm flipH="1">
            <a:off x="61832"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7" name="Oval 66"/>
          <p:cNvSpPr/>
          <p:nvPr/>
        </p:nvSpPr>
        <p:spPr>
          <a:xfrm flipH="1">
            <a:off x="507434"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8" name="Oval 67"/>
          <p:cNvSpPr/>
          <p:nvPr/>
        </p:nvSpPr>
        <p:spPr>
          <a:xfrm flipH="1">
            <a:off x="953034"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69" name="Oval 68"/>
          <p:cNvSpPr/>
          <p:nvPr/>
        </p:nvSpPr>
        <p:spPr>
          <a:xfrm flipH="1">
            <a:off x="8082646"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0" name="Oval 69"/>
          <p:cNvSpPr/>
          <p:nvPr/>
        </p:nvSpPr>
        <p:spPr>
          <a:xfrm flipH="1">
            <a:off x="8305446"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1" name="Oval 70"/>
          <p:cNvSpPr/>
          <p:nvPr/>
        </p:nvSpPr>
        <p:spPr>
          <a:xfrm flipH="1">
            <a:off x="8528246"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2" name="Oval 71"/>
          <p:cNvSpPr/>
          <p:nvPr/>
        </p:nvSpPr>
        <p:spPr>
          <a:xfrm flipH="1">
            <a:off x="8751047"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3" name="Oval 72"/>
          <p:cNvSpPr/>
          <p:nvPr/>
        </p:nvSpPr>
        <p:spPr>
          <a:xfrm flipH="1">
            <a:off x="8973847" y="252602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4" name="Oval 73"/>
          <p:cNvSpPr/>
          <p:nvPr/>
        </p:nvSpPr>
        <p:spPr>
          <a:xfrm flipH="1">
            <a:off x="730234" y="301234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5" name="Oval 74"/>
          <p:cNvSpPr/>
          <p:nvPr/>
        </p:nvSpPr>
        <p:spPr>
          <a:xfrm flipH="1">
            <a:off x="1175834" y="301234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6" name="Oval 75"/>
          <p:cNvSpPr/>
          <p:nvPr/>
        </p:nvSpPr>
        <p:spPr>
          <a:xfrm flipH="1">
            <a:off x="7859846" y="301234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7" name="Oval 76"/>
          <p:cNvSpPr/>
          <p:nvPr/>
        </p:nvSpPr>
        <p:spPr>
          <a:xfrm flipH="1">
            <a:off x="953034" y="301234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8" name="Oval 77"/>
          <p:cNvSpPr/>
          <p:nvPr/>
        </p:nvSpPr>
        <p:spPr>
          <a:xfrm flipH="1">
            <a:off x="8082646" y="301234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79" name="Oval 78"/>
          <p:cNvSpPr/>
          <p:nvPr/>
        </p:nvSpPr>
        <p:spPr>
          <a:xfrm flipH="1">
            <a:off x="8305446" y="301234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0" name="Oval 79"/>
          <p:cNvSpPr/>
          <p:nvPr/>
        </p:nvSpPr>
        <p:spPr>
          <a:xfrm flipH="1">
            <a:off x="730234" y="349866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1" name="Oval 80"/>
          <p:cNvSpPr/>
          <p:nvPr/>
        </p:nvSpPr>
        <p:spPr>
          <a:xfrm flipH="1">
            <a:off x="1175834" y="349866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2" name="Oval 81"/>
          <p:cNvSpPr/>
          <p:nvPr/>
        </p:nvSpPr>
        <p:spPr>
          <a:xfrm flipH="1">
            <a:off x="7859846" y="349866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3" name="Oval 82"/>
          <p:cNvSpPr/>
          <p:nvPr/>
        </p:nvSpPr>
        <p:spPr>
          <a:xfrm flipH="1">
            <a:off x="953034" y="349866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4" name="Oval 83"/>
          <p:cNvSpPr/>
          <p:nvPr/>
        </p:nvSpPr>
        <p:spPr>
          <a:xfrm flipH="1">
            <a:off x="8082646" y="349866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5" name="Oval 84"/>
          <p:cNvSpPr/>
          <p:nvPr/>
        </p:nvSpPr>
        <p:spPr>
          <a:xfrm flipH="1">
            <a:off x="8305446" y="349866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6" name="Oval 85"/>
          <p:cNvSpPr/>
          <p:nvPr/>
        </p:nvSpPr>
        <p:spPr>
          <a:xfrm flipH="1">
            <a:off x="1844235"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7" name="Oval 86"/>
          <p:cNvSpPr/>
          <p:nvPr/>
        </p:nvSpPr>
        <p:spPr>
          <a:xfrm flipH="1">
            <a:off x="2512637"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8" name="Oval 87"/>
          <p:cNvSpPr/>
          <p:nvPr/>
        </p:nvSpPr>
        <p:spPr>
          <a:xfrm flipH="1">
            <a:off x="5854642"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89" name="Oval 88"/>
          <p:cNvSpPr/>
          <p:nvPr/>
        </p:nvSpPr>
        <p:spPr>
          <a:xfrm flipH="1">
            <a:off x="2735437"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0" name="Oval 89"/>
          <p:cNvSpPr/>
          <p:nvPr/>
        </p:nvSpPr>
        <p:spPr>
          <a:xfrm flipH="1">
            <a:off x="6077442"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1" name="Oval 90"/>
          <p:cNvSpPr/>
          <p:nvPr/>
        </p:nvSpPr>
        <p:spPr>
          <a:xfrm flipH="1">
            <a:off x="6523043"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2" name="Oval 91"/>
          <p:cNvSpPr/>
          <p:nvPr/>
        </p:nvSpPr>
        <p:spPr>
          <a:xfrm flipH="1">
            <a:off x="6968644"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3" name="Oval 92"/>
          <p:cNvSpPr/>
          <p:nvPr/>
        </p:nvSpPr>
        <p:spPr>
          <a:xfrm flipH="1">
            <a:off x="2067036"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4" name="Oval 93"/>
          <p:cNvSpPr/>
          <p:nvPr/>
        </p:nvSpPr>
        <p:spPr>
          <a:xfrm flipH="1">
            <a:off x="2958237"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5" name="Oval 94"/>
          <p:cNvSpPr/>
          <p:nvPr/>
        </p:nvSpPr>
        <p:spPr>
          <a:xfrm flipH="1">
            <a:off x="2289836"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6" name="Oval 95"/>
          <p:cNvSpPr/>
          <p:nvPr/>
        </p:nvSpPr>
        <p:spPr>
          <a:xfrm flipH="1">
            <a:off x="3181037"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7" name="Oval 96"/>
          <p:cNvSpPr/>
          <p:nvPr/>
        </p:nvSpPr>
        <p:spPr>
          <a:xfrm flipH="1">
            <a:off x="6300243"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8" name="Oval 97"/>
          <p:cNvSpPr/>
          <p:nvPr/>
        </p:nvSpPr>
        <p:spPr>
          <a:xfrm flipH="1">
            <a:off x="6745844"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99" name="Oval 98"/>
          <p:cNvSpPr/>
          <p:nvPr/>
        </p:nvSpPr>
        <p:spPr>
          <a:xfrm flipH="1">
            <a:off x="7191444" y="82390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0" name="Oval 99"/>
          <p:cNvSpPr/>
          <p:nvPr/>
        </p:nvSpPr>
        <p:spPr>
          <a:xfrm flipH="1">
            <a:off x="1175834"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1" name="Oval 100"/>
          <p:cNvSpPr/>
          <p:nvPr/>
        </p:nvSpPr>
        <p:spPr>
          <a:xfrm flipH="1">
            <a:off x="1844235"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2" name="Oval 101"/>
          <p:cNvSpPr/>
          <p:nvPr/>
        </p:nvSpPr>
        <p:spPr>
          <a:xfrm flipH="1">
            <a:off x="2512637"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3" name="Oval 102"/>
          <p:cNvSpPr/>
          <p:nvPr/>
        </p:nvSpPr>
        <p:spPr>
          <a:xfrm flipH="1">
            <a:off x="5854642"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4" name="Oval 103"/>
          <p:cNvSpPr/>
          <p:nvPr/>
        </p:nvSpPr>
        <p:spPr>
          <a:xfrm flipH="1">
            <a:off x="2735437"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5" name="Oval 104"/>
          <p:cNvSpPr/>
          <p:nvPr/>
        </p:nvSpPr>
        <p:spPr>
          <a:xfrm flipH="1">
            <a:off x="6077442"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6" name="Oval 105"/>
          <p:cNvSpPr/>
          <p:nvPr/>
        </p:nvSpPr>
        <p:spPr>
          <a:xfrm flipH="1">
            <a:off x="6523043"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7" name="Oval 106"/>
          <p:cNvSpPr/>
          <p:nvPr/>
        </p:nvSpPr>
        <p:spPr>
          <a:xfrm flipH="1">
            <a:off x="6968644"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8" name="Oval 107"/>
          <p:cNvSpPr/>
          <p:nvPr/>
        </p:nvSpPr>
        <p:spPr>
          <a:xfrm flipH="1">
            <a:off x="7414244"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09" name="Oval 108"/>
          <p:cNvSpPr/>
          <p:nvPr/>
        </p:nvSpPr>
        <p:spPr>
          <a:xfrm flipH="1">
            <a:off x="7859846"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0" name="Oval 109"/>
          <p:cNvSpPr/>
          <p:nvPr/>
        </p:nvSpPr>
        <p:spPr>
          <a:xfrm flipH="1">
            <a:off x="953034"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1" name="Oval 110"/>
          <p:cNvSpPr/>
          <p:nvPr/>
        </p:nvSpPr>
        <p:spPr>
          <a:xfrm flipH="1">
            <a:off x="1398635"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2" name="Oval 111"/>
          <p:cNvSpPr/>
          <p:nvPr/>
        </p:nvSpPr>
        <p:spPr>
          <a:xfrm flipH="1">
            <a:off x="2067036"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3" name="Oval 112"/>
          <p:cNvSpPr/>
          <p:nvPr/>
        </p:nvSpPr>
        <p:spPr>
          <a:xfrm flipH="1">
            <a:off x="2958237"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4" name="Oval 113"/>
          <p:cNvSpPr/>
          <p:nvPr/>
        </p:nvSpPr>
        <p:spPr>
          <a:xfrm flipH="1">
            <a:off x="1621435"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5" name="Oval 114"/>
          <p:cNvSpPr/>
          <p:nvPr/>
        </p:nvSpPr>
        <p:spPr>
          <a:xfrm flipH="1">
            <a:off x="2289836"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6" name="Oval 115"/>
          <p:cNvSpPr/>
          <p:nvPr/>
        </p:nvSpPr>
        <p:spPr>
          <a:xfrm flipH="1">
            <a:off x="3181037"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7" name="Oval 116"/>
          <p:cNvSpPr/>
          <p:nvPr/>
        </p:nvSpPr>
        <p:spPr>
          <a:xfrm flipH="1">
            <a:off x="6300243"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8" name="Oval 117"/>
          <p:cNvSpPr/>
          <p:nvPr/>
        </p:nvSpPr>
        <p:spPr>
          <a:xfrm flipH="1">
            <a:off x="6745844"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19" name="Oval 118"/>
          <p:cNvSpPr/>
          <p:nvPr/>
        </p:nvSpPr>
        <p:spPr>
          <a:xfrm flipH="1">
            <a:off x="7191444"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0" name="Oval 119"/>
          <p:cNvSpPr/>
          <p:nvPr/>
        </p:nvSpPr>
        <p:spPr>
          <a:xfrm flipH="1">
            <a:off x="7637045"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1" name="Oval 120"/>
          <p:cNvSpPr/>
          <p:nvPr/>
        </p:nvSpPr>
        <p:spPr>
          <a:xfrm flipH="1">
            <a:off x="8082646" y="131022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2" name="Oval 121"/>
          <p:cNvSpPr/>
          <p:nvPr/>
        </p:nvSpPr>
        <p:spPr>
          <a:xfrm flipH="1">
            <a:off x="730234"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3" name="Oval 122"/>
          <p:cNvSpPr/>
          <p:nvPr/>
        </p:nvSpPr>
        <p:spPr>
          <a:xfrm flipH="1">
            <a:off x="1175834"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4" name="Oval 123"/>
          <p:cNvSpPr/>
          <p:nvPr/>
        </p:nvSpPr>
        <p:spPr>
          <a:xfrm flipH="1">
            <a:off x="7859846"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5" name="Oval 124"/>
          <p:cNvSpPr/>
          <p:nvPr/>
        </p:nvSpPr>
        <p:spPr>
          <a:xfrm flipH="1">
            <a:off x="507434"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6" name="Oval 125"/>
          <p:cNvSpPr/>
          <p:nvPr/>
        </p:nvSpPr>
        <p:spPr>
          <a:xfrm flipH="1">
            <a:off x="953034"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7" name="Oval 126"/>
          <p:cNvSpPr/>
          <p:nvPr/>
        </p:nvSpPr>
        <p:spPr>
          <a:xfrm flipH="1">
            <a:off x="8082646"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8" name="Oval 127"/>
          <p:cNvSpPr/>
          <p:nvPr/>
        </p:nvSpPr>
        <p:spPr>
          <a:xfrm flipH="1">
            <a:off x="8305446"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29" name="Oval 128"/>
          <p:cNvSpPr/>
          <p:nvPr/>
        </p:nvSpPr>
        <p:spPr>
          <a:xfrm flipH="1">
            <a:off x="8528246" y="1796543"/>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0" name="Oval 129"/>
          <p:cNvSpPr/>
          <p:nvPr/>
        </p:nvSpPr>
        <p:spPr>
          <a:xfrm flipH="1">
            <a:off x="284633"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1" name="Oval 130"/>
          <p:cNvSpPr/>
          <p:nvPr/>
        </p:nvSpPr>
        <p:spPr>
          <a:xfrm flipH="1">
            <a:off x="730234"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2" name="Oval 131"/>
          <p:cNvSpPr/>
          <p:nvPr/>
        </p:nvSpPr>
        <p:spPr>
          <a:xfrm flipH="1">
            <a:off x="1175834"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3" name="Oval 132"/>
          <p:cNvSpPr/>
          <p:nvPr/>
        </p:nvSpPr>
        <p:spPr>
          <a:xfrm flipH="1">
            <a:off x="7859846"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4" name="Oval 133"/>
          <p:cNvSpPr/>
          <p:nvPr/>
        </p:nvSpPr>
        <p:spPr>
          <a:xfrm flipH="1">
            <a:off x="61832"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5" name="Oval 134"/>
          <p:cNvSpPr/>
          <p:nvPr/>
        </p:nvSpPr>
        <p:spPr>
          <a:xfrm flipH="1">
            <a:off x="507434"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6" name="Oval 135"/>
          <p:cNvSpPr/>
          <p:nvPr/>
        </p:nvSpPr>
        <p:spPr>
          <a:xfrm flipH="1">
            <a:off x="953034"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7" name="Oval 136"/>
          <p:cNvSpPr/>
          <p:nvPr/>
        </p:nvSpPr>
        <p:spPr>
          <a:xfrm flipH="1">
            <a:off x="8082646"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8" name="Oval 137"/>
          <p:cNvSpPr/>
          <p:nvPr/>
        </p:nvSpPr>
        <p:spPr>
          <a:xfrm flipH="1">
            <a:off x="8305446"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39" name="Oval 138"/>
          <p:cNvSpPr/>
          <p:nvPr/>
        </p:nvSpPr>
        <p:spPr>
          <a:xfrm flipH="1">
            <a:off x="8528246"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0" name="Oval 139"/>
          <p:cNvSpPr/>
          <p:nvPr/>
        </p:nvSpPr>
        <p:spPr>
          <a:xfrm flipH="1">
            <a:off x="8751047"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1" name="Oval 140"/>
          <p:cNvSpPr/>
          <p:nvPr/>
        </p:nvSpPr>
        <p:spPr>
          <a:xfrm flipH="1">
            <a:off x="8973847" y="228286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2" name="Oval 141"/>
          <p:cNvSpPr/>
          <p:nvPr/>
        </p:nvSpPr>
        <p:spPr>
          <a:xfrm flipH="1">
            <a:off x="-160968"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3" name="Oval 142"/>
          <p:cNvSpPr/>
          <p:nvPr/>
        </p:nvSpPr>
        <p:spPr>
          <a:xfrm flipH="1">
            <a:off x="284633"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4" name="Oval 143"/>
          <p:cNvSpPr/>
          <p:nvPr/>
        </p:nvSpPr>
        <p:spPr>
          <a:xfrm flipH="1">
            <a:off x="730234"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5" name="Oval 144"/>
          <p:cNvSpPr/>
          <p:nvPr/>
        </p:nvSpPr>
        <p:spPr>
          <a:xfrm flipH="1">
            <a:off x="1175834"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6" name="Oval 145"/>
          <p:cNvSpPr/>
          <p:nvPr/>
        </p:nvSpPr>
        <p:spPr>
          <a:xfrm flipH="1">
            <a:off x="7859846"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7" name="Oval 146"/>
          <p:cNvSpPr/>
          <p:nvPr/>
        </p:nvSpPr>
        <p:spPr>
          <a:xfrm flipH="1">
            <a:off x="61832"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8" name="Oval 147"/>
          <p:cNvSpPr/>
          <p:nvPr/>
        </p:nvSpPr>
        <p:spPr>
          <a:xfrm flipH="1">
            <a:off x="507434"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49" name="Oval 148"/>
          <p:cNvSpPr/>
          <p:nvPr/>
        </p:nvSpPr>
        <p:spPr>
          <a:xfrm flipH="1">
            <a:off x="953034"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0" name="Oval 149"/>
          <p:cNvSpPr/>
          <p:nvPr/>
        </p:nvSpPr>
        <p:spPr>
          <a:xfrm flipH="1">
            <a:off x="8082646"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1" name="Oval 150"/>
          <p:cNvSpPr/>
          <p:nvPr/>
        </p:nvSpPr>
        <p:spPr>
          <a:xfrm flipH="1">
            <a:off x="8305446"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2" name="Oval 151"/>
          <p:cNvSpPr/>
          <p:nvPr/>
        </p:nvSpPr>
        <p:spPr>
          <a:xfrm flipH="1">
            <a:off x="8528246"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3" name="Oval 152"/>
          <p:cNvSpPr/>
          <p:nvPr/>
        </p:nvSpPr>
        <p:spPr>
          <a:xfrm flipH="1">
            <a:off x="8751047"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4" name="Oval 153"/>
          <p:cNvSpPr/>
          <p:nvPr/>
        </p:nvSpPr>
        <p:spPr>
          <a:xfrm flipH="1">
            <a:off x="8973847"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5" name="Oval 154"/>
          <p:cNvSpPr/>
          <p:nvPr/>
        </p:nvSpPr>
        <p:spPr>
          <a:xfrm flipH="1">
            <a:off x="9196648" y="276918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6" name="Oval 155"/>
          <p:cNvSpPr/>
          <p:nvPr/>
        </p:nvSpPr>
        <p:spPr>
          <a:xfrm flipH="1">
            <a:off x="730234" y="325550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7" name="Oval 156"/>
          <p:cNvSpPr/>
          <p:nvPr/>
        </p:nvSpPr>
        <p:spPr>
          <a:xfrm flipH="1">
            <a:off x="1175834" y="325550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8" name="Oval 157"/>
          <p:cNvSpPr/>
          <p:nvPr/>
        </p:nvSpPr>
        <p:spPr>
          <a:xfrm flipH="1">
            <a:off x="7859846" y="325550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59" name="Oval 158"/>
          <p:cNvSpPr/>
          <p:nvPr/>
        </p:nvSpPr>
        <p:spPr>
          <a:xfrm flipH="1">
            <a:off x="953034" y="325550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0" name="Oval 159"/>
          <p:cNvSpPr/>
          <p:nvPr/>
        </p:nvSpPr>
        <p:spPr>
          <a:xfrm flipH="1">
            <a:off x="8082646" y="325550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1" name="Oval 160"/>
          <p:cNvSpPr/>
          <p:nvPr/>
        </p:nvSpPr>
        <p:spPr>
          <a:xfrm flipH="1">
            <a:off x="8305446" y="325550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2" name="Oval 161"/>
          <p:cNvSpPr/>
          <p:nvPr/>
        </p:nvSpPr>
        <p:spPr>
          <a:xfrm flipH="1">
            <a:off x="730234" y="374182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3" name="Oval 162"/>
          <p:cNvSpPr/>
          <p:nvPr/>
        </p:nvSpPr>
        <p:spPr>
          <a:xfrm flipH="1">
            <a:off x="1175834" y="374182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4" name="Oval 163"/>
          <p:cNvSpPr/>
          <p:nvPr/>
        </p:nvSpPr>
        <p:spPr>
          <a:xfrm flipH="1">
            <a:off x="7859846" y="374182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5" name="Oval 164"/>
          <p:cNvSpPr/>
          <p:nvPr/>
        </p:nvSpPr>
        <p:spPr>
          <a:xfrm flipH="1">
            <a:off x="953034" y="374182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6" name="Oval 165"/>
          <p:cNvSpPr/>
          <p:nvPr/>
        </p:nvSpPr>
        <p:spPr>
          <a:xfrm flipH="1">
            <a:off x="8082646" y="374182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7" name="Oval 166"/>
          <p:cNvSpPr/>
          <p:nvPr/>
        </p:nvSpPr>
        <p:spPr>
          <a:xfrm flipH="1">
            <a:off x="8305446" y="374182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8" name="Oval 167"/>
          <p:cNvSpPr/>
          <p:nvPr/>
        </p:nvSpPr>
        <p:spPr>
          <a:xfrm flipH="1">
            <a:off x="730234" y="398498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69" name="Oval 168"/>
          <p:cNvSpPr/>
          <p:nvPr/>
        </p:nvSpPr>
        <p:spPr>
          <a:xfrm flipH="1">
            <a:off x="1175834" y="398498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0" name="Oval 169"/>
          <p:cNvSpPr/>
          <p:nvPr/>
        </p:nvSpPr>
        <p:spPr>
          <a:xfrm flipH="1">
            <a:off x="7859846" y="398498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1" name="Oval 170"/>
          <p:cNvSpPr/>
          <p:nvPr/>
        </p:nvSpPr>
        <p:spPr>
          <a:xfrm flipH="1">
            <a:off x="953034" y="398498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2" name="Oval 171"/>
          <p:cNvSpPr/>
          <p:nvPr/>
        </p:nvSpPr>
        <p:spPr>
          <a:xfrm flipH="1">
            <a:off x="8082646" y="398498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3" name="Oval 172"/>
          <p:cNvSpPr/>
          <p:nvPr/>
        </p:nvSpPr>
        <p:spPr>
          <a:xfrm flipH="1">
            <a:off x="8305446" y="398498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4" name="Oval 173"/>
          <p:cNvSpPr/>
          <p:nvPr/>
        </p:nvSpPr>
        <p:spPr>
          <a:xfrm flipH="1">
            <a:off x="730234" y="422814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5" name="Oval 174"/>
          <p:cNvSpPr/>
          <p:nvPr/>
        </p:nvSpPr>
        <p:spPr>
          <a:xfrm flipH="1">
            <a:off x="1175834" y="422814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6" name="Oval 175"/>
          <p:cNvSpPr/>
          <p:nvPr/>
        </p:nvSpPr>
        <p:spPr>
          <a:xfrm flipH="1">
            <a:off x="7859846" y="422814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7" name="Oval 176"/>
          <p:cNvSpPr/>
          <p:nvPr/>
        </p:nvSpPr>
        <p:spPr>
          <a:xfrm flipH="1">
            <a:off x="953034" y="422814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8" name="Oval 177"/>
          <p:cNvSpPr/>
          <p:nvPr/>
        </p:nvSpPr>
        <p:spPr>
          <a:xfrm flipH="1">
            <a:off x="8082646" y="422814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79" name="Oval 178"/>
          <p:cNvSpPr/>
          <p:nvPr/>
        </p:nvSpPr>
        <p:spPr>
          <a:xfrm flipH="1">
            <a:off x="8305446" y="422814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0" name="Oval 179"/>
          <p:cNvSpPr/>
          <p:nvPr/>
        </p:nvSpPr>
        <p:spPr>
          <a:xfrm flipH="1">
            <a:off x="-160968"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1" name="Oval 180"/>
          <p:cNvSpPr/>
          <p:nvPr/>
        </p:nvSpPr>
        <p:spPr>
          <a:xfrm flipH="1">
            <a:off x="284633"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2" name="Oval 181"/>
          <p:cNvSpPr/>
          <p:nvPr/>
        </p:nvSpPr>
        <p:spPr>
          <a:xfrm flipH="1">
            <a:off x="730234"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3" name="Oval 182"/>
          <p:cNvSpPr/>
          <p:nvPr/>
        </p:nvSpPr>
        <p:spPr>
          <a:xfrm flipH="1">
            <a:off x="1175834"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4" name="Oval 183"/>
          <p:cNvSpPr/>
          <p:nvPr/>
        </p:nvSpPr>
        <p:spPr>
          <a:xfrm flipH="1">
            <a:off x="7859846"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5" name="Oval 184"/>
          <p:cNvSpPr/>
          <p:nvPr/>
        </p:nvSpPr>
        <p:spPr>
          <a:xfrm flipH="1">
            <a:off x="61832"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6" name="Oval 185"/>
          <p:cNvSpPr/>
          <p:nvPr/>
        </p:nvSpPr>
        <p:spPr>
          <a:xfrm flipH="1">
            <a:off x="507434"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7" name="Oval 186"/>
          <p:cNvSpPr/>
          <p:nvPr/>
        </p:nvSpPr>
        <p:spPr>
          <a:xfrm flipH="1">
            <a:off x="953034"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8" name="Oval 187"/>
          <p:cNvSpPr/>
          <p:nvPr/>
        </p:nvSpPr>
        <p:spPr>
          <a:xfrm flipH="1">
            <a:off x="8082646"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89" name="Oval 188"/>
          <p:cNvSpPr/>
          <p:nvPr/>
        </p:nvSpPr>
        <p:spPr>
          <a:xfrm flipH="1">
            <a:off x="8305446"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0" name="Oval 189"/>
          <p:cNvSpPr/>
          <p:nvPr/>
        </p:nvSpPr>
        <p:spPr>
          <a:xfrm flipH="1">
            <a:off x="8528246"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1" name="Oval 190"/>
          <p:cNvSpPr/>
          <p:nvPr/>
        </p:nvSpPr>
        <p:spPr>
          <a:xfrm flipH="1">
            <a:off x="8751047"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2" name="Oval 191"/>
          <p:cNvSpPr/>
          <p:nvPr/>
        </p:nvSpPr>
        <p:spPr>
          <a:xfrm flipH="1">
            <a:off x="8973847"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3" name="Oval 192"/>
          <p:cNvSpPr/>
          <p:nvPr/>
        </p:nvSpPr>
        <p:spPr>
          <a:xfrm flipH="1">
            <a:off x="9196648" y="44713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4" name="Oval 193"/>
          <p:cNvSpPr/>
          <p:nvPr/>
        </p:nvSpPr>
        <p:spPr>
          <a:xfrm flipH="1">
            <a:off x="-160968"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5" name="Oval 194"/>
          <p:cNvSpPr/>
          <p:nvPr/>
        </p:nvSpPr>
        <p:spPr>
          <a:xfrm flipH="1">
            <a:off x="284633"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6" name="Oval 195"/>
          <p:cNvSpPr/>
          <p:nvPr/>
        </p:nvSpPr>
        <p:spPr>
          <a:xfrm flipH="1">
            <a:off x="730234"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7" name="Oval 196"/>
          <p:cNvSpPr/>
          <p:nvPr/>
        </p:nvSpPr>
        <p:spPr>
          <a:xfrm flipH="1">
            <a:off x="1175834"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8" name="Oval 197"/>
          <p:cNvSpPr/>
          <p:nvPr/>
        </p:nvSpPr>
        <p:spPr>
          <a:xfrm flipH="1">
            <a:off x="7859846"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199" name="Oval 198"/>
          <p:cNvSpPr/>
          <p:nvPr/>
        </p:nvSpPr>
        <p:spPr>
          <a:xfrm flipH="1">
            <a:off x="61832"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0" name="Oval 199"/>
          <p:cNvSpPr/>
          <p:nvPr/>
        </p:nvSpPr>
        <p:spPr>
          <a:xfrm flipH="1">
            <a:off x="507434"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1" name="Oval 200"/>
          <p:cNvSpPr/>
          <p:nvPr/>
        </p:nvSpPr>
        <p:spPr>
          <a:xfrm flipH="1">
            <a:off x="953034"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2" name="Oval 201"/>
          <p:cNvSpPr/>
          <p:nvPr/>
        </p:nvSpPr>
        <p:spPr>
          <a:xfrm flipH="1">
            <a:off x="8082646"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3" name="Oval 202"/>
          <p:cNvSpPr/>
          <p:nvPr/>
        </p:nvSpPr>
        <p:spPr>
          <a:xfrm flipH="1">
            <a:off x="8305446"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4" name="Oval 203"/>
          <p:cNvSpPr/>
          <p:nvPr/>
        </p:nvSpPr>
        <p:spPr>
          <a:xfrm flipH="1">
            <a:off x="8528246"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5" name="Oval 204"/>
          <p:cNvSpPr/>
          <p:nvPr/>
        </p:nvSpPr>
        <p:spPr>
          <a:xfrm flipH="1">
            <a:off x="8751047"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6" name="Oval 205"/>
          <p:cNvSpPr/>
          <p:nvPr/>
        </p:nvSpPr>
        <p:spPr>
          <a:xfrm flipH="1">
            <a:off x="8973847"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7" name="Oval 206"/>
          <p:cNvSpPr/>
          <p:nvPr/>
        </p:nvSpPr>
        <p:spPr>
          <a:xfrm flipH="1">
            <a:off x="9196648" y="471446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8" name="Oval 207"/>
          <p:cNvSpPr/>
          <p:nvPr/>
        </p:nvSpPr>
        <p:spPr>
          <a:xfrm flipH="1">
            <a:off x="284633"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09" name="Oval 208"/>
          <p:cNvSpPr/>
          <p:nvPr/>
        </p:nvSpPr>
        <p:spPr>
          <a:xfrm flipH="1">
            <a:off x="730234"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0" name="Oval 209"/>
          <p:cNvSpPr/>
          <p:nvPr/>
        </p:nvSpPr>
        <p:spPr>
          <a:xfrm flipH="1">
            <a:off x="1175834"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1" name="Oval 210"/>
          <p:cNvSpPr/>
          <p:nvPr/>
        </p:nvSpPr>
        <p:spPr>
          <a:xfrm flipH="1">
            <a:off x="7859846"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2" name="Oval 211"/>
          <p:cNvSpPr/>
          <p:nvPr/>
        </p:nvSpPr>
        <p:spPr>
          <a:xfrm flipH="1">
            <a:off x="61832"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3" name="Oval 212"/>
          <p:cNvSpPr/>
          <p:nvPr/>
        </p:nvSpPr>
        <p:spPr>
          <a:xfrm flipH="1">
            <a:off x="507434"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4" name="Oval 213"/>
          <p:cNvSpPr/>
          <p:nvPr/>
        </p:nvSpPr>
        <p:spPr>
          <a:xfrm flipH="1">
            <a:off x="953034"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5" name="Oval 214"/>
          <p:cNvSpPr/>
          <p:nvPr/>
        </p:nvSpPr>
        <p:spPr>
          <a:xfrm flipH="1">
            <a:off x="8082646"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6" name="Oval 215"/>
          <p:cNvSpPr/>
          <p:nvPr/>
        </p:nvSpPr>
        <p:spPr>
          <a:xfrm flipH="1">
            <a:off x="8305446"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7" name="Oval 216"/>
          <p:cNvSpPr/>
          <p:nvPr/>
        </p:nvSpPr>
        <p:spPr>
          <a:xfrm flipH="1">
            <a:off x="8528246"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8" name="Oval 217"/>
          <p:cNvSpPr/>
          <p:nvPr/>
        </p:nvSpPr>
        <p:spPr>
          <a:xfrm flipH="1">
            <a:off x="8751047"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19" name="Oval 218"/>
          <p:cNvSpPr/>
          <p:nvPr/>
        </p:nvSpPr>
        <p:spPr>
          <a:xfrm flipH="1">
            <a:off x="8973847" y="495762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0" name="Oval 219"/>
          <p:cNvSpPr/>
          <p:nvPr/>
        </p:nvSpPr>
        <p:spPr>
          <a:xfrm flipH="1">
            <a:off x="284633"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1" name="Oval 220"/>
          <p:cNvSpPr/>
          <p:nvPr/>
        </p:nvSpPr>
        <p:spPr>
          <a:xfrm flipH="1">
            <a:off x="730234"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2" name="Oval 221"/>
          <p:cNvSpPr/>
          <p:nvPr/>
        </p:nvSpPr>
        <p:spPr>
          <a:xfrm flipH="1">
            <a:off x="1175834"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3" name="Oval 222"/>
          <p:cNvSpPr/>
          <p:nvPr/>
        </p:nvSpPr>
        <p:spPr>
          <a:xfrm flipH="1">
            <a:off x="7859846"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4" name="Oval 223"/>
          <p:cNvSpPr/>
          <p:nvPr/>
        </p:nvSpPr>
        <p:spPr>
          <a:xfrm flipH="1">
            <a:off x="61832"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5" name="Oval 224"/>
          <p:cNvSpPr/>
          <p:nvPr/>
        </p:nvSpPr>
        <p:spPr>
          <a:xfrm flipH="1">
            <a:off x="507434"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6" name="Oval 225"/>
          <p:cNvSpPr/>
          <p:nvPr/>
        </p:nvSpPr>
        <p:spPr>
          <a:xfrm flipH="1">
            <a:off x="953034"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7" name="Oval 226"/>
          <p:cNvSpPr/>
          <p:nvPr/>
        </p:nvSpPr>
        <p:spPr>
          <a:xfrm flipH="1">
            <a:off x="8082646"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8" name="Oval 227"/>
          <p:cNvSpPr/>
          <p:nvPr/>
        </p:nvSpPr>
        <p:spPr>
          <a:xfrm flipH="1">
            <a:off x="8305446"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29" name="Oval 228"/>
          <p:cNvSpPr/>
          <p:nvPr/>
        </p:nvSpPr>
        <p:spPr>
          <a:xfrm flipH="1">
            <a:off x="8528246"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0" name="Oval 229"/>
          <p:cNvSpPr/>
          <p:nvPr/>
        </p:nvSpPr>
        <p:spPr>
          <a:xfrm flipH="1">
            <a:off x="8751047"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1" name="Oval 230"/>
          <p:cNvSpPr/>
          <p:nvPr/>
        </p:nvSpPr>
        <p:spPr>
          <a:xfrm flipH="1">
            <a:off x="8973847" y="520078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2" name="Oval 231"/>
          <p:cNvSpPr/>
          <p:nvPr/>
        </p:nvSpPr>
        <p:spPr>
          <a:xfrm flipH="1">
            <a:off x="284633"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3" name="Oval 232"/>
          <p:cNvSpPr/>
          <p:nvPr/>
        </p:nvSpPr>
        <p:spPr>
          <a:xfrm flipH="1">
            <a:off x="730234"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4" name="Oval 233"/>
          <p:cNvSpPr/>
          <p:nvPr/>
        </p:nvSpPr>
        <p:spPr>
          <a:xfrm flipH="1">
            <a:off x="1175834"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5" name="Oval 234"/>
          <p:cNvSpPr/>
          <p:nvPr/>
        </p:nvSpPr>
        <p:spPr>
          <a:xfrm flipH="1">
            <a:off x="7859846"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6" name="Oval 235"/>
          <p:cNvSpPr/>
          <p:nvPr/>
        </p:nvSpPr>
        <p:spPr>
          <a:xfrm flipH="1">
            <a:off x="507434"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7" name="Oval 236"/>
          <p:cNvSpPr/>
          <p:nvPr/>
        </p:nvSpPr>
        <p:spPr>
          <a:xfrm flipH="1">
            <a:off x="953034"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8" name="Oval 237"/>
          <p:cNvSpPr/>
          <p:nvPr/>
        </p:nvSpPr>
        <p:spPr>
          <a:xfrm flipH="1">
            <a:off x="8082646"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39" name="Oval 238"/>
          <p:cNvSpPr/>
          <p:nvPr/>
        </p:nvSpPr>
        <p:spPr>
          <a:xfrm flipH="1">
            <a:off x="8305446"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0" name="Oval 239"/>
          <p:cNvSpPr/>
          <p:nvPr/>
        </p:nvSpPr>
        <p:spPr>
          <a:xfrm flipH="1">
            <a:off x="8528246"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1" name="Oval 240"/>
          <p:cNvSpPr/>
          <p:nvPr/>
        </p:nvSpPr>
        <p:spPr>
          <a:xfrm flipH="1">
            <a:off x="8751047" y="54439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grpSp>
        <p:nvGrpSpPr>
          <p:cNvPr id="242" name="Group 241"/>
          <p:cNvGrpSpPr/>
          <p:nvPr/>
        </p:nvGrpSpPr>
        <p:grpSpPr>
          <a:xfrm>
            <a:off x="507434" y="5687107"/>
            <a:ext cx="7744874" cy="169662"/>
            <a:chOff x="676578" y="6439809"/>
            <a:chExt cx="10326499" cy="226216"/>
          </a:xfrm>
        </p:grpSpPr>
        <p:sp>
          <p:nvSpPr>
            <p:cNvPr id="243" name="Oval 242"/>
            <p:cNvSpPr/>
            <p:nvPr/>
          </p:nvSpPr>
          <p:spPr>
            <a:xfrm flipH="1">
              <a:off x="973645"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4" name="Oval 243"/>
            <p:cNvSpPr/>
            <p:nvPr/>
          </p:nvSpPr>
          <p:spPr>
            <a:xfrm flipH="1">
              <a:off x="1567779"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5" name="Oval 244"/>
            <p:cNvSpPr/>
            <p:nvPr/>
          </p:nvSpPr>
          <p:spPr>
            <a:xfrm flipH="1">
              <a:off x="2458980"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6" name="Oval 245"/>
            <p:cNvSpPr/>
            <p:nvPr/>
          </p:nvSpPr>
          <p:spPr>
            <a:xfrm flipH="1">
              <a:off x="3350182"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7" name="Oval 246"/>
            <p:cNvSpPr/>
            <p:nvPr/>
          </p:nvSpPr>
          <p:spPr>
            <a:xfrm flipH="1">
              <a:off x="4538451"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8" name="Oval 247"/>
            <p:cNvSpPr/>
            <p:nvPr/>
          </p:nvSpPr>
          <p:spPr>
            <a:xfrm flipH="1">
              <a:off x="5726719"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49" name="Oval 248"/>
            <p:cNvSpPr/>
            <p:nvPr/>
          </p:nvSpPr>
          <p:spPr>
            <a:xfrm flipH="1">
              <a:off x="6914988"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0" name="Oval 249"/>
            <p:cNvSpPr/>
            <p:nvPr/>
          </p:nvSpPr>
          <p:spPr>
            <a:xfrm flipH="1">
              <a:off x="7806189"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1" name="Oval 250"/>
            <p:cNvSpPr/>
            <p:nvPr/>
          </p:nvSpPr>
          <p:spPr>
            <a:xfrm flipH="1">
              <a:off x="3647249"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2" name="Oval 251"/>
            <p:cNvSpPr/>
            <p:nvPr/>
          </p:nvSpPr>
          <p:spPr>
            <a:xfrm flipH="1">
              <a:off x="4835518"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3" name="Oval 252"/>
            <p:cNvSpPr/>
            <p:nvPr/>
          </p:nvSpPr>
          <p:spPr>
            <a:xfrm flipH="1">
              <a:off x="6023786"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4" name="Oval 253"/>
            <p:cNvSpPr/>
            <p:nvPr/>
          </p:nvSpPr>
          <p:spPr>
            <a:xfrm flipH="1">
              <a:off x="7212055"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5" name="Oval 254"/>
            <p:cNvSpPr/>
            <p:nvPr/>
          </p:nvSpPr>
          <p:spPr>
            <a:xfrm flipH="1">
              <a:off x="8103256"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6" name="Oval 255"/>
            <p:cNvSpPr/>
            <p:nvPr/>
          </p:nvSpPr>
          <p:spPr>
            <a:xfrm flipH="1">
              <a:off x="8697391"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7" name="Oval 256"/>
            <p:cNvSpPr/>
            <p:nvPr/>
          </p:nvSpPr>
          <p:spPr>
            <a:xfrm flipH="1">
              <a:off x="9291525"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8" name="Oval 257"/>
            <p:cNvSpPr/>
            <p:nvPr/>
          </p:nvSpPr>
          <p:spPr>
            <a:xfrm flipH="1">
              <a:off x="9885659"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59" name="Oval 258"/>
            <p:cNvSpPr/>
            <p:nvPr/>
          </p:nvSpPr>
          <p:spPr>
            <a:xfrm flipH="1">
              <a:off x="10479794"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0" name="Oval 259"/>
            <p:cNvSpPr/>
            <p:nvPr/>
          </p:nvSpPr>
          <p:spPr>
            <a:xfrm flipH="1">
              <a:off x="676578"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1" name="Oval 260"/>
            <p:cNvSpPr/>
            <p:nvPr/>
          </p:nvSpPr>
          <p:spPr>
            <a:xfrm flipH="1">
              <a:off x="1270712"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2" name="Oval 261"/>
            <p:cNvSpPr/>
            <p:nvPr/>
          </p:nvSpPr>
          <p:spPr>
            <a:xfrm flipH="1">
              <a:off x="1864846"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3" name="Oval 262"/>
            <p:cNvSpPr/>
            <p:nvPr/>
          </p:nvSpPr>
          <p:spPr>
            <a:xfrm flipH="1">
              <a:off x="2756048"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4" name="Oval 263"/>
            <p:cNvSpPr/>
            <p:nvPr/>
          </p:nvSpPr>
          <p:spPr>
            <a:xfrm flipH="1">
              <a:off x="3944316"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5" name="Oval 264"/>
            <p:cNvSpPr/>
            <p:nvPr/>
          </p:nvSpPr>
          <p:spPr>
            <a:xfrm flipH="1">
              <a:off x="5132585"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6" name="Oval 265"/>
            <p:cNvSpPr/>
            <p:nvPr/>
          </p:nvSpPr>
          <p:spPr>
            <a:xfrm flipH="1">
              <a:off x="6320853"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7" name="Oval 266"/>
            <p:cNvSpPr/>
            <p:nvPr/>
          </p:nvSpPr>
          <p:spPr>
            <a:xfrm flipH="1">
              <a:off x="2161913"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8" name="Oval 267"/>
            <p:cNvSpPr/>
            <p:nvPr/>
          </p:nvSpPr>
          <p:spPr>
            <a:xfrm flipH="1">
              <a:off x="3053115"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69" name="Oval 268"/>
            <p:cNvSpPr/>
            <p:nvPr/>
          </p:nvSpPr>
          <p:spPr>
            <a:xfrm flipH="1">
              <a:off x="4241383"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0" name="Oval 269"/>
            <p:cNvSpPr/>
            <p:nvPr/>
          </p:nvSpPr>
          <p:spPr>
            <a:xfrm flipH="1">
              <a:off x="5429652"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1" name="Oval 270"/>
            <p:cNvSpPr/>
            <p:nvPr/>
          </p:nvSpPr>
          <p:spPr>
            <a:xfrm flipH="1">
              <a:off x="6617921"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2" name="Oval 271"/>
            <p:cNvSpPr/>
            <p:nvPr/>
          </p:nvSpPr>
          <p:spPr>
            <a:xfrm flipH="1">
              <a:off x="7509122"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3" name="Oval 272"/>
            <p:cNvSpPr/>
            <p:nvPr/>
          </p:nvSpPr>
          <p:spPr>
            <a:xfrm flipH="1">
              <a:off x="8400324"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4" name="Oval 273"/>
            <p:cNvSpPr/>
            <p:nvPr/>
          </p:nvSpPr>
          <p:spPr>
            <a:xfrm flipH="1">
              <a:off x="8994458"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5" name="Oval 274"/>
            <p:cNvSpPr/>
            <p:nvPr/>
          </p:nvSpPr>
          <p:spPr>
            <a:xfrm flipH="1">
              <a:off x="9588592"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6" name="Oval 275"/>
            <p:cNvSpPr/>
            <p:nvPr/>
          </p:nvSpPr>
          <p:spPr>
            <a:xfrm flipH="1">
              <a:off x="10182726"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7" name="Oval 276"/>
            <p:cNvSpPr/>
            <p:nvPr/>
          </p:nvSpPr>
          <p:spPr>
            <a:xfrm flipH="1">
              <a:off x="10776861" y="6439809"/>
              <a:ext cx="226216" cy="226216"/>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grpSp>
      <p:sp>
        <p:nvSpPr>
          <p:cNvPr id="278" name="Oval 277"/>
          <p:cNvSpPr/>
          <p:nvPr/>
        </p:nvSpPr>
        <p:spPr>
          <a:xfrm flipH="1">
            <a:off x="8305446" y="568710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79" name="Oval 278"/>
          <p:cNvSpPr/>
          <p:nvPr/>
        </p:nvSpPr>
        <p:spPr>
          <a:xfrm flipH="1">
            <a:off x="8528246" y="568710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0" name="Oval 279"/>
          <p:cNvSpPr/>
          <p:nvPr/>
        </p:nvSpPr>
        <p:spPr>
          <a:xfrm flipH="1">
            <a:off x="5629074" y="106549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1" name="Oval 280"/>
          <p:cNvSpPr/>
          <p:nvPr/>
        </p:nvSpPr>
        <p:spPr>
          <a:xfrm flipH="1">
            <a:off x="5406274" y="1065494"/>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2" name="Oval 281"/>
          <p:cNvSpPr/>
          <p:nvPr/>
        </p:nvSpPr>
        <p:spPr>
          <a:xfrm flipH="1">
            <a:off x="5629074" y="155181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3" name="Oval 282"/>
          <p:cNvSpPr/>
          <p:nvPr/>
        </p:nvSpPr>
        <p:spPr>
          <a:xfrm flipH="1">
            <a:off x="5406274" y="155181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4" name="Oval 283"/>
          <p:cNvSpPr/>
          <p:nvPr/>
        </p:nvSpPr>
        <p:spPr>
          <a:xfrm flipH="1">
            <a:off x="5629074" y="82233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5" name="Oval 284"/>
          <p:cNvSpPr/>
          <p:nvPr/>
        </p:nvSpPr>
        <p:spPr>
          <a:xfrm flipH="1">
            <a:off x="5406274" y="82233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6" name="Oval 285"/>
          <p:cNvSpPr/>
          <p:nvPr/>
        </p:nvSpPr>
        <p:spPr>
          <a:xfrm flipH="1">
            <a:off x="5629074" y="130865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7" name="Oval 286"/>
          <p:cNvSpPr/>
          <p:nvPr/>
        </p:nvSpPr>
        <p:spPr>
          <a:xfrm flipH="1">
            <a:off x="5406274" y="1308655"/>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8" name="Oval 287"/>
          <p:cNvSpPr/>
          <p:nvPr/>
        </p:nvSpPr>
        <p:spPr>
          <a:xfrm flipH="1">
            <a:off x="3413820" y="10712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89" name="Oval 288"/>
          <p:cNvSpPr/>
          <p:nvPr/>
        </p:nvSpPr>
        <p:spPr>
          <a:xfrm flipH="1">
            <a:off x="3636621" y="1071206"/>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0" name="Oval 289"/>
          <p:cNvSpPr/>
          <p:nvPr/>
        </p:nvSpPr>
        <p:spPr>
          <a:xfrm flipH="1">
            <a:off x="3413820" y="155752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1" name="Oval 290"/>
          <p:cNvSpPr/>
          <p:nvPr/>
        </p:nvSpPr>
        <p:spPr>
          <a:xfrm flipH="1">
            <a:off x="3636621" y="155752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2" name="Oval 291"/>
          <p:cNvSpPr/>
          <p:nvPr/>
        </p:nvSpPr>
        <p:spPr>
          <a:xfrm flipH="1">
            <a:off x="3413820" y="8280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3" name="Oval 292"/>
          <p:cNvSpPr/>
          <p:nvPr/>
        </p:nvSpPr>
        <p:spPr>
          <a:xfrm flipH="1">
            <a:off x="3636621" y="82804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4" name="Oval 293"/>
          <p:cNvSpPr/>
          <p:nvPr/>
        </p:nvSpPr>
        <p:spPr>
          <a:xfrm flipH="1">
            <a:off x="3413820" y="131436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5" name="Oval 294"/>
          <p:cNvSpPr/>
          <p:nvPr/>
        </p:nvSpPr>
        <p:spPr>
          <a:xfrm flipH="1">
            <a:off x="3636621" y="1314367"/>
            <a:ext cx="169662" cy="169662"/>
          </a:xfrm>
          <a:prstGeom prst="ellipse">
            <a:avLst/>
          </a:prstGeom>
          <a:solidFill>
            <a:sysClr val="window" lastClr="FFFFFF"/>
          </a:solidFill>
          <a:ln w="12700" cap="flat" cmpd="sng" algn="ctr">
            <a:noFill/>
            <a:prstDash val="solid"/>
            <a:miter lim="800000"/>
          </a:ln>
          <a:effectLst>
            <a:softEdge rad="19050"/>
          </a:effectLst>
          <a:scene3d>
            <a:camera prst="orthographicFront"/>
            <a:lightRig rig="sunset" dir="t"/>
          </a:scene3d>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296" name="Freeform 295"/>
          <p:cNvSpPr/>
          <p:nvPr/>
        </p:nvSpPr>
        <p:spPr>
          <a:xfrm>
            <a:off x="-252628" y="713269"/>
            <a:ext cx="9643481" cy="5209192"/>
          </a:xfrm>
          <a:custGeom>
            <a:avLst/>
            <a:gdLst>
              <a:gd name="connsiteX0" fmla="*/ 2643823 w 12857975"/>
              <a:gd name="connsiteY0" fmla="*/ 1482613 h 6945589"/>
              <a:gd name="connsiteX1" fmla="*/ 2220734 w 12857975"/>
              <a:gd name="connsiteY1" fmla="*/ 1905702 h 6945589"/>
              <a:gd name="connsiteX2" fmla="*/ 2220734 w 12857975"/>
              <a:gd name="connsiteY2" fmla="*/ 6112536 h 6945589"/>
              <a:gd name="connsiteX3" fmla="*/ 2643823 w 12857975"/>
              <a:gd name="connsiteY3" fmla="*/ 6535625 h 6945589"/>
              <a:gd name="connsiteX4" fmla="*/ 10301565 w 12857975"/>
              <a:gd name="connsiteY4" fmla="*/ 6535625 h 6945589"/>
              <a:gd name="connsiteX5" fmla="*/ 10724654 w 12857975"/>
              <a:gd name="connsiteY5" fmla="*/ 6112536 h 6945589"/>
              <a:gd name="connsiteX6" fmla="*/ 10724654 w 12857975"/>
              <a:gd name="connsiteY6" fmla="*/ 1905702 h 6945589"/>
              <a:gd name="connsiteX7" fmla="*/ 10301565 w 12857975"/>
              <a:gd name="connsiteY7" fmla="*/ 1482613 h 6945589"/>
              <a:gd name="connsiteX8" fmla="*/ 2533728 w 12857975"/>
              <a:gd name="connsiteY8" fmla="*/ 0 h 6945589"/>
              <a:gd name="connsiteX9" fmla="*/ 10381559 w 12857975"/>
              <a:gd name="connsiteY9" fmla="*/ 0 h 6945589"/>
              <a:gd name="connsiteX10" fmla="*/ 10708266 w 12857975"/>
              <a:gd name="connsiteY10" fmla="*/ 184522 h 6945589"/>
              <a:gd name="connsiteX11" fmla="*/ 12768295 w 12857975"/>
              <a:gd name="connsiteY11" fmla="*/ 2290151 h 6945589"/>
              <a:gd name="connsiteX12" fmla="*/ 12857975 w 12857975"/>
              <a:gd name="connsiteY12" fmla="*/ 2481592 h 6945589"/>
              <a:gd name="connsiteX13" fmla="*/ 12857975 w 12857975"/>
              <a:gd name="connsiteY13" fmla="*/ 5943525 h 6945589"/>
              <a:gd name="connsiteX14" fmla="*/ 12809904 w 12857975"/>
              <a:gd name="connsiteY14" fmla="*/ 6052081 h 6945589"/>
              <a:gd name="connsiteX15" fmla="*/ 12344277 w 12857975"/>
              <a:gd name="connsiteY15" fmla="*/ 6793351 h 6945589"/>
              <a:gd name="connsiteX16" fmla="*/ 12220972 w 12857975"/>
              <a:gd name="connsiteY16" fmla="*/ 6945589 h 6945589"/>
              <a:gd name="connsiteX17" fmla="*/ 694316 w 12857975"/>
              <a:gd name="connsiteY17" fmla="*/ 6945589 h 6945589"/>
              <a:gd name="connsiteX18" fmla="*/ 571011 w 12857975"/>
              <a:gd name="connsiteY18" fmla="*/ 6793351 h 6945589"/>
              <a:gd name="connsiteX19" fmla="*/ 105385 w 12857975"/>
              <a:gd name="connsiteY19" fmla="*/ 6052081 h 6945589"/>
              <a:gd name="connsiteX20" fmla="*/ 0 w 12857975"/>
              <a:gd name="connsiteY20" fmla="*/ 5814097 h 6945589"/>
              <a:gd name="connsiteX21" fmla="*/ 0 w 12857975"/>
              <a:gd name="connsiteY21" fmla="*/ 2603938 h 6945589"/>
              <a:gd name="connsiteX22" fmla="*/ 146992 w 12857975"/>
              <a:gd name="connsiteY22" fmla="*/ 2290153 h 6945589"/>
              <a:gd name="connsiteX23" fmla="*/ 2207021 w 12857975"/>
              <a:gd name="connsiteY23" fmla="*/ 184522 h 694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57975" h="6945589">
                <a:moveTo>
                  <a:pt x="2643823" y="1482613"/>
                </a:moveTo>
                <a:cubicBezTo>
                  <a:pt x="2410160" y="1482613"/>
                  <a:pt x="2220734" y="1672036"/>
                  <a:pt x="2220734" y="1905702"/>
                </a:cubicBezTo>
                <a:lnTo>
                  <a:pt x="2220734" y="6112536"/>
                </a:lnTo>
                <a:cubicBezTo>
                  <a:pt x="2220734" y="6346202"/>
                  <a:pt x="2410160" y="6535625"/>
                  <a:pt x="2643823" y="6535625"/>
                </a:cubicBezTo>
                <a:lnTo>
                  <a:pt x="10301565" y="6535625"/>
                </a:lnTo>
                <a:cubicBezTo>
                  <a:pt x="10535231" y="6535625"/>
                  <a:pt x="10724654" y="6346202"/>
                  <a:pt x="10724654" y="6112536"/>
                </a:cubicBezTo>
                <a:lnTo>
                  <a:pt x="10724654" y="1905702"/>
                </a:lnTo>
                <a:cubicBezTo>
                  <a:pt x="10724654" y="1672036"/>
                  <a:pt x="10535231" y="1482613"/>
                  <a:pt x="10301565" y="1482613"/>
                </a:cubicBezTo>
                <a:close/>
                <a:moveTo>
                  <a:pt x="2533728" y="0"/>
                </a:moveTo>
                <a:lnTo>
                  <a:pt x="10381559" y="0"/>
                </a:lnTo>
                <a:lnTo>
                  <a:pt x="10708266" y="184522"/>
                </a:lnTo>
                <a:cubicBezTo>
                  <a:pt x="11613649" y="735932"/>
                  <a:pt x="12329101" y="1459652"/>
                  <a:pt x="12768295" y="2290151"/>
                </a:cubicBezTo>
                <a:lnTo>
                  <a:pt x="12857975" y="2481592"/>
                </a:lnTo>
                <a:lnTo>
                  <a:pt x="12857975" y="5943525"/>
                </a:lnTo>
                <a:lnTo>
                  <a:pt x="12809904" y="6052081"/>
                </a:lnTo>
                <a:cubicBezTo>
                  <a:pt x="12680275" y="6309717"/>
                  <a:pt x="12524228" y="6557443"/>
                  <a:pt x="12344277" y="6793351"/>
                </a:cubicBezTo>
                <a:lnTo>
                  <a:pt x="12220972" y="6945589"/>
                </a:lnTo>
                <a:lnTo>
                  <a:pt x="694316" y="6945589"/>
                </a:lnTo>
                <a:lnTo>
                  <a:pt x="571011" y="6793351"/>
                </a:lnTo>
                <a:cubicBezTo>
                  <a:pt x="391061" y="6557443"/>
                  <a:pt x="235014" y="6309717"/>
                  <a:pt x="105385" y="6052081"/>
                </a:cubicBezTo>
                <a:lnTo>
                  <a:pt x="0" y="5814097"/>
                </a:lnTo>
                <a:lnTo>
                  <a:pt x="0" y="2603938"/>
                </a:lnTo>
                <a:lnTo>
                  <a:pt x="146992" y="2290153"/>
                </a:lnTo>
                <a:cubicBezTo>
                  <a:pt x="586186" y="1459653"/>
                  <a:pt x="1301638" y="735933"/>
                  <a:pt x="2207021" y="184522"/>
                </a:cubicBezTo>
                <a:close/>
              </a:path>
            </a:pathLst>
          </a:custGeom>
          <a:noFill/>
          <a:ln w="3048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7" name="Freeform 296"/>
          <p:cNvSpPr/>
          <p:nvPr/>
        </p:nvSpPr>
        <p:spPr>
          <a:xfrm>
            <a:off x="-252628" y="713269"/>
            <a:ext cx="9643481" cy="5209192"/>
          </a:xfrm>
          <a:custGeom>
            <a:avLst/>
            <a:gdLst>
              <a:gd name="connsiteX0" fmla="*/ 2643823 w 12857975"/>
              <a:gd name="connsiteY0" fmla="*/ 1482613 h 6945589"/>
              <a:gd name="connsiteX1" fmla="*/ 2220734 w 12857975"/>
              <a:gd name="connsiteY1" fmla="*/ 1905702 h 6945589"/>
              <a:gd name="connsiteX2" fmla="*/ 2220734 w 12857975"/>
              <a:gd name="connsiteY2" fmla="*/ 6112536 h 6945589"/>
              <a:gd name="connsiteX3" fmla="*/ 2643823 w 12857975"/>
              <a:gd name="connsiteY3" fmla="*/ 6535625 h 6945589"/>
              <a:gd name="connsiteX4" fmla="*/ 10301565 w 12857975"/>
              <a:gd name="connsiteY4" fmla="*/ 6535625 h 6945589"/>
              <a:gd name="connsiteX5" fmla="*/ 10724654 w 12857975"/>
              <a:gd name="connsiteY5" fmla="*/ 6112536 h 6945589"/>
              <a:gd name="connsiteX6" fmla="*/ 10724654 w 12857975"/>
              <a:gd name="connsiteY6" fmla="*/ 1905702 h 6945589"/>
              <a:gd name="connsiteX7" fmla="*/ 10301565 w 12857975"/>
              <a:gd name="connsiteY7" fmla="*/ 1482613 h 6945589"/>
              <a:gd name="connsiteX8" fmla="*/ 2533728 w 12857975"/>
              <a:gd name="connsiteY8" fmla="*/ 0 h 6945589"/>
              <a:gd name="connsiteX9" fmla="*/ 10381559 w 12857975"/>
              <a:gd name="connsiteY9" fmla="*/ 0 h 6945589"/>
              <a:gd name="connsiteX10" fmla="*/ 10708266 w 12857975"/>
              <a:gd name="connsiteY10" fmla="*/ 184522 h 6945589"/>
              <a:gd name="connsiteX11" fmla="*/ 12768295 w 12857975"/>
              <a:gd name="connsiteY11" fmla="*/ 2290151 h 6945589"/>
              <a:gd name="connsiteX12" fmla="*/ 12857975 w 12857975"/>
              <a:gd name="connsiteY12" fmla="*/ 2481592 h 6945589"/>
              <a:gd name="connsiteX13" fmla="*/ 12857975 w 12857975"/>
              <a:gd name="connsiteY13" fmla="*/ 5943525 h 6945589"/>
              <a:gd name="connsiteX14" fmla="*/ 12809904 w 12857975"/>
              <a:gd name="connsiteY14" fmla="*/ 6052081 h 6945589"/>
              <a:gd name="connsiteX15" fmla="*/ 12344277 w 12857975"/>
              <a:gd name="connsiteY15" fmla="*/ 6793351 h 6945589"/>
              <a:gd name="connsiteX16" fmla="*/ 12220972 w 12857975"/>
              <a:gd name="connsiteY16" fmla="*/ 6945589 h 6945589"/>
              <a:gd name="connsiteX17" fmla="*/ 694316 w 12857975"/>
              <a:gd name="connsiteY17" fmla="*/ 6945589 h 6945589"/>
              <a:gd name="connsiteX18" fmla="*/ 571011 w 12857975"/>
              <a:gd name="connsiteY18" fmla="*/ 6793351 h 6945589"/>
              <a:gd name="connsiteX19" fmla="*/ 105385 w 12857975"/>
              <a:gd name="connsiteY19" fmla="*/ 6052081 h 6945589"/>
              <a:gd name="connsiteX20" fmla="*/ 0 w 12857975"/>
              <a:gd name="connsiteY20" fmla="*/ 5814097 h 6945589"/>
              <a:gd name="connsiteX21" fmla="*/ 0 w 12857975"/>
              <a:gd name="connsiteY21" fmla="*/ 2603938 h 6945589"/>
              <a:gd name="connsiteX22" fmla="*/ 146992 w 12857975"/>
              <a:gd name="connsiteY22" fmla="*/ 2290153 h 6945589"/>
              <a:gd name="connsiteX23" fmla="*/ 2207021 w 12857975"/>
              <a:gd name="connsiteY23" fmla="*/ 184522 h 694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57975" h="6945589">
                <a:moveTo>
                  <a:pt x="2643823" y="1482613"/>
                </a:moveTo>
                <a:cubicBezTo>
                  <a:pt x="2410160" y="1482613"/>
                  <a:pt x="2220734" y="1672036"/>
                  <a:pt x="2220734" y="1905702"/>
                </a:cubicBezTo>
                <a:lnTo>
                  <a:pt x="2220734" y="6112536"/>
                </a:lnTo>
                <a:cubicBezTo>
                  <a:pt x="2220734" y="6346202"/>
                  <a:pt x="2410160" y="6535625"/>
                  <a:pt x="2643823" y="6535625"/>
                </a:cubicBezTo>
                <a:lnTo>
                  <a:pt x="10301565" y="6535625"/>
                </a:lnTo>
                <a:cubicBezTo>
                  <a:pt x="10535231" y="6535625"/>
                  <a:pt x="10724654" y="6346202"/>
                  <a:pt x="10724654" y="6112536"/>
                </a:cubicBezTo>
                <a:lnTo>
                  <a:pt x="10724654" y="1905702"/>
                </a:lnTo>
                <a:cubicBezTo>
                  <a:pt x="10724654" y="1672036"/>
                  <a:pt x="10535231" y="1482613"/>
                  <a:pt x="10301565" y="1482613"/>
                </a:cubicBezTo>
                <a:close/>
                <a:moveTo>
                  <a:pt x="2533728" y="0"/>
                </a:moveTo>
                <a:lnTo>
                  <a:pt x="10381559" y="0"/>
                </a:lnTo>
                <a:lnTo>
                  <a:pt x="10708266" y="184522"/>
                </a:lnTo>
                <a:cubicBezTo>
                  <a:pt x="11613649" y="735932"/>
                  <a:pt x="12329101" y="1459652"/>
                  <a:pt x="12768295" y="2290151"/>
                </a:cubicBezTo>
                <a:lnTo>
                  <a:pt x="12857975" y="2481592"/>
                </a:lnTo>
                <a:lnTo>
                  <a:pt x="12857975" y="5943525"/>
                </a:lnTo>
                <a:lnTo>
                  <a:pt x="12809904" y="6052081"/>
                </a:lnTo>
                <a:cubicBezTo>
                  <a:pt x="12680275" y="6309717"/>
                  <a:pt x="12524228" y="6557443"/>
                  <a:pt x="12344277" y="6793351"/>
                </a:cubicBezTo>
                <a:lnTo>
                  <a:pt x="12220972" y="6945589"/>
                </a:lnTo>
                <a:lnTo>
                  <a:pt x="694316" y="6945589"/>
                </a:lnTo>
                <a:lnTo>
                  <a:pt x="571011" y="6793351"/>
                </a:lnTo>
                <a:cubicBezTo>
                  <a:pt x="391061" y="6557443"/>
                  <a:pt x="235014" y="6309717"/>
                  <a:pt x="105385" y="6052081"/>
                </a:cubicBezTo>
                <a:lnTo>
                  <a:pt x="0" y="5814097"/>
                </a:lnTo>
                <a:lnTo>
                  <a:pt x="0" y="2603938"/>
                </a:lnTo>
                <a:lnTo>
                  <a:pt x="146992" y="2290153"/>
                </a:lnTo>
                <a:cubicBezTo>
                  <a:pt x="586186" y="1459653"/>
                  <a:pt x="1301638" y="735933"/>
                  <a:pt x="2207021" y="184522"/>
                </a:cubicBezTo>
                <a:close/>
              </a:path>
            </a:pathLst>
          </a:custGeom>
          <a:noFill/>
          <a:ln w="101600" cap="rnd">
            <a:gradFill>
              <a:gsLst>
                <a:gs pos="50000">
                  <a:schemeClr val="accent2"/>
                </a:gs>
                <a:gs pos="100000">
                  <a:schemeClr val="accent4"/>
                </a:gs>
              </a:gsLst>
              <a:lin ang="5400000" scaled="1"/>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8" name="ScoreBox"/>
          <p:cNvSpPr/>
          <p:nvPr/>
        </p:nvSpPr>
        <p:spPr>
          <a:xfrm>
            <a:off x="3838871" y="946826"/>
            <a:ext cx="1494835" cy="740139"/>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5000" t="-15000" r="-7000" b="-140000"/>
            </a:stretch>
          </a:blip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pc="-113">
                <a:effectLst>
                  <a:outerShdw blurRad="38100" dist="38100" dir="2700000" algn="tl">
                    <a:srgbClr val="000000">
                      <a:alpha val="43137"/>
                    </a:srgbClr>
                  </a:outerShdw>
                </a:effectLst>
              </a:rPr>
              <a:t>0</a:t>
            </a:r>
            <a:endParaRPr lang="en-US" sz="6600" b="1" spc="-113" dirty="0">
              <a:effectLst>
                <a:outerShdw blurRad="38100" dist="38100" dir="2700000" algn="tl">
                  <a:srgbClr val="000000">
                    <a:alpha val="43137"/>
                  </a:srgbClr>
                </a:outerShdw>
              </a:effectLst>
            </a:endParaRPr>
          </a:p>
        </p:txBody>
      </p:sp>
      <p:sp>
        <p:nvSpPr>
          <p:cNvPr id="299" name="BGMSFX">
            <a:hlinkClick r:id="" action="ppaction://noaction">
              <a:snd r:embed="rId7" name="6 Fast money win.WAV"/>
            </a:hlinkClick>
          </p:cNvPr>
          <p:cNvSpPr/>
          <p:nvPr/>
        </p:nvSpPr>
        <p:spPr>
          <a:xfrm>
            <a:off x="5863638" y="5805876"/>
            <a:ext cx="236174" cy="13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0" name="Over300">
            <a:hlinkClick r:id="" action="ppaction://noaction">
              <a:snd r:embed="rId8" name="5 Go to break after main game win.WAV"/>
            </a:hlinkClick>
          </p:cNvPr>
          <p:cNvSpPr/>
          <p:nvPr/>
        </p:nvSpPr>
        <p:spPr>
          <a:xfrm>
            <a:off x="5539799" y="5782647"/>
            <a:ext cx="177139" cy="186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ranklin Gothic Demi Cond" panose="020B0706030402020204" pitchFamily="34" charset="0"/>
            </a:endParaRPr>
          </a:p>
        </p:txBody>
      </p:sp>
      <p:sp>
        <p:nvSpPr>
          <p:cNvPr id="301" name="Rectangle 300"/>
          <p:cNvSpPr/>
          <p:nvPr/>
        </p:nvSpPr>
        <p:spPr>
          <a:xfrm>
            <a:off x="0" y="5772150"/>
            <a:ext cx="9121140" cy="237171"/>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02" name="StrikeFX">
            <a:hlinkClick r:id="" action="ppaction://noaction">
              <a:snd r:embed="rId9" name="ffstrike.wav"/>
            </a:hlinkClick>
          </p:cNvPr>
          <p:cNvSpPr/>
          <p:nvPr/>
        </p:nvSpPr>
        <p:spPr>
          <a:xfrm>
            <a:off x="5827197" y="5827855"/>
            <a:ext cx="182456" cy="179649"/>
          </a:xfrm>
          <a:prstGeom prst="rect">
            <a:avLst/>
          </a:prstGeom>
          <a:solidFill>
            <a:sysClr val="windowText" lastClr="000000">
              <a:lumMod val="85000"/>
              <a:lumOff val="15000"/>
            </a:sysClr>
          </a:solidFill>
          <a:ln w="12700" cap="flat" cmpd="sng" algn="ctr">
            <a:noFill/>
            <a:prstDash val="solid"/>
            <a:miter lim="800000"/>
          </a:ln>
          <a:effectLst/>
        </p:spPr>
        <p:txBody>
          <a:bodyPr wrap="none" rtlCol="0" anchor="ctr"/>
          <a:lstStyle/>
          <a:p>
            <a:pPr algn="ctr" defTabSz="685800" fontAlgn="base">
              <a:spcBef>
                <a:spcPct val="0"/>
              </a:spcBef>
              <a:spcAft>
                <a:spcPct val="0"/>
              </a:spcAft>
              <a:defRPr/>
            </a:pPr>
            <a:r>
              <a:rPr lang="en-US" b="1" kern="0" dirty="0">
                <a:solidFill>
                  <a:srgbClr val="FF0000"/>
                </a:solidFill>
                <a:latin typeface="Franklin Gothic Demi Cond" panose="020B0706030402020204" pitchFamily="34" charset="0"/>
              </a:rPr>
              <a:t>X</a:t>
            </a:r>
          </a:p>
        </p:txBody>
      </p:sp>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07" name="Rectangle 5"/>
          <p:cNvSpPr>
            <a:spLocks noChangeArrowheads="1"/>
          </p:cNvSpPr>
          <p:nvPr/>
        </p:nvSpPr>
        <p:spPr bwMode="auto">
          <a:xfrm>
            <a:off x="4650908"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08" name="Rectangle 5"/>
          <p:cNvSpPr>
            <a:spLocks noChangeArrowheads="1"/>
          </p:cNvSpPr>
          <p:nvPr/>
        </p:nvSpPr>
        <p:spPr bwMode="auto">
          <a:xfrm>
            <a:off x="4650908"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09" name="Rectangle 5"/>
          <p:cNvSpPr>
            <a:spLocks noChangeArrowheads="1"/>
          </p:cNvSpPr>
          <p:nvPr/>
        </p:nvSpPr>
        <p:spPr bwMode="auto">
          <a:xfrm>
            <a:off x="4650908"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6" name="Rectangle 5"/>
          <p:cNvSpPr>
            <a:spLocks noChangeArrowheads="1"/>
          </p:cNvSpPr>
          <p:nvPr/>
        </p:nvSpPr>
        <p:spPr bwMode="auto">
          <a:xfrm>
            <a:off x="4650908"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7" name="Rectangle 5"/>
          <p:cNvSpPr>
            <a:spLocks noChangeArrowheads="1"/>
          </p:cNvSpPr>
          <p:nvPr/>
        </p:nvSpPr>
        <p:spPr bwMode="auto">
          <a:xfrm>
            <a:off x="4650908"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sp>
        <p:nvSpPr>
          <p:cNvPr id="318" name="Rectangle 5"/>
          <p:cNvSpPr>
            <a:spLocks noChangeArrowheads="1"/>
          </p:cNvSpPr>
          <p:nvPr/>
        </p:nvSpPr>
        <p:spPr bwMode="auto">
          <a:xfrm>
            <a:off x="4650908"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19" name="Group 318"/>
          <p:cNvGrpSpPr/>
          <p:nvPr/>
        </p:nvGrpSpPr>
        <p:grpSpPr>
          <a:xfrm>
            <a:off x="1529938" y="1946723"/>
            <a:ext cx="6131749" cy="3545155"/>
            <a:chOff x="2052984" y="1452630"/>
            <a:chExt cx="8175665" cy="4726873"/>
          </a:xfrm>
        </p:grpSpPr>
        <p:sp>
          <p:nvSpPr>
            <p:cNvPr id="320" name="Rounded Rectangle 319"/>
            <p:cNvSpPr/>
            <p:nvPr/>
          </p:nvSpPr>
          <p:spPr>
            <a:xfrm>
              <a:off x="2052984" y="1452630"/>
              <a:ext cx="8175665" cy="4726873"/>
            </a:xfrm>
            <a:prstGeom prst="roundRect">
              <a:avLst>
                <a:gd name="adj" fmla="val 5074"/>
              </a:avLst>
            </a:prstGeom>
            <a:blipFill dpi="0" rotWithShape="1">
              <a:blip r:embed="rId10">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a:stretch>
                <a:fillRect/>
              </a:stretch>
            </a:blipFill>
            <a:ln w="12700" cap="flat" cmpd="sng" algn="ctr">
              <a:noFill/>
              <a:prstDash val="solid"/>
              <a:miter lim="800000"/>
            </a:ln>
            <a:effectLst/>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pic>
          <p:nvPicPr>
            <p:cNvPr id="321" name="Picture 5" descr="https://cdn2.vox-cdn.com/thumbor/37Bl5CsAraKjfrwcjnb2um6Affo=/0x3:422x240/1600x900/cdn0.vox-cdn.com/uploads/chorus_image/image/45561278/FamilyFeud2007Logo.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37932" y="1768244"/>
              <a:ext cx="6916136" cy="39067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2" name="MultiplierText"/>
            <p:cNvSpPr>
              <a:spLocks noChangeArrowheads="1"/>
            </p:cNvSpPr>
            <p:nvPr/>
          </p:nvSpPr>
          <p:spPr bwMode="auto">
            <a:xfrm>
              <a:off x="2151399" y="5066726"/>
              <a:ext cx="7909170" cy="1012159"/>
            </a:xfrm>
            <a:prstGeom prst="rect">
              <a:avLst/>
            </a:prstGeom>
            <a:noFill/>
            <a:ln w="69850">
              <a:noFill/>
              <a:miter lim="800000"/>
              <a:headEnd/>
              <a:tailEnd/>
            </a:ln>
            <a:effectLst/>
          </p:spPr>
          <p:txBody>
            <a:bodyPr wrap="none" anchor="ctr"/>
            <a:lstStyle/>
            <a:p>
              <a:pPr algn="ctr"/>
              <a:endParaRPr lang="en-US" altLang="en-US" sz="6600" dirty="0">
                <a:solidFill>
                  <a:schemeClr val="bg1"/>
                </a:solidFill>
                <a:effectLst>
                  <a:outerShdw dist="101600" dir="2700000" algn="tl">
                    <a:srgbClr val="000000">
                      <a:alpha val="60000"/>
                    </a:srgbClr>
                  </a:outerShdw>
                </a:effectLst>
                <a:latin typeface="Franklin Gothic Heavy" panose="020B0903020102020204" pitchFamily="34" charset="0"/>
              </a:endParaRPr>
            </a:p>
          </p:txBody>
        </p:sp>
      </p:grpSp>
      <p:sp>
        <p:nvSpPr>
          <p:cNvPr id="323" name="Rectangle 322"/>
          <p:cNvSpPr/>
          <p:nvPr/>
        </p:nvSpPr>
        <p:spPr>
          <a:xfrm>
            <a:off x="0" y="5657850"/>
            <a:ext cx="9144000" cy="342900"/>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24" name="OneStrike">
            <a:hlinkClick r:id="" action="ppaction://macro?name=Strike"/>
          </p:cNvPr>
          <p:cNvSpPr/>
          <p:nvPr/>
        </p:nvSpPr>
        <p:spPr>
          <a:xfrm>
            <a:off x="7614239" y="5738813"/>
            <a:ext cx="411480" cy="23717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34290" bIns="48006" rtlCol="0" anchor="ctr"/>
          <a:lstStyle/>
          <a:p>
            <a:pPr algn="ctr" fontAlgn="base">
              <a:spcBef>
                <a:spcPct val="0"/>
              </a:spcBef>
              <a:spcAft>
                <a:spcPct val="0"/>
              </a:spcAft>
            </a:pPr>
            <a:r>
              <a:rPr lang="en-US" b="1" kern="0" spc="-225" dirty="0">
                <a:solidFill>
                  <a:srgbClr val="FF0000"/>
                </a:solidFill>
                <a:latin typeface="Franklin Gothic Demi Cond" panose="020B0706030402020204" pitchFamily="34" charset="0"/>
              </a:rPr>
              <a:t>X</a:t>
            </a:r>
          </a:p>
        </p:txBody>
      </p:sp>
      <p:sp>
        <p:nvSpPr>
          <p:cNvPr id="325" name="TwoStrikes">
            <a:hlinkClick r:id="" action="ppaction://macro?name=Strike"/>
          </p:cNvPr>
          <p:cNvSpPr/>
          <p:nvPr/>
        </p:nvSpPr>
        <p:spPr>
          <a:xfrm>
            <a:off x="8100354" y="5738813"/>
            <a:ext cx="411480" cy="23717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34290" bIns="48006" rtlCol="0" anchor="ctr"/>
          <a:lstStyle/>
          <a:p>
            <a:pPr algn="ctr" fontAlgn="base">
              <a:spcBef>
                <a:spcPct val="0"/>
              </a:spcBef>
              <a:spcAft>
                <a:spcPct val="0"/>
              </a:spcAft>
            </a:pPr>
            <a:r>
              <a:rPr lang="en-US" b="1" kern="0" spc="-225" dirty="0">
                <a:solidFill>
                  <a:srgbClr val="FF0000"/>
                </a:solidFill>
                <a:latin typeface="Franklin Gothic Demi Cond" panose="020B0706030402020204" pitchFamily="34" charset="0"/>
              </a:rPr>
              <a:t>XX</a:t>
            </a:r>
          </a:p>
        </p:txBody>
      </p:sp>
      <p:sp>
        <p:nvSpPr>
          <p:cNvPr id="326" name="ThreeStrikes">
            <a:hlinkClick r:id="" action="ppaction://macro?name=Strike"/>
          </p:cNvPr>
          <p:cNvSpPr/>
          <p:nvPr/>
        </p:nvSpPr>
        <p:spPr>
          <a:xfrm>
            <a:off x="8586470" y="5738813"/>
            <a:ext cx="411480" cy="23717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34290" bIns="48006" rtlCol="0" anchor="ctr"/>
          <a:lstStyle/>
          <a:p>
            <a:pPr algn="ctr" fontAlgn="base">
              <a:spcBef>
                <a:spcPct val="0"/>
              </a:spcBef>
              <a:spcAft>
                <a:spcPct val="0"/>
              </a:spcAft>
            </a:pPr>
            <a:r>
              <a:rPr lang="en-US" b="1" kern="0" spc="-225" dirty="0">
                <a:solidFill>
                  <a:srgbClr val="FF0000"/>
                </a:solidFill>
                <a:latin typeface="Franklin Gothic Demi Cond" panose="020B0706030402020204" pitchFamily="34" charset="0"/>
              </a:rPr>
              <a:t>XXX</a:t>
            </a: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fontAlgn="base">
              <a:spcBef>
                <a:spcPct val="0"/>
              </a:spcBef>
              <a:spcAft>
                <a:spcPct val="0"/>
              </a:spcAft>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fontAlgn="base">
              <a:spcBef>
                <a:spcPct val="0"/>
              </a:spcBef>
              <a:spcAft>
                <a:spcPct val="0"/>
              </a:spcAft>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6" name="Group 355"/>
          <p:cNvGrpSpPr/>
          <p:nvPr/>
        </p:nvGrpSpPr>
        <p:grpSpPr>
          <a:xfrm>
            <a:off x="4636687" y="2908681"/>
            <a:ext cx="2919309" cy="759983"/>
            <a:chOff x="-2362200" y="7254032"/>
            <a:chExt cx="3892412" cy="1124886"/>
          </a:xfrm>
        </p:grpSpPr>
        <p:sp>
          <p:nvSpPr>
            <p:cNvPr id="35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58" name="Group 357"/>
            <p:cNvGrpSpPr/>
            <p:nvPr/>
          </p:nvGrpSpPr>
          <p:grpSpPr>
            <a:xfrm>
              <a:off x="-2286000" y="7334833"/>
              <a:ext cx="3739115" cy="966949"/>
              <a:chOff x="-2324100" y="7049143"/>
              <a:chExt cx="3581400" cy="1066800"/>
            </a:xfrm>
          </p:grpSpPr>
          <p:sp>
            <p:nvSpPr>
              <p:cNvPr id="359" name="Rectangle 35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60" name="Rectangle 35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61" name="Group 360"/>
          <p:cNvGrpSpPr/>
          <p:nvPr/>
        </p:nvGrpSpPr>
        <p:grpSpPr>
          <a:xfrm>
            <a:off x="4636687" y="3772952"/>
            <a:ext cx="2919309" cy="759983"/>
            <a:chOff x="-2362200" y="7254032"/>
            <a:chExt cx="3892412" cy="1124886"/>
          </a:xfrm>
        </p:grpSpPr>
        <p:sp>
          <p:nvSpPr>
            <p:cNvPr id="36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63" name="Group 362"/>
            <p:cNvGrpSpPr/>
            <p:nvPr/>
          </p:nvGrpSpPr>
          <p:grpSpPr>
            <a:xfrm>
              <a:off x="-2286000" y="7334833"/>
              <a:ext cx="3739115" cy="966949"/>
              <a:chOff x="-2324100" y="7049143"/>
              <a:chExt cx="3581400" cy="1066800"/>
            </a:xfrm>
          </p:grpSpPr>
          <p:sp>
            <p:nvSpPr>
              <p:cNvPr id="364" name="Rectangle 36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65" name="Rectangle 36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66" name="Group 365"/>
          <p:cNvGrpSpPr/>
          <p:nvPr/>
        </p:nvGrpSpPr>
        <p:grpSpPr>
          <a:xfrm>
            <a:off x="4636687" y="4634734"/>
            <a:ext cx="2919309" cy="759983"/>
            <a:chOff x="-2362200" y="7254032"/>
            <a:chExt cx="3892412" cy="1124886"/>
          </a:xfrm>
        </p:grpSpPr>
        <p:sp>
          <p:nvSpPr>
            <p:cNvPr id="36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fontAlgn="base">
                <a:spcBef>
                  <a:spcPct val="0"/>
                </a:spcBef>
                <a:spcAft>
                  <a:spcPct val="0"/>
                </a:spcAft>
                <a:defRPr/>
              </a:pPr>
              <a:endParaRPr lang="en-US" altLang="en-US" kern="0" dirty="0">
                <a:solidFill>
                  <a:prstClr val="white"/>
                </a:solidFill>
                <a:latin typeface="Arial" panose="020B0604020202020204" pitchFamily="34" charset="0"/>
              </a:endParaRPr>
            </a:p>
          </p:txBody>
        </p:sp>
        <p:grpSp>
          <p:nvGrpSpPr>
            <p:cNvPr id="368" name="Group 367"/>
            <p:cNvGrpSpPr/>
            <p:nvPr/>
          </p:nvGrpSpPr>
          <p:grpSpPr>
            <a:xfrm>
              <a:off x="-2286000" y="7334834"/>
              <a:ext cx="3739115" cy="966950"/>
              <a:chOff x="-2324100" y="7049143"/>
              <a:chExt cx="3581400" cy="1066801"/>
            </a:xfrm>
          </p:grpSpPr>
          <p:sp>
            <p:nvSpPr>
              <p:cNvPr id="369" name="Rectangle 36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fontAlgn="base">
                  <a:spcBef>
                    <a:spcPct val="0"/>
                  </a:spcBef>
                  <a:spcAft>
                    <a:spcPct val="0"/>
                  </a:spcAft>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70" name="Rectangle 369"/>
              <p:cNvSpPr/>
              <p:nvPr/>
            </p:nvSpPr>
            <p:spPr>
              <a:xfrm>
                <a:off x="419100" y="7049144"/>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fontAlgn="base">
                  <a:spcBef>
                    <a:spcPct val="0"/>
                  </a:spcBef>
                  <a:spcAft>
                    <a:spcPct val="0"/>
                  </a:spcAft>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2" name="Oval 7">
            <a:hlinkClick r:id="" action="ppaction://macro?name=Correct"/>
          </p:cNvPr>
          <p:cNvSpPr>
            <a:spLocks noChangeArrowheads="1"/>
          </p:cNvSpPr>
          <p:nvPr/>
        </p:nvSpPr>
        <p:spPr bwMode="auto">
          <a:xfrm>
            <a:off x="5433934"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fontAlgn="base">
              <a:spcBef>
                <a:spcPct val="0"/>
              </a:spcBef>
              <a:spcAft>
                <a:spcPct val="0"/>
              </a:spcAft>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7</a:t>
            </a:r>
          </a:p>
        </p:txBody>
      </p:sp>
      <p:sp>
        <p:nvSpPr>
          <p:cNvPr id="373" name="Oval 6">
            <a:hlinkClick r:id="" action="ppaction://macro?name=Correct"/>
          </p:cNvPr>
          <p:cNvSpPr>
            <a:spLocks noChangeArrowheads="1"/>
          </p:cNvSpPr>
          <p:nvPr/>
        </p:nvSpPr>
        <p:spPr bwMode="auto">
          <a:xfrm>
            <a:off x="5433934"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fontAlgn="base">
              <a:spcBef>
                <a:spcPct val="0"/>
              </a:spcBef>
              <a:spcAft>
                <a:spcPct val="0"/>
              </a:spcAft>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6</a:t>
            </a:r>
          </a:p>
        </p:txBody>
      </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fontAlgn="base">
              <a:spcBef>
                <a:spcPct val="0"/>
              </a:spcBef>
              <a:spcAft>
                <a:spcPct val="0"/>
              </a:spcAft>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fontAlgn="base">
              <a:spcBef>
                <a:spcPct val="0"/>
              </a:spcBef>
              <a:spcAft>
                <a:spcPct val="0"/>
              </a:spcAft>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fontAlgn="base">
              <a:spcBef>
                <a:spcPct val="0"/>
              </a:spcBef>
              <a:spcAft>
                <a:spcPct val="0"/>
              </a:spcAft>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fontAlgn="base">
              <a:spcBef>
                <a:spcPct val="0"/>
              </a:spcBef>
              <a:spcAft>
                <a:spcPct val="0"/>
              </a:spcAft>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fontAlgn="base">
              <a:spcBef>
                <a:spcPct val="0"/>
              </a:spcBef>
              <a:spcAft>
                <a:spcPct val="0"/>
              </a:spcAft>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fontAlgn="b"/>
            <a:r>
              <a:rPr lang="en-US" sz="1500" b="1" dirty="0">
                <a:solidFill>
                  <a:schemeClr val="bg1"/>
                </a:solidFill>
                <a:latin typeface="Arial Narrow" panose="020B0606020202030204" pitchFamily="34" charset="0"/>
              </a:rPr>
              <a:t>Form 185 Report of Officers Chosen for Term</a:t>
            </a: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40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fontAlgn="b"/>
            <a:r>
              <a:rPr lang="en-US" sz="1500" b="1" dirty="0">
                <a:solidFill>
                  <a:schemeClr val="bg1"/>
                </a:solidFill>
                <a:latin typeface="Arial Narrow" panose="020B0606020202030204" pitchFamily="34" charset="0"/>
              </a:rPr>
              <a:t>Form 365 Service Program Personnel Report</a:t>
            </a: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30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fontAlgn="b"/>
            <a:r>
              <a:rPr lang="en-US" sz="1500" b="1" dirty="0">
                <a:solidFill>
                  <a:schemeClr val="bg1"/>
                </a:solidFill>
                <a:latin typeface="Arial Narrow" panose="020B0606020202030204" pitchFamily="34" charset="0"/>
              </a:rPr>
              <a:t>Form 1728 Annual Survey of Fraternal Activity</a:t>
            </a: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20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fontAlgn="b"/>
            <a:r>
              <a:rPr lang="en-US" sz="1500" b="1" dirty="0">
                <a:solidFill>
                  <a:schemeClr val="bg1"/>
                </a:solidFill>
                <a:latin typeface="Arial Narrow" panose="020B0606020202030204" pitchFamily="34" charset="0"/>
              </a:rPr>
              <a:t>Form SP-7 Columbian Award Application</a:t>
            </a: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5</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fontAlgn="b"/>
            <a:r>
              <a:rPr lang="en-US" sz="1500" b="1" dirty="0">
                <a:solidFill>
                  <a:schemeClr val="bg1"/>
                </a:solidFill>
                <a:latin typeface="Arial Narrow" panose="020B0606020202030204" pitchFamily="34" charset="0"/>
              </a:rPr>
              <a:t>Form 1295-1 Semiannual Council Audit </a:t>
            </a: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3</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9" name="A6"/>
          <p:cNvSpPr/>
          <p:nvPr/>
        </p:nvSpPr>
        <p:spPr>
          <a:xfrm>
            <a:off x="4691727"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fontAlgn="b"/>
            <a:r>
              <a:rPr lang="en-US" sz="1500" b="1" dirty="0">
                <a:solidFill>
                  <a:schemeClr val="bg1"/>
                </a:solidFill>
                <a:latin typeface="Arial Narrow" panose="020B0606020202030204" pitchFamily="34" charset="0"/>
              </a:rPr>
              <a:t>Form 2630 Annual Report </a:t>
            </a:r>
            <a:r>
              <a:rPr lang="en-US" sz="1500" b="1" dirty="0" err="1">
                <a:solidFill>
                  <a:schemeClr val="bg1"/>
                </a:solidFill>
                <a:latin typeface="Arial Narrow" panose="020B0606020202030204" pitchFamily="34" charset="0"/>
              </a:rPr>
              <a:t>KoC</a:t>
            </a:r>
            <a:r>
              <a:rPr lang="en-US" sz="1500" b="1" dirty="0">
                <a:solidFill>
                  <a:schemeClr val="bg1"/>
                </a:solidFill>
                <a:latin typeface="Arial Narrow" panose="020B0606020202030204" pitchFamily="34" charset="0"/>
              </a:rPr>
              <a:t> Round Table</a:t>
            </a:r>
          </a:p>
        </p:txBody>
      </p:sp>
      <p:sp>
        <p:nvSpPr>
          <p:cNvPr id="390" name="S6"/>
          <p:cNvSpPr/>
          <p:nvPr/>
        </p:nvSpPr>
        <p:spPr>
          <a:xfrm>
            <a:off x="6863426"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1" name="A7"/>
          <p:cNvSpPr/>
          <p:nvPr/>
        </p:nvSpPr>
        <p:spPr>
          <a:xfrm>
            <a:off x="4691727"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fontAlgn="b"/>
            <a:r>
              <a:rPr lang="en-US" sz="1500" b="1" dirty="0">
                <a:solidFill>
                  <a:schemeClr val="bg1"/>
                </a:solidFill>
                <a:latin typeface="Arial Narrow" panose="020B0606020202030204" pitchFamily="34" charset="0"/>
              </a:rPr>
              <a:t>Convention Credentials</a:t>
            </a:r>
          </a:p>
        </p:txBody>
      </p:sp>
      <p:sp>
        <p:nvSpPr>
          <p:cNvPr id="392" name="S7"/>
          <p:cNvSpPr/>
          <p:nvPr/>
        </p:nvSpPr>
        <p:spPr>
          <a:xfrm>
            <a:off x="6863426"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5" name="ShowQuestion">
            <a:hlinkClick r:id="" action="ppaction://macro?name=Slide40.SetBoard"/>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fontAlgn="base">
              <a:spcBef>
                <a:spcPct val="0"/>
              </a:spcBef>
              <a:spcAft>
                <a:spcPct val="0"/>
              </a:spcAft>
              <a:defRPr/>
            </a:pPr>
            <a:r>
              <a:rPr lang="en-US" sz="1350" kern="0" dirty="0">
                <a:solidFill>
                  <a:prstClr val="white"/>
                </a:solidFill>
                <a:latin typeface="Franklin Gothic Demi Cond" panose="020B0706030402020204" pitchFamily="34" charset="0"/>
              </a:rPr>
              <a:t>SHOW QUESTION</a:t>
            </a: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fontAlgn="base">
              <a:spcBef>
                <a:spcPct val="0"/>
              </a:spcBef>
              <a:spcAft>
                <a:spcPct val="0"/>
              </a:spcAft>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8" name="RTimerText">
            <a:hlinkClick r:id="" action="ppaction://macro?name=Timer10"/>
          </p:cNvPr>
          <p:cNvSpPr/>
          <p:nvPr/>
        </p:nvSpPr>
        <p:spPr>
          <a:xfrm>
            <a:off x="3940088"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fontAlgn="base">
              <a:spcBef>
                <a:spcPct val="0"/>
              </a:spcBef>
              <a:spcAft>
                <a:spcPct val="0"/>
              </a:spcAft>
            </a:pPr>
            <a:r>
              <a:rPr lang="en-US" sz="1350" kern="0" dirty="0">
                <a:solidFill>
                  <a:prstClr val="white"/>
                </a:solidFill>
                <a:latin typeface="Franklin Gothic Demi Cond" panose="020B0706030402020204" pitchFamily="34" charset="0"/>
              </a:rPr>
              <a:t>TIMER: 10</a:t>
            </a: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sz="1350" kern="0">
                <a:solidFill>
                  <a:prstClr val="white"/>
                </a:solidFill>
                <a:latin typeface="Franklin Gothic Demi Cond" panose="020B0706030402020204" pitchFamily="34" charset="0"/>
              </a:rPr>
              <a:t>0</a:t>
            </a:r>
            <a:endParaRPr lang="en-US" sz="1350" kern="0" dirty="0">
              <a:solidFill>
                <a:prstClr val="white"/>
              </a:solidFill>
              <a:latin typeface="Franklin Gothic Demi Cond" panose="020B0706030402020204" pitchFamily="34" charset="0"/>
            </a:endParaRPr>
          </a:p>
        </p:txBody>
      </p:sp>
      <p:sp>
        <p:nvSpPr>
          <p:cNvPr id="400" name="Rounded Rectangle 399"/>
          <p:cNvSpPr/>
          <p:nvPr/>
        </p:nvSpPr>
        <p:spPr>
          <a:xfrm>
            <a:off x="9492746" y="1937903"/>
            <a:ext cx="6131052" cy="3545586"/>
          </a:xfrm>
          <a:prstGeom prst="roundRect">
            <a:avLst>
              <a:gd name="adj" fmla="val 4936"/>
            </a:avLst>
          </a:prstGeom>
          <a:blipFill dpi="0" rotWithShape="1">
            <a:blip r:embed="rId10">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a:stretch>
              <a:fillRect/>
            </a:stretch>
          </a:blipFill>
          <a:ln w="12700" cap="flat" cmpd="sng" algn="ctr">
            <a:noFill/>
            <a:prstDash val="solid"/>
            <a:miter lim="800000"/>
          </a:ln>
          <a:effectLst/>
          <a:scene3d>
            <a:camera prst="orthographicFront"/>
            <a:lightRig rig="freezing" dir="t"/>
          </a:scene3d>
          <a:sp3d prstMaterial="matte"/>
        </p:spPr>
        <p:txBody>
          <a:bodyPr rtlCol="0" anchor="ctr"/>
          <a:lstStyle/>
          <a:p>
            <a:pPr algn="ctr" fontAlgn="base">
              <a:spcBef>
                <a:spcPct val="0"/>
              </a:spcBef>
              <a:spcAft>
                <a:spcPct val="0"/>
              </a:spcAft>
            </a:pPr>
            <a:r>
              <a:rPr lang="en-US" sz="4500" b="1" kern="0" dirty="0">
                <a:solidFill>
                  <a:prstClr val="white"/>
                </a:solidFill>
                <a:effectLst>
                  <a:outerShdw blurRad="38100" dist="38100" dir="2700000" algn="tl">
                    <a:srgbClr val="000000">
                      <a:alpha val="43137"/>
                    </a:srgbClr>
                  </a:outerShdw>
                </a:effectLst>
                <a:latin typeface="Franklin Gothic Demi Cond" panose="020B0706030402020204" pitchFamily="34" charset="0"/>
              </a:rPr>
              <a:t>Forms that are the FS Responsibility</a:t>
            </a: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fontAlgn="base">
                <a:spcBef>
                  <a:spcPct val="0"/>
                </a:spcBef>
                <a:spcAft>
                  <a:spcPct val="0"/>
                </a:spcAft>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fontAlgn="base">
                <a:spcBef>
                  <a:spcPct val="0"/>
                </a:spcBef>
                <a:spcAft>
                  <a:spcPct val="0"/>
                </a:spcAft>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fontAlgn="base">
                <a:spcBef>
                  <a:spcPct val="0"/>
                </a:spcBef>
                <a:spcAft>
                  <a:spcPct val="0"/>
                </a:spcAft>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fontAlgn="base">
                <a:spcBef>
                  <a:spcPct val="0"/>
                </a:spcBef>
                <a:spcAft>
                  <a:spcPct val="0"/>
                </a:spcAft>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12">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12">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spTree>
    <p:extLst>
      <p:ext uri="{BB962C8B-B14F-4D97-AF65-F5344CB8AC3E}">
        <p14:creationId xmlns:p14="http://schemas.microsoft.com/office/powerpoint/2010/main" val="321266759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0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FF-startround.wav"/>
                                        </p:tgtEl>
                                      </p:cMediaNode>
                                    </p:audio>
                                  </p:subTnLst>
                                </p:cTn>
                              </p:par>
                              <p:par>
                                <p:cTn id="7" presetID="42" presetClass="path" presetSubtype="0" accel="50000" decel="50000" fill="hold" grpId="1" nodeType="withEffect">
                                  <p:stCondLst>
                                    <p:cond delay="100"/>
                                  </p:stCondLst>
                                  <p:childTnLst>
                                    <p:animMotion origin="layout" path="M 0.00364 -0.00393 L -0.8694 0.00347 " pathEditMode="relative" rAng="0" ptsTypes="AA">
                                      <p:cBhvr>
                                        <p:cTn id="8" dur="100" fill="hold"/>
                                        <p:tgtEl>
                                          <p:spTgt spid="400"/>
                                        </p:tgtEl>
                                        <p:attrNameLst>
                                          <p:attrName>ppt_x</p:attrName>
                                          <p:attrName>ppt_y</p:attrName>
                                        </p:attrNameLst>
                                      </p:cBhvr>
                                      <p:rCtr x="-43659" y="370"/>
                                    </p:animMotion>
                                  </p:childTnLst>
                                </p:cTn>
                              </p:par>
                              <p:par>
                                <p:cTn id="9" presetID="10" presetClass="entr" presetSubtype="0" fill="hold" grpId="2" nodeType="withEffect">
                                  <p:stCondLst>
                                    <p:cond delay="6000"/>
                                  </p:stCondLst>
                                  <p:childTnLst>
                                    <p:set>
                                      <p:cBhvr>
                                        <p:cTn id="10" dur="1" fill="hold">
                                          <p:stCondLst>
                                            <p:cond delay="0"/>
                                          </p:stCondLst>
                                        </p:cTn>
                                        <p:tgtEl>
                                          <p:spTgt spid="378"/>
                                        </p:tgtEl>
                                        <p:attrNameLst>
                                          <p:attrName>style.visibility</p:attrName>
                                        </p:attrNameLst>
                                      </p:cBhvr>
                                      <p:to>
                                        <p:strVal val="visible"/>
                                      </p:to>
                                    </p:set>
                                    <p:animEffect transition="in" filter="fade">
                                      <p:cBhvr>
                                        <p:cTn id="11" dur="500"/>
                                        <p:tgtEl>
                                          <p:spTgt spid="378"/>
                                        </p:tgtEl>
                                      </p:cBhvr>
                                    </p:animEffect>
                                  </p:childTnLst>
                                  <p:subTnLst>
                                    <p:audio>
                                      <p:cMediaNode>
                                        <p:cTn display="0" masterRel="sameClick">
                                          <p:stCondLst>
                                            <p:cond evt="begin" delay="0">
                                              <p:tn val="9"/>
                                            </p:cond>
                                          </p:stCondLst>
                                          <p:endCondLst>
                                            <p:cond evt="onStopAudio" delay="0">
                                              <p:tgtEl>
                                                <p:sldTgt/>
                                              </p:tgtEl>
                                            </p:cond>
                                          </p:endCondLst>
                                        </p:cTn>
                                        <p:tgtEl>
                                          <p:sndTgt r:embed="rId3" name="cff-thwip.wav"/>
                                        </p:tgtEl>
                                      </p:cMediaNode>
                                    </p:audio>
                                  </p:subTnLst>
                                </p:cTn>
                              </p:par>
                              <p:par>
                                <p:cTn id="12" presetID="63" presetClass="path" presetSubtype="0" accel="50000" decel="50000" fill="hold" grpId="3" nodeType="withEffect">
                                  <p:stCondLst>
                                    <p:cond delay="6000"/>
                                  </p:stCondLst>
                                  <p:childTnLst>
                                    <p:animMotion origin="layout" path="M -2.08333E-6 3.7037E-7 L 0.25 3.7037E-7 " pathEditMode="relative" rAng="0" ptsTypes="AA">
                                      <p:cBhvr>
                                        <p:cTn id="13" dur="250" spd="-100000" fill="hold"/>
                                        <p:tgtEl>
                                          <p:spTgt spid="378"/>
                                        </p:tgtEl>
                                        <p:attrNameLst>
                                          <p:attrName>ppt_x</p:attrName>
                                          <p:attrName>ppt_y</p:attrName>
                                        </p:attrNameLst>
                                      </p:cBhvr>
                                      <p:rCtr x="12500" y="0"/>
                                    </p:animMotion>
                                  </p:childTnLst>
                                </p:cTn>
                              </p:par>
                              <p:par>
                                <p:cTn id="14" presetID="10" presetClass="entr" presetSubtype="0" fill="hold" grpId="2" nodeType="withEffect">
                                  <p:stCondLst>
                                    <p:cond delay="6250"/>
                                  </p:stCondLst>
                                  <p:childTnLst>
                                    <p:set>
                                      <p:cBhvr>
                                        <p:cTn id="15" dur="1" fill="hold">
                                          <p:stCondLst>
                                            <p:cond delay="0"/>
                                          </p:stCondLst>
                                        </p:cTn>
                                        <p:tgtEl>
                                          <p:spTgt spid="377"/>
                                        </p:tgtEl>
                                        <p:attrNameLst>
                                          <p:attrName>style.visibility</p:attrName>
                                        </p:attrNameLst>
                                      </p:cBhvr>
                                      <p:to>
                                        <p:strVal val="visible"/>
                                      </p:to>
                                    </p:set>
                                    <p:animEffect transition="in" filter="fade">
                                      <p:cBhvr>
                                        <p:cTn id="16" dur="500"/>
                                        <p:tgtEl>
                                          <p:spTgt spid="377"/>
                                        </p:tgtEl>
                                      </p:cBhvr>
                                    </p:animEffect>
                                  </p:childTnLst>
                                  <p:subTnLst>
                                    <p:audio>
                                      <p:cMediaNode>
                                        <p:cTn display="0" masterRel="sameClick">
                                          <p:stCondLst>
                                            <p:cond evt="begin" delay="0">
                                              <p:tn val="14"/>
                                            </p:cond>
                                          </p:stCondLst>
                                          <p:endCondLst>
                                            <p:cond evt="onStopAudio" delay="0">
                                              <p:tgtEl>
                                                <p:sldTgt/>
                                              </p:tgtEl>
                                            </p:cond>
                                          </p:endCondLst>
                                        </p:cTn>
                                        <p:tgtEl>
                                          <p:sndTgt r:embed="rId3" name="cff-thwip.wav"/>
                                        </p:tgtEl>
                                      </p:cMediaNode>
                                    </p:audio>
                                  </p:subTnLst>
                                </p:cTn>
                              </p:par>
                              <p:par>
                                <p:cTn id="17" presetID="63" presetClass="path" presetSubtype="0" accel="50000" decel="50000" fill="hold" grpId="3" nodeType="withEffect">
                                  <p:stCondLst>
                                    <p:cond delay="6250"/>
                                  </p:stCondLst>
                                  <p:childTnLst>
                                    <p:animMotion origin="layout" path="M -2.08333E-6 4.81481E-6 L 0.25 4.81481E-6 " pathEditMode="relative" rAng="0" ptsTypes="AA">
                                      <p:cBhvr>
                                        <p:cTn id="18" dur="250" spd="-100000" fill="hold"/>
                                        <p:tgtEl>
                                          <p:spTgt spid="377"/>
                                        </p:tgtEl>
                                        <p:attrNameLst>
                                          <p:attrName>ppt_x</p:attrName>
                                          <p:attrName>ppt_y</p:attrName>
                                        </p:attrNameLst>
                                      </p:cBhvr>
                                      <p:rCtr x="12500" y="0"/>
                                    </p:animMotion>
                                  </p:childTnLst>
                                </p:cTn>
                              </p:par>
                              <p:par>
                                <p:cTn id="19" presetID="10" presetClass="entr" presetSubtype="0" fill="hold" grpId="2" nodeType="withEffect">
                                  <p:stCondLst>
                                    <p:cond delay="6500"/>
                                  </p:stCondLst>
                                  <p:childTnLst>
                                    <p:set>
                                      <p:cBhvr>
                                        <p:cTn id="20" dur="1" fill="hold">
                                          <p:stCondLst>
                                            <p:cond delay="0"/>
                                          </p:stCondLst>
                                        </p:cTn>
                                        <p:tgtEl>
                                          <p:spTgt spid="376"/>
                                        </p:tgtEl>
                                        <p:attrNameLst>
                                          <p:attrName>style.visibility</p:attrName>
                                        </p:attrNameLst>
                                      </p:cBhvr>
                                      <p:to>
                                        <p:strVal val="visible"/>
                                      </p:to>
                                    </p:set>
                                    <p:animEffect transition="in" filter="fade">
                                      <p:cBhvr>
                                        <p:cTn id="21" dur="500"/>
                                        <p:tgtEl>
                                          <p:spTgt spid="376"/>
                                        </p:tgtEl>
                                      </p:cBhvr>
                                    </p:animEffect>
                                  </p:childTnLst>
                                  <p:subTnLst>
                                    <p:audio>
                                      <p:cMediaNode>
                                        <p:cTn display="0" masterRel="sameClick">
                                          <p:stCondLst>
                                            <p:cond evt="begin" delay="0">
                                              <p:tn val="19"/>
                                            </p:cond>
                                          </p:stCondLst>
                                          <p:endCondLst>
                                            <p:cond evt="onStopAudio" delay="0">
                                              <p:tgtEl>
                                                <p:sldTgt/>
                                              </p:tgtEl>
                                            </p:cond>
                                          </p:endCondLst>
                                        </p:cTn>
                                        <p:tgtEl>
                                          <p:sndTgt r:embed="rId3" name="cff-thwip.wav"/>
                                        </p:tgtEl>
                                      </p:cMediaNode>
                                    </p:audio>
                                  </p:subTnLst>
                                </p:cTn>
                              </p:par>
                              <p:par>
                                <p:cTn id="22" presetID="63" presetClass="path" presetSubtype="0" accel="50000" decel="50000" fill="hold" grpId="3" nodeType="withEffect">
                                  <p:stCondLst>
                                    <p:cond delay="6500"/>
                                  </p:stCondLst>
                                  <p:childTnLst>
                                    <p:animMotion origin="layout" path="M -2.08333E-6 -7.40741E-7 L 0.25 -7.40741E-7 " pathEditMode="relative" rAng="0" ptsTypes="AA">
                                      <p:cBhvr>
                                        <p:cTn id="23" dur="250" spd="-100000" fill="hold"/>
                                        <p:tgtEl>
                                          <p:spTgt spid="376"/>
                                        </p:tgtEl>
                                        <p:attrNameLst>
                                          <p:attrName>ppt_x</p:attrName>
                                          <p:attrName>ppt_y</p:attrName>
                                        </p:attrNameLst>
                                      </p:cBhvr>
                                      <p:rCtr x="12500" y="0"/>
                                    </p:animMotion>
                                  </p:childTnLst>
                                </p:cTn>
                              </p:par>
                              <p:par>
                                <p:cTn id="24" presetID="10" presetClass="entr" presetSubtype="0" fill="hold" grpId="2" nodeType="withEffect">
                                  <p:stCondLst>
                                    <p:cond delay="6750"/>
                                  </p:stCondLst>
                                  <p:childTnLst>
                                    <p:set>
                                      <p:cBhvr>
                                        <p:cTn id="25" dur="1" fill="hold">
                                          <p:stCondLst>
                                            <p:cond delay="0"/>
                                          </p:stCondLst>
                                        </p:cTn>
                                        <p:tgtEl>
                                          <p:spTgt spid="375"/>
                                        </p:tgtEl>
                                        <p:attrNameLst>
                                          <p:attrName>style.visibility</p:attrName>
                                        </p:attrNameLst>
                                      </p:cBhvr>
                                      <p:to>
                                        <p:strVal val="visible"/>
                                      </p:to>
                                    </p:set>
                                    <p:animEffect transition="in" filter="fade">
                                      <p:cBhvr>
                                        <p:cTn id="26" dur="500"/>
                                        <p:tgtEl>
                                          <p:spTgt spid="375"/>
                                        </p:tgtEl>
                                      </p:cBhvr>
                                    </p:animEffect>
                                  </p:childTnLst>
                                  <p:subTnLst>
                                    <p:audio>
                                      <p:cMediaNode>
                                        <p:cTn display="0" masterRel="sameClick">
                                          <p:stCondLst>
                                            <p:cond evt="begin" delay="0">
                                              <p:tn val="24"/>
                                            </p:cond>
                                          </p:stCondLst>
                                          <p:endCondLst>
                                            <p:cond evt="onStopAudio" delay="0">
                                              <p:tgtEl>
                                                <p:sldTgt/>
                                              </p:tgtEl>
                                            </p:cond>
                                          </p:endCondLst>
                                        </p:cTn>
                                        <p:tgtEl>
                                          <p:sndTgt r:embed="rId3" name="cff-thwip.wav"/>
                                        </p:tgtEl>
                                      </p:cMediaNode>
                                    </p:audio>
                                  </p:subTnLst>
                                </p:cTn>
                              </p:par>
                              <p:par>
                                <p:cTn id="27" presetID="63" presetClass="path" presetSubtype="0" accel="50000" decel="50000" fill="hold" grpId="3" nodeType="withEffect">
                                  <p:stCondLst>
                                    <p:cond delay="6750"/>
                                  </p:stCondLst>
                                  <p:childTnLst>
                                    <p:animMotion origin="layout" path="M -2.08333E-6 -1.85185E-6 L 0.25 -1.85185E-6 " pathEditMode="relative" rAng="0" ptsTypes="AA">
                                      <p:cBhvr>
                                        <p:cTn id="28" dur="250" spd="-100000" fill="hold"/>
                                        <p:tgtEl>
                                          <p:spTgt spid="375"/>
                                        </p:tgtEl>
                                        <p:attrNameLst>
                                          <p:attrName>ppt_x</p:attrName>
                                          <p:attrName>ppt_y</p:attrName>
                                        </p:attrNameLst>
                                      </p:cBhvr>
                                      <p:rCtr x="12500" y="0"/>
                                    </p:animMotion>
                                  </p:childTnLst>
                                </p:cTn>
                              </p:par>
                              <p:par>
                                <p:cTn id="29" presetID="10" presetClass="entr" presetSubtype="0" fill="hold" grpId="2" nodeType="withEffect">
                                  <p:stCondLst>
                                    <p:cond delay="7000"/>
                                  </p:stCondLst>
                                  <p:childTnLst>
                                    <p:set>
                                      <p:cBhvr>
                                        <p:cTn id="30" dur="1" fill="hold">
                                          <p:stCondLst>
                                            <p:cond delay="0"/>
                                          </p:stCondLst>
                                        </p:cTn>
                                        <p:tgtEl>
                                          <p:spTgt spid="374"/>
                                        </p:tgtEl>
                                        <p:attrNameLst>
                                          <p:attrName>style.visibility</p:attrName>
                                        </p:attrNameLst>
                                      </p:cBhvr>
                                      <p:to>
                                        <p:strVal val="visible"/>
                                      </p:to>
                                    </p:set>
                                    <p:animEffect transition="in" filter="fade">
                                      <p:cBhvr>
                                        <p:cTn id="31" dur="500"/>
                                        <p:tgtEl>
                                          <p:spTgt spid="374"/>
                                        </p:tgtEl>
                                      </p:cBhvr>
                                    </p:animEffect>
                                  </p:childTnLst>
                                  <p:subTnLst>
                                    <p:audio>
                                      <p:cMediaNode>
                                        <p:cTn display="0" masterRel="sameClick">
                                          <p:stCondLst>
                                            <p:cond evt="begin" delay="0">
                                              <p:tn val="29"/>
                                            </p:cond>
                                          </p:stCondLst>
                                          <p:endCondLst>
                                            <p:cond evt="onStopAudio" delay="0">
                                              <p:tgtEl>
                                                <p:sldTgt/>
                                              </p:tgtEl>
                                            </p:cond>
                                          </p:endCondLst>
                                        </p:cTn>
                                        <p:tgtEl>
                                          <p:sndTgt r:embed="rId3" name="cff-thwip.wav"/>
                                        </p:tgtEl>
                                      </p:cMediaNode>
                                    </p:audio>
                                  </p:subTnLst>
                                </p:cTn>
                              </p:par>
                              <p:par>
                                <p:cTn id="32" presetID="63" presetClass="path" presetSubtype="0" accel="50000" decel="50000" fill="hold" grpId="3" nodeType="withEffect">
                                  <p:stCondLst>
                                    <p:cond delay="7000"/>
                                  </p:stCondLst>
                                  <p:childTnLst>
                                    <p:animMotion origin="layout" path="M 8.33333E-7 3.7037E-7 L 0.25 3.7037E-7 " pathEditMode="relative" rAng="0" ptsTypes="AA">
                                      <p:cBhvr>
                                        <p:cTn id="33" dur="250" spd="-100000" fill="hold"/>
                                        <p:tgtEl>
                                          <p:spTgt spid="374"/>
                                        </p:tgtEl>
                                        <p:attrNameLst>
                                          <p:attrName>ppt_x</p:attrName>
                                          <p:attrName>ppt_y</p:attrName>
                                        </p:attrNameLst>
                                      </p:cBhvr>
                                      <p:rCtr x="12500" y="0"/>
                                    </p:animMotion>
                                  </p:childTnLst>
                                </p:cTn>
                              </p:par>
                              <p:par>
                                <p:cTn id="34" presetID="10" presetClass="entr" presetSubtype="0" fill="hold" grpId="2" nodeType="withEffect">
                                  <p:stCondLst>
                                    <p:cond delay="7250"/>
                                  </p:stCondLst>
                                  <p:childTnLst>
                                    <p:set>
                                      <p:cBhvr>
                                        <p:cTn id="35" dur="1" fill="hold">
                                          <p:stCondLst>
                                            <p:cond delay="0"/>
                                          </p:stCondLst>
                                        </p:cTn>
                                        <p:tgtEl>
                                          <p:spTgt spid="373"/>
                                        </p:tgtEl>
                                        <p:attrNameLst>
                                          <p:attrName>style.visibility</p:attrName>
                                        </p:attrNameLst>
                                      </p:cBhvr>
                                      <p:to>
                                        <p:strVal val="visible"/>
                                      </p:to>
                                    </p:set>
                                    <p:animEffect transition="in" filter="fade">
                                      <p:cBhvr>
                                        <p:cTn id="36" dur="500"/>
                                        <p:tgtEl>
                                          <p:spTgt spid="373"/>
                                        </p:tgtEl>
                                      </p:cBhvr>
                                    </p:animEffect>
                                  </p:childTnLst>
                                  <p:subTnLst>
                                    <p:audio>
                                      <p:cMediaNode>
                                        <p:cTn display="0" masterRel="sameClick">
                                          <p:stCondLst>
                                            <p:cond evt="begin" delay="0">
                                              <p:tn val="34"/>
                                            </p:cond>
                                          </p:stCondLst>
                                          <p:endCondLst>
                                            <p:cond evt="onStopAudio" delay="0">
                                              <p:tgtEl>
                                                <p:sldTgt/>
                                              </p:tgtEl>
                                            </p:cond>
                                          </p:endCondLst>
                                        </p:cTn>
                                        <p:tgtEl>
                                          <p:sndTgt r:embed="rId3" name="cff-thwip.wav"/>
                                        </p:tgtEl>
                                      </p:cMediaNode>
                                    </p:audio>
                                  </p:subTnLst>
                                </p:cTn>
                              </p:par>
                              <p:par>
                                <p:cTn id="37" presetID="63" presetClass="path" presetSubtype="0" accel="50000" decel="50000" fill="hold" grpId="3" nodeType="withEffect">
                                  <p:stCondLst>
                                    <p:cond delay="7250"/>
                                  </p:stCondLst>
                                  <p:childTnLst>
                                    <p:animMotion origin="layout" path="M 8.33333E-7 4.81481E-6 L 0.25 4.81481E-6 " pathEditMode="relative" rAng="0" ptsTypes="AA">
                                      <p:cBhvr>
                                        <p:cTn id="38" dur="250" spd="-100000" fill="hold"/>
                                        <p:tgtEl>
                                          <p:spTgt spid="373"/>
                                        </p:tgtEl>
                                        <p:attrNameLst>
                                          <p:attrName>ppt_x</p:attrName>
                                          <p:attrName>ppt_y</p:attrName>
                                        </p:attrNameLst>
                                      </p:cBhvr>
                                      <p:rCtr x="12500" y="0"/>
                                    </p:animMotion>
                                  </p:childTnLst>
                                </p:cTn>
                              </p:par>
                              <p:par>
                                <p:cTn id="39" presetID="10" presetClass="entr" presetSubtype="0" fill="hold" grpId="2" nodeType="withEffect">
                                  <p:stCondLst>
                                    <p:cond delay="7500"/>
                                  </p:stCondLst>
                                  <p:childTnLst>
                                    <p:set>
                                      <p:cBhvr>
                                        <p:cTn id="40" dur="1" fill="hold">
                                          <p:stCondLst>
                                            <p:cond delay="0"/>
                                          </p:stCondLst>
                                        </p:cTn>
                                        <p:tgtEl>
                                          <p:spTgt spid="372"/>
                                        </p:tgtEl>
                                        <p:attrNameLst>
                                          <p:attrName>style.visibility</p:attrName>
                                        </p:attrNameLst>
                                      </p:cBhvr>
                                      <p:to>
                                        <p:strVal val="visible"/>
                                      </p:to>
                                    </p:set>
                                    <p:animEffect transition="in" filter="fade">
                                      <p:cBhvr>
                                        <p:cTn id="41" dur="500"/>
                                        <p:tgtEl>
                                          <p:spTgt spid="372"/>
                                        </p:tgtEl>
                                      </p:cBhvr>
                                    </p:animEffect>
                                  </p:childTnLst>
                                  <p:subTnLst>
                                    <p:audio>
                                      <p:cMediaNode>
                                        <p:cTn display="0" masterRel="sameClick">
                                          <p:stCondLst>
                                            <p:cond evt="begin" delay="0">
                                              <p:tn val="39"/>
                                            </p:cond>
                                          </p:stCondLst>
                                          <p:endCondLst>
                                            <p:cond evt="onStopAudio" delay="0">
                                              <p:tgtEl>
                                                <p:sldTgt/>
                                              </p:tgtEl>
                                            </p:cond>
                                          </p:endCondLst>
                                        </p:cTn>
                                        <p:tgtEl>
                                          <p:sndTgt r:embed="rId3" name="cff-thwip.wav"/>
                                        </p:tgtEl>
                                      </p:cMediaNode>
                                    </p:audio>
                                  </p:subTnLst>
                                </p:cTn>
                              </p:par>
                              <p:par>
                                <p:cTn id="42" presetID="63" presetClass="path" presetSubtype="0" accel="50000" decel="50000" fill="hold" grpId="3" nodeType="withEffect">
                                  <p:stCondLst>
                                    <p:cond delay="7500"/>
                                  </p:stCondLst>
                                  <p:childTnLst>
                                    <p:animMotion origin="layout" path="M 8.33333E-7 -7.40741E-7 L 0.25 -7.40741E-7 " pathEditMode="relative" rAng="0" ptsTypes="AA">
                                      <p:cBhvr>
                                        <p:cTn id="43" dur="250" spd="-100000" fill="hold"/>
                                        <p:tgtEl>
                                          <p:spTgt spid="372"/>
                                        </p:tgtEl>
                                        <p:attrNameLst>
                                          <p:attrName>ppt_x</p:attrName>
                                          <p:attrName>ppt_y</p:attrName>
                                        </p:attrNameLst>
                                      </p:cBhvr>
                                      <p:rCtr x="12500" y="0"/>
                                    </p:animMotion>
                                  </p:childTnLst>
                                </p:cTn>
                              </p:par>
                              <p:par>
                                <p:cTn id="44" presetID="19" presetClass="exit" presetSubtype="5" fill="hold" nodeType="withEffect">
                                  <p:stCondLst>
                                    <p:cond delay="4800"/>
                                  </p:stCondLst>
                                  <p:childTnLst>
                                    <p:anim calcmode="lin" valueType="num">
                                      <p:cBhvr>
                                        <p:cTn id="45" dur="3000"/>
                                        <p:tgtEl>
                                          <p:spTgt spid="319"/>
                                        </p:tgtEl>
                                        <p:attrNameLst>
                                          <p:attrName>ppt_w</p:attrName>
                                        </p:attrNameLst>
                                      </p:cBhvr>
                                      <p:tavLst>
                                        <p:tav tm="0">
                                          <p:val>
                                            <p:strVal val="ppt_w"/>
                                          </p:val>
                                        </p:tav>
                                        <p:tav tm="100000">
                                          <p:val>
                                            <p:strVal val="ppt_w"/>
                                          </p:val>
                                        </p:tav>
                                      </p:tavLst>
                                    </p:anim>
                                    <p:anim calcmode="lin" valueType="num">
                                      <p:cBhvr>
                                        <p:cTn id="46" dur="3000"/>
                                        <p:tgtEl>
                                          <p:spTgt spid="319"/>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7" dur="1" fill="hold">
                                          <p:stCondLst>
                                            <p:cond delay="2999"/>
                                          </p:stCondLst>
                                        </p:cTn>
                                        <p:tgtEl>
                                          <p:spTgt spid="319"/>
                                        </p:tgtEl>
                                        <p:attrNameLst>
                                          <p:attrName>style.visibility</p:attrName>
                                        </p:attrNameLst>
                                      </p:cBhvr>
                                      <p:to>
                                        <p:strVal val="hidden"/>
                                      </p:to>
                                    </p:set>
                                  </p:childTnLst>
                                </p:cTn>
                              </p:par>
                              <p:par>
                                <p:cTn id="48" presetID="1" presetClass="exit" presetSubtype="0" fill="hold" nodeType="withEffect">
                                  <p:stCondLst>
                                    <p:cond delay="5400"/>
                                  </p:stCondLst>
                                  <p:childTnLst>
                                    <p:set>
                                      <p:cBhvr>
                                        <p:cTn id="49" dur="1" fill="hold">
                                          <p:stCondLst>
                                            <p:cond delay="0"/>
                                          </p:stCondLst>
                                        </p:cTn>
                                        <p:tgtEl>
                                          <p:spTgt spid="319"/>
                                        </p:tgtEl>
                                        <p:attrNameLst>
                                          <p:attrName>style.visibility</p:attrName>
                                        </p:attrNameLst>
                                      </p:cBhvr>
                                      <p:to>
                                        <p:strVal val="hidden"/>
                                      </p:to>
                                    </p:set>
                                  </p:childTnLst>
                                </p:cTn>
                              </p:par>
                              <p:par>
                                <p:cTn id="50" presetID="10" presetClass="entr" presetSubtype="0" repeatCount="indefinite" fill="hold" grpId="0" nodeType="withEffect">
                                  <p:stCondLst>
                                    <p:cond delay="0"/>
                                  </p:stCondLst>
                                  <p:childTnLst>
                                    <p:set>
                                      <p:cBhvr>
                                        <p:cTn id="51" dur="1" fill="hold">
                                          <p:stCondLst>
                                            <p:cond delay="0"/>
                                          </p:stCondLst>
                                        </p:cTn>
                                        <p:tgtEl>
                                          <p:spTgt spid="414"/>
                                        </p:tgtEl>
                                        <p:attrNameLst>
                                          <p:attrName>style.visibility</p:attrName>
                                        </p:attrNameLst>
                                      </p:cBhvr>
                                      <p:to>
                                        <p:strVal val="visible"/>
                                      </p:to>
                                    </p:set>
                                    <p:animEffect transition="in" filter="fade">
                                      <p:cBhvr>
                                        <p:cTn id="52" dur="250"/>
                                        <p:tgtEl>
                                          <p:spTgt spid="414"/>
                                        </p:tgtEl>
                                      </p:cBhvr>
                                    </p:animEffect>
                                  </p:childTnLst>
                                </p:cTn>
                              </p:par>
                              <p:par>
                                <p:cTn id="53" presetID="19" presetClass="exit" presetSubtype="5" fill="hold" grpId="0" nodeType="withEffect">
                                  <p:stCondLst>
                                    <p:cond delay="0"/>
                                  </p:stCondLst>
                                  <p:childTnLst>
                                    <p:anim calcmode="lin" valueType="num">
                                      <p:cBhvr>
                                        <p:cTn id="54" dur="1200"/>
                                        <p:tgtEl>
                                          <p:spTgt spid="307"/>
                                        </p:tgtEl>
                                        <p:attrNameLst>
                                          <p:attrName>ppt_w</p:attrName>
                                        </p:attrNameLst>
                                      </p:cBhvr>
                                      <p:tavLst>
                                        <p:tav tm="0">
                                          <p:val>
                                            <p:strVal val="ppt_w"/>
                                          </p:val>
                                        </p:tav>
                                        <p:tav tm="100000">
                                          <p:val>
                                            <p:strVal val="ppt_w"/>
                                          </p:val>
                                        </p:tav>
                                      </p:tavLst>
                                    </p:anim>
                                    <p:anim calcmode="lin" valueType="num">
                                      <p:cBhvr>
                                        <p:cTn id="55" dur="1200"/>
                                        <p:tgtEl>
                                          <p:spTgt spid="30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56" dur="1" fill="hold">
                                          <p:stCondLst>
                                            <p:cond delay="1199"/>
                                          </p:stCondLst>
                                        </p:cTn>
                                        <p:tgtEl>
                                          <p:spTgt spid="307"/>
                                        </p:tgtEl>
                                        <p:attrNameLst>
                                          <p:attrName>style.visibility</p:attrName>
                                        </p:attrNameLst>
                                      </p:cBhvr>
                                      <p:to>
                                        <p:strVal val="hidden"/>
                                      </p:to>
                                    </p:set>
                                  </p:childTnLst>
                                </p:cTn>
                              </p:par>
                              <p:par>
                                <p:cTn id="57" presetID="1" presetClass="exit" presetSubtype="0" fill="hold" grpId="1" nodeType="withEffect">
                                  <p:stCondLst>
                                    <p:cond delay="200"/>
                                  </p:stCondLst>
                                  <p:childTnLst>
                                    <p:set>
                                      <p:cBhvr>
                                        <p:cTn id="58" dur="1" fill="hold">
                                          <p:stCondLst>
                                            <p:cond delay="9"/>
                                          </p:stCondLst>
                                        </p:cTn>
                                        <p:tgtEl>
                                          <p:spTgt spid="307"/>
                                        </p:tgtEl>
                                        <p:attrNameLst>
                                          <p:attrName>style.visibility</p:attrName>
                                        </p:attrNameLst>
                                      </p:cBhvr>
                                      <p:to>
                                        <p:strVal val="hidden"/>
                                      </p:to>
                                    </p:set>
                                  </p:childTnLst>
                                </p:cTn>
                              </p:par>
                              <p:par>
                                <p:cTn id="59" presetID="19" presetClass="entr" presetSubtype="5" fill="hold" nodeType="withEffect">
                                  <p:stCondLst>
                                    <p:cond delay="200"/>
                                  </p:stCondLst>
                                  <p:childTnLst>
                                    <p:set>
                                      <p:cBhvr>
                                        <p:cTn id="60" dur="1" fill="hold">
                                          <p:stCondLst>
                                            <p:cond delay="0"/>
                                          </p:stCondLst>
                                        </p:cTn>
                                        <p:tgtEl>
                                          <p:spTgt spid="366"/>
                                        </p:tgtEl>
                                        <p:attrNameLst>
                                          <p:attrName>style.visibility</p:attrName>
                                        </p:attrNameLst>
                                      </p:cBhvr>
                                      <p:to>
                                        <p:strVal val="visible"/>
                                      </p:to>
                                    </p:set>
                                    <p:anim calcmode="lin" valueType="num">
                                      <p:cBhvr>
                                        <p:cTn id="61" dur="1200" fill="hold"/>
                                        <p:tgtEl>
                                          <p:spTgt spid="366"/>
                                        </p:tgtEl>
                                        <p:attrNameLst>
                                          <p:attrName>ppt_w</p:attrName>
                                        </p:attrNameLst>
                                      </p:cBhvr>
                                      <p:tavLst>
                                        <p:tav tm="0">
                                          <p:val>
                                            <p:strVal val="#ppt_w"/>
                                          </p:val>
                                        </p:tav>
                                        <p:tav tm="100000">
                                          <p:val>
                                            <p:strVal val="#ppt_w"/>
                                          </p:val>
                                        </p:tav>
                                      </p:tavLst>
                                    </p:anim>
                                    <p:anim calcmode="lin" valueType="num">
                                      <p:cBhvr>
                                        <p:cTn id="62" dur="1200" fill="hold"/>
                                        <p:tgtEl>
                                          <p:spTgt spid="36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9"/>
                                            </p:cond>
                                          </p:stCondLst>
                                          <p:endCondLst>
                                            <p:cond evt="onStopAudio" delay="0">
                                              <p:tgtEl>
                                                <p:sldTgt/>
                                              </p:tgtEl>
                                            </p:cond>
                                          </p:endCondLst>
                                        </p:cTn>
                                        <p:tgtEl>
                                          <p:sndTgt r:embed="rId4" name="dingg.wav"/>
                                        </p:tgtEl>
                                      </p:cMediaNode>
                                    </p:audio>
                                  </p:subTnLst>
                                </p:cTn>
                              </p:par>
                              <p:par>
                                <p:cTn id="63" presetID="1" presetClass="exit" presetSubtype="0" fill="hold" nodeType="withEffect">
                                  <p:stCondLst>
                                    <p:cond delay="400"/>
                                  </p:stCondLst>
                                  <p:childTnLst>
                                    <p:set>
                                      <p:cBhvr>
                                        <p:cTn id="64" dur="1" fill="hold">
                                          <p:stCondLst>
                                            <p:cond delay="0"/>
                                          </p:stCondLst>
                                        </p:cTn>
                                        <p:tgtEl>
                                          <p:spTgt spid="366"/>
                                        </p:tgtEl>
                                        <p:attrNameLst>
                                          <p:attrName>style.visibility</p:attrName>
                                        </p:attrNameLst>
                                      </p:cBhvr>
                                      <p:to>
                                        <p:strVal val="hidden"/>
                                      </p:to>
                                    </p:set>
                                  </p:childTnLst>
                                </p:cTn>
                              </p:par>
                              <p:par>
                                <p:cTn id="65" presetID="1" presetClass="entr" presetSubtype="0" fill="hold" grpId="0" nodeType="withEffect">
                                  <p:stCondLst>
                                    <p:cond delay="400"/>
                                  </p:stCondLst>
                                  <p:childTnLst>
                                    <p:set>
                                      <p:cBhvr>
                                        <p:cTn id="66"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95"/>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2" nodeType="clickEffect">
                                  <p:stCondLst>
                                    <p:cond delay="0"/>
                                  </p:stCondLst>
                                  <p:childTnLst>
                                    <p:set>
                                      <p:cBhvr>
                                        <p:cTn id="71" dur="1" fill="hold">
                                          <p:stCondLst>
                                            <p:cond delay="0"/>
                                          </p:stCondLst>
                                        </p:cTn>
                                        <p:tgtEl>
                                          <p:spTgt spid="400"/>
                                        </p:tgtEl>
                                        <p:attrNameLst>
                                          <p:attrName>style.visibility</p:attrName>
                                        </p:attrNameLst>
                                      </p:cBhvr>
                                      <p:to>
                                        <p:strVal val="visible"/>
                                      </p:to>
                                    </p:set>
                                    <p:animEffect transition="in" filter="barn(outHorizontal)">
                                      <p:cBhvr>
                                        <p:cTn id="72" dur="500"/>
                                        <p:tgtEl>
                                          <p:spTgt spid="400"/>
                                        </p:tgtEl>
                                      </p:cBhvr>
                                    </p:animEffect>
                                  </p:childTnLst>
                                </p:cTn>
                              </p:par>
                            </p:childTnLst>
                          </p:cTn>
                        </p:par>
                        <p:par>
                          <p:cTn id="73" fill="hold">
                            <p:stCondLst>
                              <p:cond delay="500"/>
                            </p:stCondLst>
                            <p:childTnLst>
                              <p:par>
                                <p:cTn id="74" presetID="16" presetClass="exit" presetSubtype="26" fill="hold" grpId="3" nodeType="afterEffect">
                                  <p:stCondLst>
                                    <p:cond delay="4000"/>
                                  </p:stCondLst>
                                  <p:childTnLst>
                                    <p:animEffect transition="out" filter="barn(inHorizontal)">
                                      <p:cBhvr>
                                        <p:cTn id="75" dur="500"/>
                                        <p:tgtEl>
                                          <p:spTgt spid="400"/>
                                        </p:tgtEl>
                                      </p:cBhvr>
                                    </p:animEffect>
                                    <p:set>
                                      <p:cBhvr>
                                        <p:cTn id="76" dur="1" fill="hold">
                                          <p:stCondLst>
                                            <p:cond delay="499"/>
                                          </p:stCondLst>
                                        </p:cTn>
                                        <p:tgtEl>
                                          <p:spTgt spid="400"/>
                                        </p:tgtEl>
                                        <p:attrNameLst>
                                          <p:attrName>style.visibility</p:attrName>
                                        </p:attrNameLst>
                                      </p:cBhvr>
                                      <p:to>
                                        <p:strVal val="hidden"/>
                                      </p:to>
                                    </p:set>
                                  </p:childTnLst>
                                </p:cTn>
                              </p:par>
                            </p:childTnLst>
                          </p:cTn>
                        </p:par>
                      </p:childTnLst>
                    </p:cTn>
                  </p:par>
                </p:childTnLst>
              </p:cTn>
              <p:nextCondLst>
                <p:cond evt="onClick" delay="0">
                  <p:tgtEl>
                    <p:spTgt spid="395"/>
                  </p:tgtEl>
                </p:cond>
              </p:nextCondLst>
            </p:seq>
            <p:seq concurrent="1" nextAc="seek">
              <p:cTn id="77" restart="whenNotActive" fill="hold" evtFilter="cancelBubble" nodeType="interactiveSeq">
                <p:stCondLst>
                  <p:cond evt="onClick" delay="0">
                    <p:tgtEl>
                      <p:spTgt spid="378"/>
                    </p:tgtEl>
                  </p:cond>
                </p:stCondLst>
                <p:endSync evt="end" delay="0">
                  <p:rtn val="all"/>
                </p:endSync>
                <p:childTnLst>
                  <p:par>
                    <p:cTn id="78" fill="hold">
                      <p:stCondLst>
                        <p:cond delay="0"/>
                      </p:stCondLst>
                      <p:childTnLst>
                        <p:par>
                          <p:cTn id="79" fill="hold">
                            <p:stCondLst>
                              <p:cond delay="0"/>
                            </p:stCondLst>
                            <p:childTnLst>
                              <p:par>
                                <p:cTn id="80" presetID="19" presetClass="exit" presetSubtype="5" fill="hold" grpId="0" nodeType="withEffect">
                                  <p:stCondLst>
                                    <p:cond delay="0"/>
                                  </p:stCondLst>
                                  <p:childTnLst>
                                    <p:anim calcmode="lin" valueType="num">
                                      <p:cBhvr>
                                        <p:cTn id="81" dur="1200"/>
                                        <p:tgtEl>
                                          <p:spTgt spid="306"/>
                                        </p:tgtEl>
                                        <p:attrNameLst>
                                          <p:attrName>ppt_w</p:attrName>
                                        </p:attrNameLst>
                                      </p:cBhvr>
                                      <p:tavLst>
                                        <p:tav tm="0">
                                          <p:val>
                                            <p:strVal val="ppt_w"/>
                                          </p:val>
                                        </p:tav>
                                        <p:tav tm="100000">
                                          <p:val>
                                            <p:strVal val="ppt_w"/>
                                          </p:val>
                                        </p:tav>
                                      </p:tavLst>
                                    </p:anim>
                                    <p:anim calcmode="lin" valueType="num">
                                      <p:cBhvr>
                                        <p:cTn id="82"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83" dur="1" fill="hold">
                                          <p:stCondLst>
                                            <p:cond delay="1199"/>
                                          </p:stCondLst>
                                        </p:cTn>
                                        <p:tgtEl>
                                          <p:spTgt spid="306"/>
                                        </p:tgtEl>
                                        <p:attrNameLst>
                                          <p:attrName>style.visibility</p:attrName>
                                        </p:attrNameLst>
                                      </p:cBhvr>
                                      <p:to>
                                        <p:strVal val="hidden"/>
                                      </p:to>
                                    </p:set>
                                  </p:childTnLst>
                                </p:cTn>
                              </p:par>
                              <p:par>
                                <p:cTn id="84" presetID="19" presetClass="exit" presetSubtype="5" fill="hold" grpId="0" nodeType="withEffect">
                                  <p:stCondLst>
                                    <p:cond delay="0"/>
                                  </p:stCondLst>
                                  <p:childTnLst>
                                    <p:anim calcmode="lin" valueType="num">
                                      <p:cBhvr>
                                        <p:cTn id="85" dur="1200"/>
                                        <p:tgtEl>
                                          <p:spTgt spid="378"/>
                                        </p:tgtEl>
                                        <p:attrNameLst>
                                          <p:attrName>ppt_w</p:attrName>
                                        </p:attrNameLst>
                                      </p:cBhvr>
                                      <p:tavLst>
                                        <p:tav tm="0">
                                          <p:val>
                                            <p:strVal val="ppt_w"/>
                                          </p:val>
                                        </p:tav>
                                        <p:tav tm="100000">
                                          <p:val>
                                            <p:strVal val="ppt_w"/>
                                          </p:val>
                                        </p:tav>
                                      </p:tavLst>
                                    </p:anim>
                                    <p:anim calcmode="lin" valueType="num">
                                      <p:cBhvr>
                                        <p:cTn id="86"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87" dur="1" fill="hold">
                                          <p:stCondLst>
                                            <p:cond delay="1199"/>
                                          </p:stCondLst>
                                        </p:cTn>
                                        <p:tgtEl>
                                          <p:spTgt spid="378"/>
                                        </p:tgtEl>
                                        <p:attrNameLst>
                                          <p:attrName>style.visibility</p:attrName>
                                        </p:attrNameLst>
                                      </p:cBhvr>
                                      <p:to>
                                        <p:strVal val="hidden"/>
                                      </p:to>
                                    </p:set>
                                  </p:childTnLst>
                                </p:cTn>
                              </p:par>
                              <p:par>
                                <p:cTn id="88" presetID="1" presetClass="exit" presetSubtype="0" fill="hold" grpId="1" nodeType="withEffect">
                                  <p:stCondLst>
                                    <p:cond delay="200"/>
                                  </p:stCondLst>
                                  <p:childTnLst>
                                    <p:set>
                                      <p:cBhvr>
                                        <p:cTn id="89" dur="1" fill="hold">
                                          <p:stCondLst>
                                            <p:cond delay="9"/>
                                          </p:stCondLst>
                                        </p:cTn>
                                        <p:tgtEl>
                                          <p:spTgt spid="306"/>
                                        </p:tgtEl>
                                        <p:attrNameLst>
                                          <p:attrName>style.visibility</p:attrName>
                                        </p:attrNameLst>
                                      </p:cBhvr>
                                      <p:to>
                                        <p:strVal val="hidden"/>
                                      </p:to>
                                    </p:set>
                                  </p:childTnLst>
                                </p:cTn>
                              </p:par>
                              <p:par>
                                <p:cTn id="90" presetID="1" presetClass="exit" presetSubtype="0" fill="hold" grpId="1" nodeType="withEffect">
                                  <p:stCondLst>
                                    <p:cond delay="200"/>
                                  </p:stCondLst>
                                  <p:childTnLst>
                                    <p:set>
                                      <p:cBhvr>
                                        <p:cTn id="91" dur="1" fill="hold">
                                          <p:stCondLst>
                                            <p:cond delay="9"/>
                                          </p:stCondLst>
                                        </p:cTn>
                                        <p:tgtEl>
                                          <p:spTgt spid="378"/>
                                        </p:tgtEl>
                                        <p:attrNameLst>
                                          <p:attrName>style.visibility</p:attrName>
                                        </p:attrNameLst>
                                      </p:cBhvr>
                                      <p:to>
                                        <p:strVal val="hidden"/>
                                      </p:to>
                                    </p:set>
                                  </p:childTnLst>
                                </p:cTn>
                              </p:par>
                              <p:par>
                                <p:cTn id="92" presetID="19" presetClass="entr" presetSubtype="5" fill="hold" nodeType="withEffect">
                                  <p:stCondLst>
                                    <p:cond delay="200"/>
                                  </p:stCondLst>
                                  <p:childTnLst>
                                    <p:set>
                                      <p:cBhvr>
                                        <p:cTn id="93" dur="1" fill="hold">
                                          <p:stCondLst>
                                            <p:cond delay="0"/>
                                          </p:stCondLst>
                                        </p:cTn>
                                        <p:tgtEl>
                                          <p:spTgt spid="331"/>
                                        </p:tgtEl>
                                        <p:attrNameLst>
                                          <p:attrName>style.visibility</p:attrName>
                                        </p:attrNameLst>
                                      </p:cBhvr>
                                      <p:to>
                                        <p:strVal val="visible"/>
                                      </p:to>
                                    </p:set>
                                    <p:anim calcmode="lin" valueType="num">
                                      <p:cBhvr>
                                        <p:cTn id="94" dur="1200" fill="hold"/>
                                        <p:tgtEl>
                                          <p:spTgt spid="331"/>
                                        </p:tgtEl>
                                        <p:attrNameLst>
                                          <p:attrName>ppt_w</p:attrName>
                                        </p:attrNameLst>
                                      </p:cBhvr>
                                      <p:tavLst>
                                        <p:tav tm="0">
                                          <p:val>
                                            <p:strVal val="#ppt_w"/>
                                          </p:val>
                                        </p:tav>
                                        <p:tav tm="100000">
                                          <p:val>
                                            <p:strVal val="#ppt_w"/>
                                          </p:val>
                                        </p:tav>
                                      </p:tavLst>
                                    </p:anim>
                                    <p:anim calcmode="lin" valueType="num">
                                      <p:cBhvr>
                                        <p:cTn id="95"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92"/>
                                            </p:cond>
                                          </p:stCondLst>
                                          <p:endCondLst>
                                            <p:cond evt="onStopAudio" delay="0">
                                              <p:tgtEl>
                                                <p:sldTgt/>
                                              </p:tgtEl>
                                            </p:cond>
                                          </p:endCondLst>
                                        </p:cTn>
                                        <p:tgtEl>
                                          <p:sndTgt r:embed="rId4" name="dingg.wav"/>
                                        </p:tgtEl>
                                      </p:cMediaNode>
                                    </p:audio>
                                  </p:subTnLst>
                                </p:cTn>
                              </p:par>
                              <p:par>
                                <p:cTn id="96" presetID="1" presetClass="exit" presetSubtype="0" fill="hold" nodeType="withEffect">
                                  <p:stCondLst>
                                    <p:cond delay="400"/>
                                  </p:stCondLst>
                                  <p:childTnLst>
                                    <p:set>
                                      <p:cBhvr>
                                        <p:cTn id="97" dur="1" fill="hold">
                                          <p:stCondLst>
                                            <p:cond delay="0"/>
                                          </p:stCondLst>
                                        </p:cTn>
                                        <p:tgtEl>
                                          <p:spTgt spid="331"/>
                                        </p:tgtEl>
                                        <p:attrNameLst>
                                          <p:attrName>style.visibility</p:attrName>
                                        </p:attrNameLst>
                                      </p:cBhvr>
                                      <p:to>
                                        <p:strVal val="hidden"/>
                                      </p:to>
                                    </p:set>
                                  </p:childTnLst>
                                </p:cTn>
                              </p:par>
                              <p:par>
                                <p:cTn id="98" presetID="1" presetClass="entr" presetSubtype="0" fill="hold" grpId="0" nodeType="withEffect">
                                  <p:stCondLst>
                                    <p:cond delay="400"/>
                                  </p:stCondLst>
                                  <p:childTnLst>
                                    <p:set>
                                      <p:cBhvr>
                                        <p:cTn id="99" dur="1" fill="hold">
                                          <p:stCondLst>
                                            <p:cond delay="0"/>
                                          </p:stCondLst>
                                        </p:cTn>
                                        <p:tgtEl>
                                          <p:spTgt spid="311"/>
                                        </p:tgtEl>
                                        <p:attrNameLst>
                                          <p:attrName>style.visibility</p:attrName>
                                        </p:attrNameLst>
                                      </p:cBhvr>
                                      <p:to>
                                        <p:strVal val="visible"/>
                                      </p:to>
                                    </p:set>
                                  </p:childTnLst>
                                </p:cTn>
                              </p:par>
                              <p:par>
                                <p:cTn id="100" presetID="1" presetClass="entr" presetSubtype="0" fill="hold" grpId="0" nodeType="withEffect">
                                  <p:stCondLst>
                                    <p:cond delay="400"/>
                                  </p:stCondLst>
                                  <p:childTnLst>
                                    <p:set>
                                      <p:cBhvr>
                                        <p:cTn id="101" dur="1" fill="hold">
                                          <p:stCondLst>
                                            <p:cond delay="0"/>
                                          </p:stCondLst>
                                        </p:cTn>
                                        <p:tgtEl>
                                          <p:spTgt spid="379"/>
                                        </p:tgtEl>
                                        <p:attrNameLst>
                                          <p:attrName>style.visibility</p:attrName>
                                        </p:attrNameLst>
                                      </p:cBhvr>
                                      <p:to>
                                        <p:strVal val="visible"/>
                                      </p:to>
                                    </p:set>
                                  </p:childTnLst>
                                </p:cTn>
                              </p:par>
                              <p:par>
                                <p:cTn id="102" presetID="1" presetClass="entr" presetSubtype="0" fill="hold" grpId="0" nodeType="withEffect">
                                  <p:stCondLst>
                                    <p:cond delay="400"/>
                                  </p:stCondLst>
                                  <p:childTnLst>
                                    <p:set>
                                      <p:cBhvr>
                                        <p:cTn id="103"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104" restart="whenNotActive" fill="hold" evtFilter="cancelBubble" nodeType="interactiveSeq">
                <p:stCondLst>
                  <p:cond evt="onClick" delay="0">
                    <p:tgtEl>
                      <p:spTgt spid="377"/>
                    </p:tgtEl>
                  </p:cond>
                </p:stCondLst>
                <p:endSync evt="end" delay="0">
                  <p:rtn val="all"/>
                </p:endSync>
                <p:childTnLst>
                  <p:par>
                    <p:cTn id="105" fill="hold">
                      <p:stCondLst>
                        <p:cond delay="0"/>
                      </p:stCondLst>
                      <p:childTnLst>
                        <p:par>
                          <p:cTn id="106" fill="hold">
                            <p:stCondLst>
                              <p:cond delay="0"/>
                            </p:stCondLst>
                            <p:childTnLst>
                              <p:par>
                                <p:cTn id="107" presetID="19" presetClass="exit" presetSubtype="5" fill="hold" grpId="0" nodeType="withEffect">
                                  <p:stCondLst>
                                    <p:cond delay="0"/>
                                  </p:stCondLst>
                                  <p:childTnLst>
                                    <p:anim calcmode="lin" valueType="num">
                                      <p:cBhvr>
                                        <p:cTn id="108" dur="1200"/>
                                        <p:tgtEl>
                                          <p:spTgt spid="305"/>
                                        </p:tgtEl>
                                        <p:attrNameLst>
                                          <p:attrName>ppt_w</p:attrName>
                                        </p:attrNameLst>
                                      </p:cBhvr>
                                      <p:tavLst>
                                        <p:tav tm="0">
                                          <p:val>
                                            <p:strVal val="ppt_w"/>
                                          </p:val>
                                        </p:tav>
                                        <p:tav tm="100000">
                                          <p:val>
                                            <p:strVal val="ppt_w"/>
                                          </p:val>
                                        </p:tav>
                                      </p:tavLst>
                                    </p:anim>
                                    <p:anim calcmode="lin" valueType="num">
                                      <p:cBhvr>
                                        <p:cTn id="109"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10" dur="1" fill="hold">
                                          <p:stCondLst>
                                            <p:cond delay="1199"/>
                                          </p:stCondLst>
                                        </p:cTn>
                                        <p:tgtEl>
                                          <p:spTgt spid="305"/>
                                        </p:tgtEl>
                                        <p:attrNameLst>
                                          <p:attrName>style.visibility</p:attrName>
                                        </p:attrNameLst>
                                      </p:cBhvr>
                                      <p:to>
                                        <p:strVal val="hidden"/>
                                      </p:to>
                                    </p:set>
                                  </p:childTnLst>
                                </p:cTn>
                              </p:par>
                              <p:par>
                                <p:cTn id="111" presetID="19" presetClass="exit" presetSubtype="5" fill="hold" grpId="0" nodeType="withEffect">
                                  <p:stCondLst>
                                    <p:cond delay="0"/>
                                  </p:stCondLst>
                                  <p:childTnLst>
                                    <p:anim calcmode="lin" valueType="num">
                                      <p:cBhvr>
                                        <p:cTn id="112" dur="1200"/>
                                        <p:tgtEl>
                                          <p:spTgt spid="377"/>
                                        </p:tgtEl>
                                        <p:attrNameLst>
                                          <p:attrName>ppt_w</p:attrName>
                                        </p:attrNameLst>
                                      </p:cBhvr>
                                      <p:tavLst>
                                        <p:tav tm="0">
                                          <p:val>
                                            <p:strVal val="ppt_w"/>
                                          </p:val>
                                        </p:tav>
                                        <p:tav tm="100000">
                                          <p:val>
                                            <p:strVal val="ppt_w"/>
                                          </p:val>
                                        </p:tav>
                                      </p:tavLst>
                                    </p:anim>
                                    <p:anim calcmode="lin" valueType="num">
                                      <p:cBhvr>
                                        <p:cTn id="113"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14" dur="1" fill="hold">
                                          <p:stCondLst>
                                            <p:cond delay="1199"/>
                                          </p:stCondLst>
                                        </p:cTn>
                                        <p:tgtEl>
                                          <p:spTgt spid="377"/>
                                        </p:tgtEl>
                                        <p:attrNameLst>
                                          <p:attrName>style.visibility</p:attrName>
                                        </p:attrNameLst>
                                      </p:cBhvr>
                                      <p:to>
                                        <p:strVal val="hidden"/>
                                      </p:to>
                                    </p:set>
                                  </p:childTnLst>
                                </p:cTn>
                              </p:par>
                              <p:par>
                                <p:cTn id="115" presetID="1" presetClass="exit" presetSubtype="0" fill="hold" grpId="1" nodeType="withEffect">
                                  <p:stCondLst>
                                    <p:cond delay="200"/>
                                  </p:stCondLst>
                                  <p:childTnLst>
                                    <p:set>
                                      <p:cBhvr>
                                        <p:cTn id="116" dur="1" fill="hold">
                                          <p:stCondLst>
                                            <p:cond delay="9"/>
                                          </p:stCondLst>
                                        </p:cTn>
                                        <p:tgtEl>
                                          <p:spTgt spid="305"/>
                                        </p:tgtEl>
                                        <p:attrNameLst>
                                          <p:attrName>style.visibility</p:attrName>
                                        </p:attrNameLst>
                                      </p:cBhvr>
                                      <p:to>
                                        <p:strVal val="hidden"/>
                                      </p:to>
                                    </p:set>
                                  </p:childTnLst>
                                </p:cTn>
                              </p:par>
                              <p:par>
                                <p:cTn id="117" presetID="1" presetClass="exit" presetSubtype="0" fill="hold" grpId="1" nodeType="withEffect">
                                  <p:stCondLst>
                                    <p:cond delay="200"/>
                                  </p:stCondLst>
                                  <p:childTnLst>
                                    <p:set>
                                      <p:cBhvr>
                                        <p:cTn id="118" dur="1" fill="hold">
                                          <p:stCondLst>
                                            <p:cond delay="9"/>
                                          </p:stCondLst>
                                        </p:cTn>
                                        <p:tgtEl>
                                          <p:spTgt spid="377"/>
                                        </p:tgtEl>
                                        <p:attrNameLst>
                                          <p:attrName>style.visibility</p:attrName>
                                        </p:attrNameLst>
                                      </p:cBhvr>
                                      <p:to>
                                        <p:strVal val="hidden"/>
                                      </p:to>
                                    </p:set>
                                  </p:childTnLst>
                                </p:cTn>
                              </p:par>
                              <p:par>
                                <p:cTn id="119" presetID="19" presetClass="entr" presetSubtype="5" fill="hold" nodeType="withEffect">
                                  <p:stCondLst>
                                    <p:cond delay="200"/>
                                  </p:stCondLst>
                                  <p:childTnLst>
                                    <p:set>
                                      <p:cBhvr>
                                        <p:cTn id="120" dur="1" fill="hold">
                                          <p:stCondLst>
                                            <p:cond delay="0"/>
                                          </p:stCondLst>
                                        </p:cTn>
                                        <p:tgtEl>
                                          <p:spTgt spid="336"/>
                                        </p:tgtEl>
                                        <p:attrNameLst>
                                          <p:attrName>style.visibility</p:attrName>
                                        </p:attrNameLst>
                                      </p:cBhvr>
                                      <p:to>
                                        <p:strVal val="visible"/>
                                      </p:to>
                                    </p:set>
                                    <p:anim calcmode="lin" valueType="num">
                                      <p:cBhvr>
                                        <p:cTn id="121" dur="1200" fill="hold"/>
                                        <p:tgtEl>
                                          <p:spTgt spid="336"/>
                                        </p:tgtEl>
                                        <p:attrNameLst>
                                          <p:attrName>ppt_w</p:attrName>
                                        </p:attrNameLst>
                                      </p:cBhvr>
                                      <p:tavLst>
                                        <p:tav tm="0">
                                          <p:val>
                                            <p:strVal val="#ppt_w"/>
                                          </p:val>
                                        </p:tav>
                                        <p:tav tm="100000">
                                          <p:val>
                                            <p:strVal val="#ppt_w"/>
                                          </p:val>
                                        </p:tav>
                                      </p:tavLst>
                                    </p:anim>
                                    <p:anim calcmode="lin" valueType="num">
                                      <p:cBhvr>
                                        <p:cTn id="122"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19"/>
                                            </p:cond>
                                          </p:stCondLst>
                                          <p:endCondLst>
                                            <p:cond evt="onStopAudio" delay="0">
                                              <p:tgtEl>
                                                <p:sldTgt/>
                                              </p:tgtEl>
                                            </p:cond>
                                          </p:endCondLst>
                                        </p:cTn>
                                        <p:tgtEl>
                                          <p:sndTgt r:embed="rId4" name="dingg.wav"/>
                                        </p:tgtEl>
                                      </p:cMediaNode>
                                    </p:audio>
                                  </p:subTnLst>
                                </p:cTn>
                              </p:par>
                              <p:par>
                                <p:cTn id="123" presetID="1" presetClass="exit" presetSubtype="0" fill="hold" nodeType="withEffect">
                                  <p:stCondLst>
                                    <p:cond delay="400"/>
                                  </p:stCondLst>
                                  <p:childTnLst>
                                    <p:set>
                                      <p:cBhvr>
                                        <p:cTn id="124" dur="1" fill="hold">
                                          <p:stCondLst>
                                            <p:cond delay="0"/>
                                          </p:stCondLst>
                                        </p:cTn>
                                        <p:tgtEl>
                                          <p:spTgt spid="336"/>
                                        </p:tgtEl>
                                        <p:attrNameLst>
                                          <p:attrName>style.visibility</p:attrName>
                                        </p:attrNameLst>
                                      </p:cBhvr>
                                      <p:to>
                                        <p:strVal val="hidden"/>
                                      </p:to>
                                    </p:set>
                                  </p:childTnLst>
                                </p:cTn>
                              </p:par>
                              <p:par>
                                <p:cTn id="125" presetID="1" presetClass="entr" presetSubtype="0" fill="hold" grpId="0" nodeType="withEffect">
                                  <p:stCondLst>
                                    <p:cond delay="400"/>
                                  </p:stCondLst>
                                  <p:childTnLst>
                                    <p:set>
                                      <p:cBhvr>
                                        <p:cTn id="126" dur="1" fill="hold">
                                          <p:stCondLst>
                                            <p:cond delay="0"/>
                                          </p:stCondLst>
                                        </p:cTn>
                                        <p:tgtEl>
                                          <p:spTgt spid="312"/>
                                        </p:tgtEl>
                                        <p:attrNameLst>
                                          <p:attrName>style.visibility</p:attrName>
                                        </p:attrNameLst>
                                      </p:cBhvr>
                                      <p:to>
                                        <p:strVal val="visible"/>
                                      </p:to>
                                    </p:set>
                                  </p:childTnLst>
                                </p:cTn>
                              </p:par>
                              <p:par>
                                <p:cTn id="127" presetID="1" presetClass="entr" presetSubtype="0" fill="hold" grpId="0" nodeType="withEffect">
                                  <p:stCondLst>
                                    <p:cond delay="400"/>
                                  </p:stCondLst>
                                  <p:childTnLst>
                                    <p:set>
                                      <p:cBhvr>
                                        <p:cTn id="128" dur="1" fill="hold">
                                          <p:stCondLst>
                                            <p:cond delay="0"/>
                                          </p:stCondLst>
                                        </p:cTn>
                                        <p:tgtEl>
                                          <p:spTgt spid="381"/>
                                        </p:tgtEl>
                                        <p:attrNameLst>
                                          <p:attrName>style.visibility</p:attrName>
                                        </p:attrNameLst>
                                      </p:cBhvr>
                                      <p:to>
                                        <p:strVal val="visible"/>
                                      </p:to>
                                    </p:set>
                                  </p:childTnLst>
                                </p:cTn>
                              </p:par>
                              <p:par>
                                <p:cTn id="129" presetID="1" presetClass="entr" presetSubtype="0" fill="hold" grpId="0" nodeType="withEffect">
                                  <p:stCondLst>
                                    <p:cond delay="400"/>
                                  </p:stCondLst>
                                  <p:childTnLst>
                                    <p:set>
                                      <p:cBhvr>
                                        <p:cTn id="130"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131" restart="whenNotActive" fill="hold" evtFilter="cancelBubble" nodeType="interactiveSeq">
                <p:stCondLst>
                  <p:cond evt="onClick" delay="0">
                    <p:tgtEl>
                      <p:spTgt spid="376"/>
                    </p:tgtEl>
                  </p:cond>
                </p:stCondLst>
                <p:endSync evt="end" delay="0">
                  <p:rtn val="all"/>
                </p:endSync>
                <p:childTnLst>
                  <p:par>
                    <p:cTn id="132" fill="hold">
                      <p:stCondLst>
                        <p:cond delay="0"/>
                      </p:stCondLst>
                      <p:childTnLst>
                        <p:par>
                          <p:cTn id="133" fill="hold">
                            <p:stCondLst>
                              <p:cond delay="0"/>
                            </p:stCondLst>
                            <p:childTnLst>
                              <p:par>
                                <p:cTn id="134" presetID="19" presetClass="exit" presetSubtype="5" fill="hold" grpId="0" nodeType="withEffect">
                                  <p:stCondLst>
                                    <p:cond delay="0"/>
                                  </p:stCondLst>
                                  <p:childTnLst>
                                    <p:anim calcmode="lin" valueType="num">
                                      <p:cBhvr>
                                        <p:cTn id="135" dur="1200"/>
                                        <p:tgtEl>
                                          <p:spTgt spid="304"/>
                                        </p:tgtEl>
                                        <p:attrNameLst>
                                          <p:attrName>ppt_w</p:attrName>
                                        </p:attrNameLst>
                                      </p:cBhvr>
                                      <p:tavLst>
                                        <p:tav tm="0">
                                          <p:val>
                                            <p:strVal val="ppt_w"/>
                                          </p:val>
                                        </p:tav>
                                        <p:tav tm="100000">
                                          <p:val>
                                            <p:strVal val="ppt_w"/>
                                          </p:val>
                                        </p:tav>
                                      </p:tavLst>
                                    </p:anim>
                                    <p:anim calcmode="lin" valueType="num">
                                      <p:cBhvr>
                                        <p:cTn id="136"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37" dur="1" fill="hold">
                                          <p:stCondLst>
                                            <p:cond delay="1199"/>
                                          </p:stCondLst>
                                        </p:cTn>
                                        <p:tgtEl>
                                          <p:spTgt spid="304"/>
                                        </p:tgtEl>
                                        <p:attrNameLst>
                                          <p:attrName>style.visibility</p:attrName>
                                        </p:attrNameLst>
                                      </p:cBhvr>
                                      <p:to>
                                        <p:strVal val="hidden"/>
                                      </p:to>
                                    </p:set>
                                  </p:childTnLst>
                                </p:cTn>
                              </p:par>
                              <p:par>
                                <p:cTn id="138" presetID="19" presetClass="exit" presetSubtype="5" fill="hold" grpId="0" nodeType="withEffect">
                                  <p:stCondLst>
                                    <p:cond delay="0"/>
                                  </p:stCondLst>
                                  <p:childTnLst>
                                    <p:anim calcmode="lin" valueType="num">
                                      <p:cBhvr>
                                        <p:cTn id="139" dur="1200"/>
                                        <p:tgtEl>
                                          <p:spTgt spid="376"/>
                                        </p:tgtEl>
                                        <p:attrNameLst>
                                          <p:attrName>ppt_w</p:attrName>
                                        </p:attrNameLst>
                                      </p:cBhvr>
                                      <p:tavLst>
                                        <p:tav tm="0">
                                          <p:val>
                                            <p:strVal val="ppt_w"/>
                                          </p:val>
                                        </p:tav>
                                        <p:tav tm="100000">
                                          <p:val>
                                            <p:strVal val="ppt_w"/>
                                          </p:val>
                                        </p:tav>
                                      </p:tavLst>
                                    </p:anim>
                                    <p:anim calcmode="lin" valueType="num">
                                      <p:cBhvr>
                                        <p:cTn id="140"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1" dur="1" fill="hold">
                                          <p:stCondLst>
                                            <p:cond delay="1199"/>
                                          </p:stCondLst>
                                        </p:cTn>
                                        <p:tgtEl>
                                          <p:spTgt spid="376"/>
                                        </p:tgtEl>
                                        <p:attrNameLst>
                                          <p:attrName>style.visibility</p:attrName>
                                        </p:attrNameLst>
                                      </p:cBhvr>
                                      <p:to>
                                        <p:strVal val="hidden"/>
                                      </p:to>
                                    </p:set>
                                  </p:childTnLst>
                                </p:cTn>
                              </p:par>
                              <p:par>
                                <p:cTn id="142" presetID="1" presetClass="exit" presetSubtype="0" fill="hold" grpId="1" nodeType="withEffect">
                                  <p:stCondLst>
                                    <p:cond delay="200"/>
                                  </p:stCondLst>
                                  <p:childTnLst>
                                    <p:set>
                                      <p:cBhvr>
                                        <p:cTn id="143" dur="1" fill="hold">
                                          <p:stCondLst>
                                            <p:cond delay="9"/>
                                          </p:stCondLst>
                                        </p:cTn>
                                        <p:tgtEl>
                                          <p:spTgt spid="304"/>
                                        </p:tgtEl>
                                        <p:attrNameLst>
                                          <p:attrName>style.visibility</p:attrName>
                                        </p:attrNameLst>
                                      </p:cBhvr>
                                      <p:to>
                                        <p:strVal val="hidden"/>
                                      </p:to>
                                    </p:set>
                                  </p:childTnLst>
                                </p:cTn>
                              </p:par>
                              <p:par>
                                <p:cTn id="144" presetID="1" presetClass="exit" presetSubtype="0" fill="hold" grpId="1" nodeType="withEffect">
                                  <p:stCondLst>
                                    <p:cond delay="200"/>
                                  </p:stCondLst>
                                  <p:childTnLst>
                                    <p:set>
                                      <p:cBhvr>
                                        <p:cTn id="145" dur="1" fill="hold">
                                          <p:stCondLst>
                                            <p:cond delay="9"/>
                                          </p:stCondLst>
                                        </p:cTn>
                                        <p:tgtEl>
                                          <p:spTgt spid="376"/>
                                        </p:tgtEl>
                                        <p:attrNameLst>
                                          <p:attrName>style.visibility</p:attrName>
                                        </p:attrNameLst>
                                      </p:cBhvr>
                                      <p:to>
                                        <p:strVal val="hidden"/>
                                      </p:to>
                                    </p:set>
                                  </p:childTnLst>
                                </p:cTn>
                              </p:par>
                              <p:par>
                                <p:cTn id="146" presetID="19" presetClass="entr" presetSubtype="5" fill="hold" nodeType="withEffect">
                                  <p:stCondLst>
                                    <p:cond delay="200"/>
                                  </p:stCondLst>
                                  <p:childTnLst>
                                    <p:set>
                                      <p:cBhvr>
                                        <p:cTn id="147" dur="1" fill="hold">
                                          <p:stCondLst>
                                            <p:cond delay="0"/>
                                          </p:stCondLst>
                                        </p:cTn>
                                        <p:tgtEl>
                                          <p:spTgt spid="341"/>
                                        </p:tgtEl>
                                        <p:attrNameLst>
                                          <p:attrName>style.visibility</p:attrName>
                                        </p:attrNameLst>
                                      </p:cBhvr>
                                      <p:to>
                                        <p:strVal val="visible"/>
                                      </p:to>
                                    </p:set>
                                    <p:anim calcmode="lin" valueType="num">
                                      <p:cBhvr>
                                        <p:cTn id="148" dur="1200" fill="hold"/>
                                        <p:tgtEl>
                                          <p:spTgt spid="341"/>
                                        </p:tgtEl>
                                        <p:attrNameLst>
                                          <p:attrName>ppt_w</p:attrName>
                                        </p:attrNameLst>
                                      </p:cBhvr>
                                      <p:tavLst>
                                        <p:tav tm="0">
                                          <p:val>
                                            <p:strVal val="#ppt_w"/>
                                          </p:val>
                                        </p:tav>
                                        <p:tav tm="100000">
                                          <p:val>
                                            <p:strVal val="#ppt_w"/>
                                          </p:val>
                                        </p:tav>
                                      </p:tavLst>
                                    </p:anim>
                                    <p:anim calcmode="lin" valueType="num">
                                      <p:cBhvr>
                                        <p:cTn id="149"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46"/>
                                            </p:cond>
                                          </p:stCondLst>
                                          <p:endCondLst>
                                            <p:cond evt="onStopAudio" delay="0">
                                              <p:tgtEl>
                                                <p:sldTgt/>
                                              </p:tgtEl>
                                            </p:cond>
                                          </p:endCondLst>
                                        </p:cTn>
                                        <p:tgtEl>
                                          <p:sndTgt r:embed="rId4" name="dingg.wav"/>
                                        </p:tgtEl>
                                      </p:cMediaNode>
                                    </p:audio>
                                  </p:subTnLst>
                                </p:cTn>
                              </p:par>
                              <p:par>
                                <p:cTn id="150" presetID="1" presetClass="exit" presetSubtype="0" fill="hold" nodeType="withEffect">
                                  <p:stCondLst>
                                    <p:cond delay="400"/>
                                  </p:stCondLst>
                                  <p:childTnLst>
                                    <p:set>
                                      <p:cBhvr>
                                        <p:cTn id="151" dur="1" fill="hold">
                                          <p:stCondLst>
                                            <p:cond delay="0"/>
                                          </p:stCondLst>
                                        </p:cTn>
                                        <p:tgtEl>
                                          <p:spTgt spid="341"/>
                                        </p:tgtEl>
                                        <p:attrNameLst>
                                          <p:attrName>style.visibility</p:attrName>
                                        </p:attrNameLst>
                                      </p:cBhvr>
                                      <p:to>
                                        <p:strVal val="hidden"/>
                                      </p:to>
                                    </p:set>
                                  </p:childTnLst>
                                </p:cTn>
                              </p:par>
                              <p:par>
                                <p:cTn id="152" presetID="1" presetClass="entr" presetSubtype="0" fill="hold" grpId="0" nodeType="withEffect">
                                  <p:stCondLst>
                                    <p:cond delay="400"/>
                                  </p:stCondLst>
                                  <p:childTnLst>
                                    <p:set>
                                      <p:cBhvr>
                                        <p:cTn id="153" dur="1" fill="hold">
                                          <p:stCondLst>
                                            <p:cond delay="0"/>
                                          </p:stCondLst>
                                        </p:cTn>
                                        <p:tgtEl>
                                          <p:spTgt spid="313"/>
                                        </p:tgtEl>
                                        <p:attrNameLst>
                                          <p:attrName>style.visibility</p:attrName>
                                        </p:attrNameLst>
                                      </p:cBhvr>
                                      <p:to>
                                        <p:strVal val="visible"/>
                                      </p:to>
                                    </p:set>
                                  </p:childTnLst>
                                </p:cTn>
                              </p:par>
                              <p:par>
                                <p:cTn id="154" presetID="1" presetClass="entr" presetSubtype="0" fill="hold" grpId="0" nodeType="withEffect">
                                  <p:stCondLst>
                                    <p:cond delay="400"/>
                                  </p:stCondLst>
                                  <p:childTnLst>
                                    <p:set>
                                      <p:cBhvr>
                                        <p:cTn id="155" dur="1" fill="hold">
                                          <p:stCondLst>
                                            <p:cond delay="0"/>
                                          </p:stCondLst>
                                        </p:cTn>
                                        <p:tgtEl>
                                          <p:spTgt spid="383"/>
                                        </p:tgtEl>
                                        <p:attrNameLst>
                                          <p:attrName>style.visibility</p:attrName>
                                        </p:attrNameLst>
                                      </p:cBhvr>
                                      <p:to>
                                        <p:strVal val="visible"/>
                                      </p:to>
                                    </p:set>
                                  </p:childTnLst>
                                </p:cTn>
                              </p:par>
                              <p:par>
                                <p:cTn id="156" presetID="1" presetClass="entr" presetSubtype="0" fill="hold" grpId="0" nodeType="withEffect">
                                  <p:stCondLst>
                                    <p:cond delay="400"/>
                                  </p:stCondLst>
                                  <p:childTnLst>
                                    <p:set>
                                      <p:cBhvr>
                                        <p:cTn id="157"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58" restart="whenNotActive" fill="hold" evtFilter="cancelBubble" nodeType="interactiveSeq">
                <p:stCondLst>
                  <p:cond evt="onClick" delay="0">
                    <p:tgtEl>
                      <p:spTgt spid="375"/>
                    </p:tgtEl>
                  </p:cond>
                </p:stCondLst>
                <p:endSync evt="end" delay="0">
                  <p:rtn val="all"/>
                </p:endSync>
                <p:childTnLst>
                  <p:par>
                    <p:cTn id="159" fill="hold">
                      <p:stCondLst>
                        <p:cond delay="0"/>
                      </p:stCondLst>
                      <p:childTnLst>
                        <p:par>
                          <p:cTn id="160" fill="hold">
                            <p:stCondLst>
                              <p:cond delay="0"/>
                            </p:stCondLst>
                            <p:childTnLst>
                              <p:par>
                                <p:cTn id="161" presetID="19" presetClass="exit" presetSubtype="5" fill="hold" grpId="0" nodeType="withEffect">
                                  <p:stCondLst>
                                    <p:cond delay="0"/>
                                  </p:stCondLst>
                                  <p:childTnLst>
                                    <p:anim calcmode="lin" valueType="num">
                                      <p:cBhvr>
                                        <p:cTn id="162" dur="1200"/>
                                        <p:tgtEl>
                                          <p:spTgt spid="303"/>
                                        </p:tgtEl>
                                        <p:attrNameLst>
                                          <p:attrName>ppt_w</p:attrName>
                                        </p:attrNameLst>
                                      </p:cBhvr>
                                      <p:tavLst>
                                        <p:tav tm="0">
                                          <p:val>
                                            <p:strVal val="ppt_w"/>
                                          </p:val>
                                        </p:tav>
                                        <p:tav tm="100000">
                                          <p:val>
                                            <p:strVal val="ppt_w"/>
                                          </p:val>
                                        </p:tav>
                                      </p:tavLst>
                                    </p:anim>
                                    <p:anim calcmode="lin" valueType="num">
                                      <p:cBhvr>
                                        <p:cTn id="163"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64" dur="1" fill="hold">
                                          <p:stCondLst>
                                            <p:cond delay="1199"/>
                                          </p:stCondLst>
                                        </p:cTn>
                                        <p:tgtEl>
                                          <p:spTgt spid="303"/>
                                        </p:tgtEl>
                                        <p:attrNameLst>
                                          <p:attrName>style.visibility</p:attrName>
                                        </p:attrNameLst>
                                      </p:cBhvr>
                                      <p:to>
                                        <p:strVal val="hidden"/>
                                      </p:to>
                                    </p:set>
                                  </p:childTnLst>
                                </p:cTn>
                              </p:par>
                              <p:par>
                                <p:cTn id="165" presetID="19" presetClass="exit" presetSubtype="5" fill="hold" grpId="0" nodeType="withEffect">
                                  <p:stCondLst>
                                    <p:cond delay="0"/>
                                  </p:stCondLst>
                                  <p:childTnLst>
                                    <p:anim calcmode="lin" valueType="num">
                                      <p:cBhvr>
                                        <p:cTn id="166" dur="1200"/>
                                        <p:tgtEl>
                                          <p:spTgt spid="375"/>
                                        </p:tgtEl>
                                        <p:attrNameLst>
                                          <p:attrName>ppt_w</p:attrName>
                                        </p:attrNameLst>
                                      </p:cBhvr>
                                      <p:tavLst>
                                        <p:tav tm="0">
                                          <p:val>
                                            <p:strVal val="ppt_w"/>
                                          </p:val>
                                        </p:tav>
                                        <p:tav tm="100000">
                                          <p:val>
                                            <p:strVal val="ppt_w"/>
                                          </p:val>
                                        </p:tav>
                                      </p:tavLst>
                                    </p:anim>
                                    <p:anim calcmode="lin" valueType="num">
                                      <p:cBhvr>
                                        <p:cTn id="167"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68" dur="1" fill="hold">
                                          <p:stCondLst>
                                            <p:cond delay="1199"/>
                                          </p:stCondLst>
                                        </p:cTn>
                                        <p:tgtEl>
                                          <p:spTgt spid="375"/>
                                        </p:tgtEl>
                                        <p:attrNameLst>
                                          <p:attrName>style.visibility</p:attrName>
                                        </p:attrNameLst>
                                      </p:cBhvr>
                                      <p:to>
                                        <p:strVal val="hidden"/>
                                      </p:to>
                                    </p:set>
                                  </p:childTnLst>
                                </p:cTn>
                              </p:par>
                              <p:par>
                                <p:cTn id="169" presetID="1" presetClass="exit" presetSubtype="0" fill="hold" grpId="1" nodeType="withEffect">
                                  <p:stCondLst>
                                    <p:cond delay="200"/>
                                  </p:stCondLst>
                                  <p:childTnLst>
                                    <p:set>
                                      <p:cBhvr>
                                        <p:cTn id="170" dur="1" fill="hold">
                                          <p:stCondLst>
                                            <p:cond delay="9"/>
                                          </p:stCondLst>
                                        </p:cTn>
                                        <p:tgtEl>
                                          <p:spTgt spid="303"/>
                                        </p:tgtEl>
                                        <p:attrNameLst>
                                          <p:attrName>style.visibility</p:attrName>
                                        </p:attrNameLst>
                                      </p:cBhvr>
                                      <p:to>
                                        <p:strVal val="hidden"/>
                                      </p:to>
                                    </p:set>
                                  </p:childTnLst>
                                </p:cTn>
                              </p:par>
                              <p:par>
                                <p:cTn id="171" presetID="1" presetClass="exit" presetSubtype="0" fill="hold" grpId="1" nodeType="withEffect">
                                  <p:stCondLst>
                                    <p:cond delay="200"/>
                                  </p:stCondLst>
                                  <p:childTnLst>
                                    <p:set>
                                      <p:cBhvr>
                                        <p:cTn id="172" dur="1" fill="hold">
                                          <p:stCondLst>
                                            <p:cond delay="9"/>
                                          </p:stCondLst>
                                        </p:cTn>
                                        <p:tgtEl>
                                          <p:spTgt spid="375"/>
                                        </p:tgtEl>
                                        <p:attrNameLst>
                                          <p:attrName>style.visibility</p:attrName>
                                        </p:attrNameLst>
                                      </p:cBhvr>
                                      <p:to>
                                        <p:strVal val="hidden"/>
                                      </p:to>
                                    </p:set>
                                  </p:childTnLst>
                                </p:cTn>
                              </p:par>
                              <p:par>
                                <p:cTn id="173" presetID="19" presetClass="entr" presetSubtype="5" fill="hold" nodeType="withEffect">
                                  <p:stCondLst>
                                    <p:cond delay="200"/>
                                  </p:stCondLst>
                                  <p:childTnLst>
                                    <p:set>
                                      <p:cBhvr>
                                        <p:cTn id="174" dur="1" fill="hold">
                                          <p:stCondLst>
                                            <p:cond delay="0"/>
                                          </p:stCondLst>
                                        </p:cTn>
                                        <p:tgtEl>
                                          <p:spTgt spid="346"/>
                                        </p:tgtEl>
                                        <p:attrNameLst>
                                          <p:attrName>style.visibility</p:attrName>
                                        </p:attrNameLst>
                                      </p:cBhvr>
                                      <p:to>
                                        <p:strVal val="visible"/>
                                      </p:to>
                                    </p:set>
                                    <p:anim calcmode="lin" valueType="num">
                                      <p:cBhvr>
                                        <p:cTn id="175" dur="1200" fill="hold"/>
                                        <p:tgtEl>
                                          <p:spTgt spid="346"/>
                                        </p:tgtEl>
                                        <p:attrNameLst>
                                          <p:attrName>ppt_w</p:attrName>
                                        </p:attrNameLst>
                                      </p:cBhvr>
                                      <p:tavLst>
                                        <p:tav tm="0">
                                          <p:val>
                                            <p:strVal val="#ppt_w"/>
                                          </p:val>
                                        </p:tav>
                                        <p:tav tm="100000">
                                          <p:val>
                                            <p:strVal val="#ppt_w"/>
                                          </p:val>
                                        </p:tav>
                                      </p:tavLst>
                                    </p:anim>
                                    <p:anim calcmode="lin" valueType="num">
                                      <p:cBhvr>
                                        <p:cTn id="176"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73"/>
                                            </p:cond>
                                          </p:stCondLst>
                                          <p:endCondLst>
                                            <p:cond evt="onStopAudio" delay="0">
                                              <p:tgtEl>
                                                <p:sldTgt/>
                                              </p:tgtEl>
                                            </p:cond>
                                          </p:endCondLst>
                                        </p:cTn>
                                        <p:tgtEl>
                                          <p:sndTgt r:embed="rId4" name="dingg.wav"/>
                                        </p:tgtEl>
                                      </p:cMediaNode>
                                    </p:audio>
                                  </p:subTnLst>
                                </p:cTn>
                              </p:par>
                              <p:par>
                                <p:cTn id="177" presetID="1" presetClass="exit" presetSubtype="0" fill="hold" nodeType="withEffect">
                                  <p:stCondLst>
                                    <p:cond delay="400"/>
                                  </p:stCondLst>
                                  <p:childTnLst>
                                    <p:set>
                                      <p:cBhvr>
                                        <p:cTn id="178" dur="1" fill="hold">
                                          <p:stCondLst>
                                            <p:cond delay="0"/>
                                          </p:stCondLst>
                                        </p:cTn>
                                        <p:tgtEl>
                                          <p:spTgt spid="346"/>
                                        </p:tgtEl>
                                        <p:attrNameLst>
                                          <p:attrName>style.visibility</p:attrName>
                                        </p:attrNameLst>
                                      </p:cBhvr>
                                      <p:to>
                                        <p:strVal val="hidden"/>
                                      </p:to>
                                    </p:set>
                                  </p:childTnLst>
                                </p:cTn>
                              </p:par>
                              <p:par>
                                <p:cTn id="179" presetID="1" presetClass="entr" presetSubtype="0" fill="hold" grpId="0" nodeType="withEffect">
                                  <p:stCondLst>
                                    <p:cond delay="400"/>
                                  </p:stCondLst>
                                  <p:childTnLst>
                                    <p:set>
                                      <p:cBhvr>
                                        <p:cTn id="180" dur="1" fill="hold">
                                          <p:stCondLst>
                                            <p:cond delay="0"/>
                                          </p:stCondLst>
                                        </p:cTn>
                                        <p:tgtEl>
                                          <p:spTgt spid="314"/>
                                        </p:tgtEl>
                                        <p:attrNameLst>
                                          <p:attrName>style.visibility</p:attrName>
                                        </p:attrNameLst>
                                      </p:cBhvr>
                                      <p:to>
                                        <p:strVal val="visible"/>
                                      </p:to>
                                    </p:set>
                                  </p:childTnLst>
                                </p:cTn>
                              </p:par>
                              <p:par>
                                <p:cTn id="181" presetID="1" presetClass="entr" presetSubtype="0" fill="hold" grpId="0" nodeType="withEffect">
                                  <p:stCondLst>
                                    <p:cond delay="400"/>
                                  </p:stCondLst>
                                  <p:childTnLst>
                                    <p:set>
                                      <p:cBhvr>
                                        <p:cTn id="182" dur="1" fill="hold">
                                          <p:stCondLst>
                                            <p:cond delay="0"/>
                                          </p:stCondLst>
                                        </p:cTn>
                                        <p:tgtEl>
                                          <p:spTgt spid="385"/>
                                        </p:tgtEl>
                                        <p:attrNameLst>
                                          <p:attrName>style.visibility</p:attrName>
                                        </p:attrNameLst>
                                      </p:cBhvr>
                                      <p:to>
                                        <p:strVal val="visible"/>
                                      </p:to>
                                    </p:set>
                                  </p:childTnLst>
                                </p:cTn>
                              </p:par>
                              <p:par>
                                <p:cTn id="183" presetID="1" presetClass="entr" presetSubtype="0" fill="hold" grpId="0" nodeType="withEffect">
                                  <p:stCondLst>
                                    <p:cond delay="400"/>
                                  </p:stCondLst>
                                  <p:childTnLst>
                                    <p:set>
                                      <p:cBhvr>
                                        <p:cTn id="184"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85" restart="whenNotActive" fill="hold" evtFilter="cancelBubble" nodeType="interactiveSeq">
                <p:stCondLst>
                  <p:cond evt="onClick" delay="0">
                    <p:tgtEl>
                      <p:spTgt spid="374"/>
                    </p:tgtEl>
                  </p:cond>
                </p:stCondLst>
                <p:endSync evt="end" delay="0">
                  <p:rtn val="all"/>
                </p:endSync>
                <p:childTnLst>
                  <p:par>
                    <p:cTn id="186" fill="hold">
                      <p:stCondLst>
                        <p:cond delay="0"/>
                      </p:stCondLst>
                      <p:childTnLst>
                        <p:par>
                          <p:cTn id="187" fill="hold">
                            <p:stCondLst>
                              <p:cond delay="0"/>
                            </p:stCondLst>
                            <p:childTnLst>
                              <p:par>
                                <p:cTn id="188" presetID="19" presetClass="exit" presetSubtype="5" fill="hold" grpId="0" nodeType="withEffect">
                                  <p:stCondLst>
                                    <p:cond delay="0"/>
                                  </p:stCondLst>
                                  <p:childTnLst>
                                    <p:anim calcmode="lin" valueType="num">
                                      <p:cBhvr>
                                        <p:cTn id="189" dur="1200"/>
                                        <p:tgtEl>
                                          <p:spTgt spid="310"/>
                                        </p:tgtEl>
                                        <p:attrNameLst>
                                          <p:attrName>ppt_w</p:attrName>
                                        </p:attrNameLst>
                                      </p:cBhvr>
                                      <p:tavLst>
                                        <p:tav tm="0">
                                          <p:val>
                                            <p:strVal val="ppt_w"/>
                                          </p:val>
                                        </p:tav>
                                        <p:tav tm="100000">
                                          <p:val>
                                            <p:strVal val="ppt_w"/>
                                          </p:val>
                                        </p:tav>
                                      </p:tavLst>
                                    </p:anim>
                                    <p:anim calcmode="lin" valueType="num">
                                      <p:cBhvr>
                                        <p:cTn id="190"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91" dur="1" fill="hold">
                                          <p:stCondLst>
                                            <p:cond delay="1199"/>
                                          </p:stCondLst>
                                        </p:cTn>
                                        <p:tgtEl>
                                          <p:spTgt spid="310"/>
                                        </p:tgtEl>
                                        <p:attrNameLst>
                                          <p:attrName>style.visibility</p:attrName>
                                        </p:attrNameLst>
                                      </p:cBhvr>
                                      <p:to>
                                        <p:strVal val="hidden"/>
                                      </p:to>
                                    </p:set>
                                  </p:childTnLst>
                                </p:cTn>
                              </p:par>
                              <p:par>
                                <p:cTn id="192" presetID="19" presetClass="exit" presetSubtype="5" fill="hold" grpId="0" nodeType="withEffect">
                                  <p:stCondLst>
                                    <p:cond delay="0"/>
                                  </p:stCondLst>
                                  <p:childTnLst>
                                    <p:anim calcmode="lin" valueType="num">
                                      <p:cBhvr>
                                        <p:cTn id="193" dur="1200"/>
                                        <p:tgtEl>
                                          <p:spTgt spid="374"/>
                                        </p:tgtEl>
                                        <p:attrNameLst>
                                          <p:attrName>ppt_w</p:attrName>
                                        </p:attrNameLst>
                                      </p:cBhvr>
                                      <p:tavLst>
                                        <p:tav tm="0">
                                          <p:val>
                                            <p:strVal val="ppt_w"/>
                                          </p:val>
                                        </p:tav>
                                        <p:tav tm="100000">
                                          <p:val>
                                            <p:strVal val="ppt_w"/>
                                          </p:val>
                                        </p:tav>
                                      </p:tavLst>
                                    </p:anim>
                                    <p:anim calcmode="lin" valueType="num">
                                      <p:cBhvr>
                                        <p:cTn id="194"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95" dur="1" fill="hold">
                                          <p:stCondLst>
                                            <p:cond delay="1199"/>
                                          </p:stCondLst>
                                        </p:cTn>
                                        <p:tgtEl>
                                          <p:spTgt spid="374"/>
                                        </p:tgtEl>
                                        <p:attrNameLst>
                                          <p:attrName>style.visibility</p:attrName>
                                        </p:attrNameLst>
                                      </p:cBhvr>
                                      <p:to>
                                        <p:strVal val="hidden"/>
                                      </p:to>
                                    </p:set>
                                  </p:childTnLst>
                                </p:cTn>
                              </p:par>
                              <p:par>
                                <p:cTn id="196" presetID="1" presetClass="exit" presetSubtype="0" fill="hold" grpId="1" nodeType="withEffect">
                                  <p:stCondLst>
                                    <p:cond delay="200"/>
                                  </p:stCondLst>
                                  <p:childTnLst>
                                    <p:set>
                                      <p:cBhvr>
                                        <p:cTn id="197" dur="1" fill="hold">
                                          <p:stCondLst>
                                            <p:cond delay="9"/>
                                          </p:stCondLst>
                                        </p:cTn>
                                        <p:tgtEl>
                                          <p:spTgt spid="310"/>
                                        </p:tgtEl>
                                        <p:attrNameLst>
                                          <p:attrName>style.visibility</p:attrName>
                                        </p:attrNameLst>
                                      </p:cBhvr>
                                      <p:to>
                                        <p:strVal val="hidden"/>
                                      </p:to>
                                    </p:set>
                                  </p:childTnLst>
                                </p:cTn>
                              </p:par>
                              <p:par>
                                <p:cTn id="198" presetID="1" presetClass="exit" presetSubtype="0" fill="hold" grpId="1" nodeType="withEffect">
                                  <p:stCondLst>
                                    <p:cond delay="200"/>
                                  </p:stCondLst>
                                  <p:childTnLst>
                                    <p:set>
                                      <p:cBhvr>
                                        <p:cTn id="199" dur="1" fill="hold">
                                          <p:stCondLst>
                                            <p:cond delay="9"/>
                                          </p:stCondLst>
                                        </p:cTn>
                                        <p:tgtEl>
                                          <p:spTgt spid="374"/>
                                        </p:tgtEl>
                                        <p:attrNameLst>
                                          <p:attrName>style.visibility</p:attrName>
                                        </p:attrNameLst>
                                      </p:cBhvr>
                                      <p:to>
                                        <p:strVal val="hidden"/>
                                      </p:to>
                                    </p:set>
                                  </p:childTnLst>
                                </p:cTn>
                              </p:par>
                              <p:par>
                                <p:cTn id="200" presetID="19" presetClass="entr" presetSubtype="5" fill="hold" nodeType="withEffect">
                                  <p:stCondLst>
                                    <p:cond delay="200"/>
                                  </p:stCondLst>
                                  <p:childTnLst>
                                    <p:set>
                                      <p:cBhvr>
                                        <p:cTn id="201" dur="1" fill="hold">
                                          <p:stCondLst>
                                            <p:cond delay="0"/>
                                          </p:stCondLst>
                                        </p:cTn>
                                        <p:tgtEl>
                                          <p:spTgt spid="351"/>
                                        </p:tgtEl>
                                        <p:attrNameLst>
                                          <p:attrName>style.visibility</p:attrName>
                                        </p:attrNameLst>
                                      </p:cBhvr>
                                      <p:to>
                                        <p:strVal val="visible"/>
                                      </p:to>
                                    </p:set>
                                    <p:anim calcmode="lin" valueType="num">
                                      <p:cBhvr>
                                        <p:cTn id="202" dur="1200" fill="hold"/>
                                        <p:tgtEl>
                                          <p:spTgt spid="351"/>
                                        </p:tgtEl>
                                        <p:attrNameLst>
                                          <p:attrName>ppt_w</p:attrName>
                                        </p:attrNameLst>
                                      </p:cBhvr>
                                      <p:tavLst>
                                        <p:tav tm="0">
                                          <p:val>
                                            <p:strVal val="#ppt_w"/>
                                          </p:val>
                                        </p:tav>
                                        <p:tav tm="100000">
                                          <p:val>
                                            <p:strVal val="#ppt_w"/>
                                          </p:val>
                                        </p:tav>
                                      </p:tavLst>
                                    </p:anim>
                                    <p:anim calcmode="lin" valueType="num">
                                      <p:cBhvr>
                                        <p:cTn id="203"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200"/>
                                            </p:cond>
                                          </p:stCondLst>
                                          <p:endCondLst>
                                            <p:cond evt="onStopAudio" delay="0">
                                              <p:tgtEl>
                                                <p:sldTgt/>
                                              </p:tgtEl>
                                            </p:cond>
                                          </p:endCondLst>
                                        </p:cTn>
                                        <p:tgtEl>
                                          <p:sndTgt r:embed="rId4" name="dingg.wav"/>
                                        </p:tgtEl>
                                      </p:cMediaNode>
                                    </p:audio>
                                  </p:subTnLst>
                                </p:cTn>
                              </p:par>
                              <p:par>
                                <p:cTn id="204" presetID="1" presetClass="exit" presetSubtype="0" fill="hold" nodeType="withEffect">
                                  <p:stCondLst>
                                    <p:cond delay="400"/>
                                  </p:stCondLst>
                                  <p:childTnLst>
                                    <p:set>
                                      <p:cBhvr>
                                        <p:cTn id="205" dur="1" fill="hold">
                                          <p:stCondLst>
                                            <p:cond delay="0"/>
                                          </p:stCondLst>
                                        </p:cTn>
                                        <p:tgtEl>
                                          <p:spTgt spid="351"/>
                                        </p:tgtEl>
                                        <p:attrNameLst>
                                          <p:attrName>style.visibility</p:attrName>
                                        </p:attrNameLst>
                                      </p:cBhvr>
                                      <p:to>
                                        <p:strVal val="hidden"/>
                                      </p:to>
                                    </p:set>
                                  </p:childTnLst>
                                </p:cTn>
                              </p:par>
                              <p:par>
                                <p:cTn id="206" presetID="1" presetClass="entr" presetSubtype="0" fill="hold" grpId="0" nodeType="withEffect">
                                  <p:stCondLst>
                                    <p:cond delay="400"/>
                                  </p:stCondLst>
                                  <p:childTnLst>
                                    <p:set>
                                      <p:cBhvr>
                                        <p:cTn id="207" dur="1" fill="hold">
                                          <p:stCondLst>
                                            <p:cond delay="0"/>
                                          </p:stCondLst>
                                        </p:cTn>
                                        <p:tgtEl>
                                          <p:spTgt spid="315"/>
                                        </p:tgtEl>
                                        <p:attrNameLst>
                                          <p:attrName>style.visibility</p:attrName>
                                        </p:attrNameLst>
                                      </p:cBhvr>
                                      <p:to>
                                        <p:strVal val="visible"/>
                                      </p:to>
                                    </p:set>
                                  </p:childTnLst>
                                </p:cTn>
                              </p:par>
                              <p:par>
                                <p:cTn id="208" presetID="1" presetClass="entr" presetSubtype="0" fill="hold" grpId="0" nodeType="withEffect">
                                  <p:stCondLst>
                                    <p:cond delay="400"/>
                                  </p:stCondLst>
                                  <p:childTnLst>
                                    <p:set>
                                      <p:cBhvr>
                                        <p:cTn id="209" dur="1" fill="hold">
                                          <p:stCondLst>
                                            <p:cond delay="0"/>
                                          </p:stCondLst>
                                        </p:cTn>
                                        <p:tgtEl>
                                          <p:spTgt spid="387"/>
                                        </p:tgtEl>
                                        <p:attrNameLst>
                                          <p:attrName>style.visibility</p:attrName>
                                        </p:attrNameLst>
                                      </p:cBhvr>
                                      <p:to>
                                        <p:strVal val="visible"/>
                                      </p:to>
                                    </p:set>
                                  </p:childTnLst>
                                </p:cTn>
                              </p:par>
                              <p:par>
                                <p:cTn id="210" presetID="1" presetClass="entr" presetSubtype="0" fill="hold" grpId="0" nodeType="withEffect">
                                  <p:stCondLst>
                                    <p:cond delay="400"/>
                                  </p:stCondLst>
                                  <p:childTnLst>
                                    <p:set>
                                      <p:cBhvr>
                                        <p:cTn id="211"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seq concurrent="1" nextAc="seek">
              <p:cTn id="212" restart="whenNotActive" fill="hold" evtFilter="cancelBubble" nodeType="interactiveSeq">
                <p:stCondLst>
                  <p:cond evt="onClick" delay="0">
                    <p:tgtEl>
                      <p:spTgt spid="373"/>
                    </p:tgtEl>
                  </p:cond>
                </p:stCondLst>
                <p:endSync evt="end" delay="0">
                  <p:rtn val="all"/>
                </p:endSync>
                <p:childTnLst>
                  <p:par>
                    <p:cTn id="213" fill="hold">
                      <p:stCondLst>
                        <p:cond delay="0"/>
                      </p:stCondLst>
                      <p:childTnLst>
                        <p:par>
                          <p:cTn id="214" fill="hold">
                            <p:stCondLst>
                              <p:cond delay="0"/>
                            </p:stCondLst>
                            <p:childTnLst>
                              <p:par>
                                <p:cTn id="215" presetID="19" presetClass="exit" presetSubtype="5" fill="hold" grpId="0" nodeType="withEffect">
                                  <p:stCondLst>
                                    <p:cond delay="0"/>
                                  </p:stCondLst>
                                  <p:childTnLst>
                                    <p:anim calcmode="lin" valueType="num">
                                      <p:cBhvr>
                                        <p:cTn id="216" dur="1200"/>
                                        <p:tgtEl>
                                          <p:spTgt spid="309"/>
                                        </p:tgtEl>
                                        <p:attrNameLst>
                                          <p:attrName>ppt_w</p:attrName>
                                        </p:attrNameLst>
                                      </p:cBhvr>
                                      <p:tavLst>
                                        <p:tav tm="0">
                                          <p:val>
                                            <p:strVal val="ppt_w"/>
                                          </p:val>
                                        </p:tav>
                                        <p:tav tm="100000">
                                          <p:val>
                                            <p:strVal val="ppt_w"/>
                                          </p:val>
                                        </p:tav>
                                      </p:tavLst>
                                    </p:anim>
                                    <p:anim calcmode="lin" valueType="num">
                                      <p:cBhvr>
                                        <p:cTn id="217" dur="1200"/>
                                        <p:tgtEl>
                                          <p:spTgt spid="309"/>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218" dur="1" fill="hold">
                                          <p:stCondLst>
                                            <p:cond delay="1199"/>
                                          </p:stCondLst>
                                        </p:cTn>
                                        <p:tgtEl>
                                          <p:spTgt spid="309"/>
                                        </p:tgtEl>
                                        <p:attrNameLst>
                                          <p:attrName>style.visibility</p:attrName>
                                        </p:attrNameLst>
                                      </p:cBhvr>
                                      <p:to>
                                        <p:strVal val="hidden"/>
                                      </p:to>
                                    </p:set>
                                  </p:childTnLst>
                                </p:cTn>
                              </p:par>
                              <p:par>
                                <p:cTn id="219" presetID="19" presetClass="exit" presetSubtype="5" fill="hold" grpId="0" nodeType="withEffect">
                                  <p:stCondLst>
                                    <p:cond delay="0"/>
                                  </p:stCondLst>
                                  <p:childTnLst>
                                    <p:anim calcmode="lin" valueType="num">
                                      <p:cBhvr>
                                        <p:cTn id="220" dur="1200"/>
                                        <p:tgtEl>
                                          <p:spTgt spid="373"/>
                                        </p:tgtEl>
                                        <p:attrNameLst>
                                          <p:attrName>ppt_w</p:attrName>
                                        </p:attrNameLst>
                                      </p:cBhvr>
                                      <p:tavLst>
                                        <p:tav tm="0">
                                          <p:val>
                                            <p:strVal val="ppt_w"/>
                                          </p:val>
                                        </p:tav>
                                        <p:tav tm="100000">
                                          <p:val>
                                            <p:strVal val="ppt_w"/>
                                          </p:val>
                                        </p:tav>
                                      </p:tavLst>
                                    </p:anim>
                                    <p:anim calcmode="lin" valueType="num">
                                      <p:cBhvr>
                                        <p:cTn id="221" dur="1200"/>
                                        <p:tgtEl>
                                          <p:spTgt spid="37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222" dur="1" fill="hold">
                                          <p:stCondLst>
                                            <p:cond delay="1199"/>
                                          </p:stCondLst>
                                        </p:cTn>
                                        <p:tgtEl>
                                          <p:spTgt spid="373"/>
                                        </p:tgtEl>
                                        <p:attrNameLst>
                                          <p:attrName>style.visibility</p:attrName>
                                        </p:attrNameLst>
                                      </p:cBhvr>
                                      <p:to>
                                        <p:strVal val="hidden"/>
                                      </p:to>
                                    </p:set>
                                  </p:childTnLst>
                                </p:cTn>
                              </p:par>
                              <p:par>
                                <p:cTn id="223" presetID="1" presetClass="exit" presetSubtype="0" fill="hold" grpId="1" nodeType="withEffect">
                                  <p:stCondLst>
                                    <p:cond delay="200"/>
                                  </p:stCondLst>
                                  <p:childTnLst>
                                    <p:set>
                                      <p:cBhvr>
                                        <p:cTn id="224" dur="1" fill="hold">
                                          <p:stCondLst>
                                            <p:cond delay="9"/>
                                          </p:stCondLst>
                                        </p:cTn>
                                        <p:tgtEl>
                                          <p:spTgt spid="309"/>
                                        </p:tgtEl>
                                        <p:attrNameLst>
                                          <p:attrName>style.visibility</p:attrName>
                                        </p:attrNameLst>
                                      </p:cBhvr>
                                      <p:to>
                                        <p:strVal val="hidden"/>
                                      </p:to>
                                    </p:set>
                                  </p:childTnLst>
                                </p:cTn>
                              </p:par>
                              <p:par>
                                <p:cTn id="225" presetID="1" presetClass="exit" presetSubtype="0" fill="hold" grpId="1" nodeType="withEffect">
                                  <p:stCondLst>
                                    <p:cond delay="200"/>
                                  </p:stCondLst>
                                  <p:childTnLst>
                                    <p:set>
                                      <p:cBhvr>
                                        <p:cTn id="226" dur="1" fill="hold">
                                          <p:stCondLst>
                                            <p:cond delay="9"/>
                                          </p:stCondLst>
                                        </p:cTn>
                                        <p:tgtEl>
                                          <p:spTgt spid="373"/>
                                        </p:tgtEl>
                                        <p:attrNameLst>
                                          <p:attrName>style.visibility</p:attrName>
                                        </p:attrNameLst>
                                      </p:cBhvr>
                                      <p:to>
                                        <p:strVal val="hidden"/>
                                      </p:to>
                                    </p:set>
                                  </p:childTnLst>
                                </p:cTn>
                              </p:par>
                              <p:par>
                                <p:cTn id="227" presetID="19" presetClass="entr" presetSubtype="5" fill="hold" nodeType="withEffect">
                                  <p:stCondLst>
                                    <p:cond delay="200"/>
                                  </p:stCondLst>
                                  <p:childTnLst>
                                    <p:set>
                                      <p:cBhvr>
                                        <p:cTn id="228" dur="1" fill="hold">
                                          <p:stCondLst>
                                            <p:cond delay="0"/>
                                          </p:stCondLst>
                                        </p:cTn>
                                        <p:tgtEl>
                                          <p:spTgt spid="356"/>
                                        </p:tgtEl>
                                        <p:attrNameLst>
                                          <p:attrName>style.visibility</p:attrName>
                                        </p:attrNameLst>
                                      </p:cBhvr>
                                      <p:to>
                                        <p:strVal val="visible"/>
                                      </p:to>
                                    </p:set>
                                    <p:anim calcmode="lin" valueType="num">
                                      <p:cBhvr>
                                        <p:cTn id="229" dur="1200" fill="hold"/>
                                        <p:tgtEl>
                                          <p:spTgt spid="356"/>
                                        </p:tgtEl>
                                        <p:attrNameLst>
                                          <p:attrName>ppt_w</p:attrName>
                                        </p:attrNameLst>
                                      </p:cBhvr>
                                      <p:tavLst>
                                        <p:tav tm="0">
                                          <p:val>
                                            <p:strVal val="#ppt_w"/>
                                          </p:val>
                                        </p:tav>
                                        <p:tav tm="100000">
                                          <p:val>
                                            <p:strVal val="#ppt_w"/>
                                          </p:val>
                                        </p:tav>
                                      </p:tavLst>
                                    </p:anim>
                                    <p:anim calcmode="lin" valueType="num">
                                      <p:cBhvr>
                                        <p:cTn id="230" dur="1200" fill="hold"/>
                                        <p:tgtEl>
                                          <p:spTgt spid="35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227"/>
                                            </p:cond>
                                          </p:stCondLst>
                                          <p:endCondLst>
                                            <p:cond evt="onStopAudio" delay="0">
                                              <p:tgtEl>
                                                <p:sldTgt/>
                                              </p:tgtEl>
                                            </p:cond>
                                          </p:endCondLst>
                                        </p:cTn>
                                        <p:tgtEl>
                                          <p:sndTgt r:embed="rId4" name="dingg.wav"/>
                                        </p:tgtEl>
                                      </p:cMediaNode>
                                    </p:audio>
                                  </p:subTnLst>
                                </p:cTn>
                              </p:par>
                              <p:par>
                                <p:cTn id="231" presetID="1" presetClass="exit" presetSubtype="0" fill="hold" nodeType="withEffect">
                                  <p:stCondLst>
                                    <p:cond delay="400"/>
                                  </p:stCondLst>
                                  <p:childTnLst>
                                    <p:set>
                                      <p:cBhvr>
                                        <p:cTn id="232" dur="1" fill="hold">
                                          <p:stCondLst>
                                            <p:cond delay="0"/>
                                          </p:stCondLst>
                                        </p:cTn>
                                        <p:tgtEl>
                                          <p:spTgt spid="356"/>
                                        </p:tgtEl>
                                        <p:attrNameLst>
                                          <p:attrName>style.visibility</p:attrName>
                                        </p:attrNameLst>
                                      </p:cBhvr>
                                      <p:to>
                                        <p:strVal val="hidden"/>
                                      </p:to>
                                    </p:set>
                                  </p:childTnLst>
                                </p:cTn>
                              </p:par>
                              <p:par>
                                <p:cTn id="233" presetID="1" presetClass="entr" presetSubtype="0" fill="hold" grpId="0" nodeType="withEffect">
                                  <p:stCondLst>
                                    <p:cond delay="400"/>
                                  </p:stCondLst>
                                  <p:childTnLst>
                                    <p:set>
                                      <p:cBhvr>
                                        <p:cTn id="234" dur="1" fill="hold">
                                          <p:stCondLst>
                                            <p:cond delay="0"/>
                                          </p:stCondLst>
                                        </p:cTn>
                                        <p:tgtEl>
                                          <p:spTgt spid="316"/>
                                        </p:tgtEl>
                                        <p:attrNameLst>
                                          <p:attrName>style.visibility</p:attrName>
                                        </p:attrNameLst>
                                      </p:cBhvr>
                                      <p:to>
                                        <p:strVal val="visible"/>
                                      </p:to>
                                    </p:set>
                                  </p:childTnLst>
                                </p:cTn>
                              </p:par>
                              <p:par>
                                <p:cTn id="235" presetID="1" presetClass="entr" presetSubtype="0" fill="hold" grpId="0" nodeType="withEffect">
                                  <p:stCondLst>
                                    <p:cond delay="400"/>
                                  </p:stCondLst>
                                  <p:childTnLst>
                                    <p:set>
                                      <p:cBhvr>
                                        <p:cTn id="236" dur="1" fill="hold">
                                          <p:stCondLst>
                                            <p:cond delay="0"/>
                                          </p:stCondLst>
                                        </p:cTn>
                                        <p:tgtEl>
                                          <p:spTgt spid="389"/>
                                        </p:tgtEl>
                                        <p:attrNameLst>
                                          <p:attrName>style.visibility</p:attrName>
                                        </p:attrNameLst>
                                      </p:cBhvr>
                                      <p:to>
                                        <p:strVal val="visible"/>
                                      </p:to>
                                    </p:set>
                                  </p:childTnLst>
                                </p:cTn>
                              </p:par>
                              <p:par>
                                <p:cTn id="237" presetID="1" presetClass="entr" presetSubtype="0" fill="hold" grpId="0" nodeType="withEffect">
                                  <p:stCondLst>
                                    <p:cond delay="400"/>
                                  </p:stCondLst>
                                  <p:childTnLst>
                                    <p:set>
                                      <p:cBhvr>
                                        <p:cTn id="238" dur="1" fill="hold">
                                          <p:stCondLst>
                                            <p:cond delay="0"/>
                                          </p:stCondLst>
                                        </p:cTn>
                                        <p:tgtEl>
                                          <p:spTgt spid="390"/>
                                        </p:tgtEl>
                                        <p:attrNameLst>
                                          <p:attrName>style.visibility</p:attrName>
                                        </p:attrNameLst>
                                      </p:cBhvr>
                                      <p:to>
                                        <p:strVal val="visible"/>
                                      </p:to>
                                    </p:set>
                                  </p:childTnLst>
                                </p:cTn>
                              </p:par>
                            </p:childTnLst>
                          </p:cTn>
                        </p:par>
                      </p:childTnLst>
                    </p:cTn>
                  </p:par>
                </p:childTnLst>
              </p:cTn>
              <p:nextCondLst>
                <p:cond evt="onClick" delay="0">
                  <p:tgtEl>
                    <p:spTgt spid="373"/>
                  </p:tgtEl>
                </p:cond>
              </p:nextCondLst>
            </p:seq>
            <p:seq concurrent="1" nextAc="seek">
              <p:cTn id="239" restart="whenNotActive" fill="hold" evtFilter="cancelBubble" nodeType="interactiveSeq">
                <p:stCondLst>
                  <p:cond evt="onClick" delay="0">
                    <p:tgtEl>
                      <p:spTgt spid="372"/>
                    </p:tgtEl>
                  </p:cond>
                </p:stCondLst>
                <p:endSync evt="end" delay="0">
                  <p:rtn val="all"/>
                </p:endSync>
                <p:childTnLst>
                  <p:par>
                    <p:cTn id="240" fill="hold">
                      <p:stCondLst>
                        <p:cond delay="0"/>
                      </p:stCondLst>
                      <p:childTnLst>
                        <p:par>
                          <p:cTn id="241" fill="hold">
                            <p:stCondLst>
                              <p:cond delay="0"/>
                            </p:stCondLst>
                            <p:childTnLst>
                              <p:par>
                                <p:cTn id="242" presetID="19" presetClass="exit" presetSubtype="5" fill="hold" grpId="0" nodeType="withEffect">
                                  <p:stCondLst>
                                    <p:cond delay="0"/>
                                  </p:stCondLst>
                                  <p:childTnLst>
                                    <p:anim calcmode="lin" valueType="num">
                                      <p:cBhvr>
                                        <p:cTn id="243" dur="1200"/>
                                        <p:tgtEl>
                                          <p:spTgt spid="308"/>
                                        </p:tgtEl>
                                        <p:attrNameLst>
                                          <p:attrName>ppt_w</p:attrName>
                                        </p:attrNameLst>
                                      </p:cBhvr>
                                      <p:tavLst>
                                        <p:tav tm="0">
                                          <p:val>
                                            <p:strVal val="ppt_w"/>
                                          </p:val>
                                        </p:tav>
                                        <p:tav tm="100000">
                                          <p:val>
                                            <p:strVal val="ppt_w"/>
                                          </p:val>
                                        </p:tav>
                                      </p:tavLst>
                                    </p:anim>
                                    <p:anim calcmode="lin" valueType="num">
                                      <p:cBhvr>
                                        <p:cTn id="244" dur="1200"/>
                                        <p:tgtEl>
                                          <p:spTgt spid="30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245" dur="1" fill="hold">
                                          <p:stCondLst>
                                            <p:cond delay="1199"/>
                                          </p:stCondLst>
                                        </p:cTn>
                                        <p:tgtEl>
                                          <p:spTgt spid="308"/>
                                        </p:tgtEl>
                                        <p:attrNameLst>
                                          <p:attrName>style.visibility</p:attrName>
                                        </p:attrNameLst>
                                      </p:cBhvr>
                                      <p:to>
                                        <p:strVal val="hidden"/>
                                      </p:to>
                                    </p:set>
                                  </p:childTnLst>
                                </p:cTn>
                              </p:par>
                              <p:par>
                                <p:cTn id="246" presetID="19" presetClass="exit" presetSubtype="5" fill="hold" grpId="0" nodeType="withEffect">
                                  <p:stCondLst>
                                    <p:cond delay="0"/>
                                  </p:stCondLst>
                                  <p:childTnLst>
                                    <p:anim calcmode="lin" valueType="num">
                                      <p:cBhvr>
                                        <p:cTn id="247" dur="1200"/>
                                        <p:tgtEl>
                                          <p:spTgt spid="372"/>
                                        </p:tgtEl>
                                        <p:attrNameLst>
                                          <p:attrName>ppt_w</p:attrName>
                                        </p:attrNameLst>
                                      </p:cBhvr>
                                      <p:tavLst>
                                        <p:tav tm="0">
                                          <p:val>
                                            <p:strVal val="ppt_w"/>
                                          </p:val>
                                        </p:tav>
                                        <p:tav tm="100000">
                                          <p:val>
                                            <p:strVal val="ppt_w"/>
                                          </p:val>
                                        </p:tav>
                                      </p:tavLst>
                                    </p:anim>
                                    <p:anim calcmode="lin" valueType="num">
                                      <p:cBhvr>
                                        <p:cTn id="248" dur="1200"/>
                                        <p:tgtEl>
                                          <p:spTgt spid="372"/>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249" dur="1" fill="hold">
                                          <p:stCondLst>
                                            <p:cond delay="1199"/>
                                          </p:stCondLst>
                                        </p:cTn>
                                        <p:tgtEl>
                                          <p:spTgt spid="372"/>
                                        </p:tgtEl>
                                        <p:attrNameLst>
                                          <p:attrName>style.visibility</p:attrName>
                                        </p:attrNameLst>
                                      </p:cBhvr>
                                      <p:to>
                                        <p:strVal val="hidden"/>
                                      </p:to>
                                    </p:set>
                                  </p:childTnLst>
                                </p:cTn>
                              </p:par>
                              <p:par>
                                <p:cTn id="250" presetID="1" presetClass="exit" presetSubtype="0" fill="hold" grpId="1" nodeType="withEffect">
                                  <p:stCondLst>
                                    <p:cond delay="200"/>
                                  </p:stCondLst>
                                  <p:childTnLst>
                                    <p:set>
                                      <p:cBhvr>
                                        <p:cTn id="251" dur="1" fill="hold">
                                          <p:stCondLst>
                                            <p:cond delay="9"/>
                                          </p:stCondLst>
                                        </p:cTn>
                                        <p:tgtEl>
                                          <p:spTgt spid="308"/>
                                        </p:tgtEl>
                                        <p:attrNameLst>
                                          <p:attrName>style.visibility</p:attrName>
                                        </p:attrNameLst>
                                      </p:cBhvr>
                                      <p:to>
                                        <p:strVal val="hidden"/>
                                      </p:to>
                                    </p:set>
                                  </p:childTnLst>
                                </p:cTn>
                              </p:par>
                              <p:par>
                                <p:cTn id="252" presetID="1" presetClass="exit" presetSubtype="0" fill="hold" grpId="1" nodeType="withEffect">
                                  <p:stCondLst>
                                    <p:cond delay="200"/>
                                  </p:stCondLst>
                                  <p:childTnLst>
                                    <p:set>
                                      <p:cBhvr>
                                        <p:cTn id="253" dur="1" fill="hold">
                                          <p:stCondLst>
                                            <p:cond delay="9"/>
                                          </p:stCondLst>
                                        </p:cTn>
                                        <p:tgtEl>
                                          <p:spTgt spid="372"/>
                                        </p:tgtEl>
                                        <p:attrNameLst>
                                          <p:attrName>style.visibility</p:attrName>
                                        </p:attrNameLst>
                                      </p:cBhvr>
                                      <p:to>
                                        <p:strVal val="hidden"/>
                                      </p:to>
                                    </p:set>
                                  </p:childTnLst>
                                </p:cTn>
                              </p:par>
                              <p:par>
                                <p:cTn id="254" presetID="19" presetClass="entr" presetSubtype="5" fill="hold" nodeType="withEffect">
                                  <p:stCondLst>
                                    <p:cond delay="200"/>
                                  </p:stCondLst>
                                  <p:childTnLst>
                                    <p:set>
                                      <p:cBhvr>
                                        <p:cTn id="255" dur="1" fill="hold">
                                          <p:stCondLst>
                                            <p:cond delay="0"/>
                                          </p:stCondLst>
                                        </p:cTn>
                                        <p:tgtEl>
                                          <p:spTgt spid="361"/>
                                        </p:tgtEl>
                                        <p:attrNameLst>
                                          <p:attrName>style.visibility</p:attrName>
                                        </p:attrNameLst>
                                      </p:cBhvr>
                                      <p:to>
                                        <p:strVal val="visible"/>
                                      </p:to>
                                    </p:set>
                                    <p:anim calcmode="lin" valueType="num">
                                      <p:cBhvr>
                                        <p:cTn id="256" dur="1200" fill="hold"/>
                                        <p:tgtEl>
                                          <p:spTgt spid="361"/>
                                        </p:tgtEl>
                                        <p:attrNameLst>
                                          <p:attrName>ppt_w</p:attrName>
                                        </p:attrNameLst>
                                      </p:cBhvr>
                                      <p:tavLst>
                                        <p:tav tm="0">
                                          <p:val>
                                            <p:strVal val="#ppt_w"/>
                                          </p:val>
                                        </p:tav>
                                        <p:tav tm="100000">
                                          <p:val>
                                            <p:strVal val="#ppt_w"/>
                                          </p:val>
                                        </p:tav>
                                      </p:tavLst>
                                    </p:anim>
                                    <p:anim calcmode="lin" valueType="num">
                                      <p:cBhvr>
                                        <p:cTn id="257" dur="1200" fill="hold"/>
                                        <p:tgtEl>
                                          <p:spTgt spid="36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254"/>
                                            </p:cond>
                                          </p:stCondLst>
                                          <p:endCondLst>
                                            <p:cond evt="onStopAudio" delay="0">
                                              <p:tgtEl>
                                                <p:sldTgt/>
                                              </p:tgtEl>
                                            </p:cond>
                                          </p:endCondLst>
                                        </p:cTn>
                                        <p:tgtEl>
                                          <p:sndTgt r:embed="rId4" name="dingg.wav"/>
                                        </p:tgtEl>
                                      </p:cMediaNode>
                                    </p:audio>
                                  </p:subTnLst>
                                </p:cTn>
                              </p:par>
                              <p:par>
                                <p:cTn id="258" presetID="1" presetClass="exit" presetSubtype="0" fill="hold" nodeType="withEffect">
                                  <p:stCondLst>
                                    <p:cond delay="400"/>
                                  </p:stCondLst>
                                  <p:childTnLst>
                                    <p:set>
                                      <p:cBhvr>
                                        <p:cTn id="259" dur="1" fill="hold">
                                          <p:stCondLst>
                                            <p:cond delay="0"/>
                                          </p:stCondLst>
                                        </p:cTn>
                                        <p:tgtEl>
                                          <p:spTgt spid="361"/>
                                        </p:tgtEl>
                                        <p:attrNameLst>
                                          <p:attrName>style.visibility</p:attrName>
                                        </p:attrNameLst>
                                      </p:cBhvr>
                                      <p:to>
                                        <p:strVal val="hidden"/>
                                      </p:to>
                                    </p:set>
                                  </p:childTnLst>
                                </p:cTn>
                              </p:par>
                              <p:par>
                                <p:cTn id="260" presetID="1" presetClass="entr" presetSubtype="0" fill="hold" grpId="0" nodeType="withEffect">
                                  <p:stCondLst>
                                    <p:cond delay="400"/>
                                  </p:stCondLst>
                                  <p:childTnLst>
                                    <p:set>
                                      <p:cBhvr>
                                        <p:cTn id="261" dur="1" fill="hold">
                                          <p:stCondLst>
                                            <p:cond delay="0"/>
                                          </p:stCondLst>
                                        </p:cTn>
                                        <p:tgtEl>
                                          <p:spTgt spid="317"/>
                                        </p:tgtEl>
                                        <p:attrNameLst>
                                          <p:attrName>style.visibility</p:attrName>
                                        </p:attrNameLst>
                                      </p:cBhvr>
                                      <p:to>
                                        <p:strVal val="visible"/>
                                      </p:to>
                                    </p:set>
                                  </p:childTnLst>
                                </p:cTn>
                              </p:par>
                              <p:par>
                                <p:cTn id="262" presetID="1" presetClass="entr" presetSubtype="0" fill="hold" grpId="0" nodeType="withEffect">
                                  <p:stCondLst>
                                    <p:cond delay="400"/>
                                  </p:stCondLst>
                                  <p:childTnLst>
                                    <p:set>
                                      <p:cBhvr>
                                        <p:cTn id="263" dur="1" fill="hold">
                                          <p:stCondLst>
                                            <p:cond delay="0"/>
                                          </p:stCondLst>
                                        </p:cTn>
                                        <p:tgtEl>
                                          <p:spTgt spid="391"/>
                                        </p:tgtEl>
                                        <p:attrNameLst>
                                          <p:attrName>style.visibility</p:attrName>
                                        </p:attrNameLst>
                                      </p:cBhvr>
                                      <p:to>
                                        <p:strVal val="visible"/>
                                      </p:to>
                                    </p:set>
                                  </p:childTnLst>
                                </p:cTn>
                              </p:par>
                              <p:par>
                                <p:cTn id="264" presetID="1" presetClass="entr" presetSubtype="0" fill="hold" grpId="0" nodeType="withEffect">
                                  <p:stCondLst>
                                    <p:cond delay="400"/>
                                  </p:stCondLst>
                                  <p:childTnLst>
                                    <p:set>
                                      <p:cBhvr>
                                        <p:cTn id="265" dur="1" fill="hold">
                                          <p:stCondLst>
                                            <p:cond delay="0"/>
                                          </p:stCondLst>
                                        </p:cTn>
                                        <p:tgtEl>
                                          <p:spTgt spid="392"/>
                                        </p:tgtEl>
                                        <p:attrNameLst>
                                          <p:attrName>style.visibility</p:attrName>
                                        </p:attrNameLst>
                                      </p:cBhvr>
                                      <p:to>
                                        <p:strVal val="visible"/>
                                      </p:to>
                                    </p:set>
                                  </p:childTnLst>
                                </p:cTn>
                              </p:par>
                            </p:childTnLst>
                          </p:cTn>
                        </p:par>
                      </p:childTnLst>
                    </p:cTn>
                  </p:par>
                </p:childTnLst>
              </p:cTn>
              <p:nextCondLst>
                <p:cond evt="onClick" delay="0">
                  <p:tgtEl>
                    <p:spTgt spid="372"/>
                  </p:tgtEl>
                </p:cond>
              </p:nextCondLst>
            </p:seq>
          </p:childTnLst>
        </p:cTn>
      </p:par>
    </p:tnLst>
    <p:bldLst>
      <p:bldP spid="414" grpId="0" animBg="1"/>
      <p:bldP spid="303" grpId="0" animBg="1"/>
      <p:bldP spid="303" grpId="1" animBg="1"/>
      <p:bldP spid="304" grpId="0" animBg="1"/>
      <p:bldP spid="304" grpId="1" animBg="1"/>
      <p:bldP spid="305" grpId="0" animBg="1"/>
      <p:bldP spid="305" grpId="1" animBg="1"/>
      <p:bldP spid="306" grpId="0" animBg="1"/>
      <p:bldP spid="306" grpId="1" animBg="1"/>
      <p:bldP spid="307" grpId="0" animBg="1"/>
      <p:bldP spid="307" grpId="1" animBg="1"/>
      <p:bldP spid="308" grpId="0" animBg="1"/>
      <p:bldP spid="308" grpId="1" animBg="1"/>
      <p:bldP spid="309" grpId="0" animBg="1"/>
      <p:bldP spid="309" grpId="1" animBg="1"/>
      <p:bldP spid="310" grpId="0" animBg="1"/>
      <p:bldP spid="310" grpId="1" animBg="1"/>
      <p:bldP spid="311" grpId="0" animBg="1"/>
      <p:bldP spid="312" grpId="0" animBg="1"/>
      <p:bldP spid="313" grpId="0" animBg="1"/>
      <p:bldP spid="314" grpId="0" animBg="1"/>
      <p:bldP spid="315" grpId="0" animBg="1"/>
      <p:bldP spid="316" grpId="0" animBg="1"/>
      <p:bldP spid="317" grpId="0" animBg="1"/>
      <p:bldP spid="318" grpId="0" animBg="1"/>
      <p:bldP spid="372" grpId="0" animBg="1"/>
      <p:bldP spid="372" grpId="1" animBg="1"/>
      <p:bldP spid="372" grpId="2" animBg="1"/>
      <p:bldP spid="372" grpId="3" animBg="1"/>
      <p:bldP spid="373" grpId="0" animBg="1"/>
      <p:bldP spid="373" grpId="1" animBg="1"/>
      <p:bldP spid="373" grpId="2" animBg="1"/>
      <p:bldP spid="373" grpId="3"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400" grpId="0" animBg="1"/>
      <p:bldP spid="400" grpId="1" animBg="1"/>
      <p:bldP spid="400" grpId="2" animBg="1"/>
      <p:bldP spid="400"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FFD7D2ED-6023-44F2-BC5B-DFA2E183460F}"/>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Agenda</a:t>
            </a:r>
            <a:endParaRPr lang="en-US" sz="3600" dirty="0"/>
          </a:p>
        </p:txBody>
      </p:sp>
      <p:sp>
        <p:nvSpPr>
          <p:cNvPr id="3" name="Content Placeholder 2">
            <a:extLst>
              <a:ext uri="{FF2B5EF4-FFF2-40B4-BE49-F238E27FC236}">
                <a16:creationId xmlns:a16="http://schemas.microsoft.com/office/drawing/2014/main" id="{4521A5D8-682E-4621-9E97-C2F954F94F96}"/>
              </a:ext>
            </a:extLst>
          </p:cNvPr>
          <p:cNvSpPr>
            <a:spLocks noGrp="1"/>
          </p:cNvSpPr>
          <p:nvPr>
            <p:ph idx="1"/>
          </p:nvPr>
        </p:nvSpPr>
        <p:spPr>
          <a:xfrm>
            <a:off x="538845" y="1312784"/>
            <a:ext cx="8447313" cy="4351338"/>
          </a:xfrm>
        </p:spPr>
        <p:txBody>
          <a:bodyPr>
            <a:normAutofit/>
          </a:bodyPr>
          <a:lstStyle/>
          <a:p>
            <a:pPr lvl="0"/>
            <a:r>
              <a:rPr lang="en-US" dirty="0">
                <a:latin typeface="Arial Narrow" panose="020B0606020202030204" pitchFamily="34" charset="0"/>
              </a:rPr>
              <a:t>Welcome</a:t>
            </a:r>
          </a:p>
          <a:p>
            <a:pPr lvl="0"/>
            <a:r>
              <a:rPr lang="en-US" dirty="0">
                <a:latin typeface="Arial Narrow" panose="020B0606020202030204" pitchFamily="34" charset="0"/>
              </a:rPr>
              <a:t>Opening Prayer</a:t>
            </a:r>
          </a:p>
          <a:p>
            <a:pPr lvl="0"/>
            <a:r>
              <a:rPr lang="en-US" dirty="0">
                <a:latin typeface="Arial Narrow" panose="020B0606020202030204" pitchFamily="34" charset="0"/>
              </a:rPr>
              <a:t>Opening Remarks</a:t>
            </a:r>
          </a:p>
          <a:p>
            <a:r>
              <a:rPr lang="en-US" dirty="0">
                <a:latin typeface="Arial Narrow" panose="020B0606020202030204" pitchFamily="34" charset="0"/>
              </a:rPr>
              <a:t>Your Responsibilities as Financial Secretary (FS)</a:t>
            </a:r>
          </a:p>
          <a:p>
            <a:r>
              <a:rPr lang="en-US" dirty="0">
                <a:latin typeface="Arial Narrow" panose="020B0606020202030204" pitchFamily="34" charset="0"/>
              </a:rPr>
              <a:t>FS Processes</a:t>
            </a:r>
          </a:p>
          <a:p>
            <a:r>
              <a:rPr lang="en-US" dirty="0">
                <a:latin typeface="Arial Narrow" panose="020B0606020202030204" pitchFamily="34" charset="0"/>
              </a:rPr>
              <a:t>FS Resources</a:t>
            </a:r>
          </a:p>
          <a:p>
            <a:r>
              <a:rPr lang="en-US" dirty="0">
                <a:latin typeface="Arial Narrow" panose="020B0606020202030204" pitchFamily="34" charset="0"/>
              </a:rPr>
              <a:t>Fun With Member Management Data Extract</a:t>
            </a:r>
          </a:p>
          <a:p>
            <a:r>
              <a:rPr lang="en-US" dirty="0">
                <a:latin typeface="Arial Narrow" panose="020B0606020202030204" pitchFamily="34" charset="0"/>
              </a:rPr>
              <a:t>Closing Prayer</a:t>
            </a:r>
          </a:p>
          <a:p>
            <a:pPr marL="0" indent="0">
              <a:buNone/>
            </a:pPr>
            <a:endParaRPr lang="en-US" sz="3200" dirty="0">
              <a:latin typeface="Arial Narrow" panose="020B0606020202030204" pitchFamily="34" charset="0"/>
            </a:endParaRPr>
          </a:p>
        </p:txBody>
      </p:sp>
      <p:sp>
        <p:nvSpPr>
          <p:cNvPr id="6" name="TextBox 5">
            <a:extLst>
              <a:ext uri="{FF2B5EF4-FFF2-40B4-BE49-F238E27FC236}">
                <a16:creationId xmlns:a16="http://schemas.microsoft.com/office/drawing/2014/main" id="{9E13F59E-5486-4BDA-8E35-D9AC72F7EC5D}"/>
              </a:ext>
            </a:extLst>
          </p:cNvPr>
          <p:cNvSpPr txBox="1"/>
          <p:nvPr/>
        </p:nvSpPr>
        <p:spPr>
          <a:xfrm>
            <a:off x="979252" y="5767234"/>
            <a:ext cx="7566498" cy="830997"/>
          </a:xfrm>
          <a:prstGeom prst="rect">
            <a:avLst/>
          </a:prstGeom>
          <a:solidFill>
            <a:srgbClr val="FFFF99"/>
          </a:solidFill>
          <a:ln w="19050">
            <a:solidFill>
              <a:schemeClr val="tx1"/>
            </a:solidFill>
          </a:ln>
          <a:effectLst>
            <a:outerShdw blurRad="50800" dist="38100" dir="18900000" algn="bl" rotWithShape="0">
              <a:prstClr val="black">
                <a:alpha val="40000"/>
              </a:prstClr>
            </a:outerShdw>
          </a:effectLst>
        </p:spPr>
        <p:txBody>
          <a:bodyPr wrap="square">
            <a:spAutoFit/>
          </a:bodyPr>
          <a:lstStyle/>
          <a:p>
            <a:pPr algn="ctr"/>
            <a:r>
              <a:rPr lang="en-US" sz="2400" b="1" dirty="0">
                <a:latin typeface="Arial Narrow" panose="020B0606020202030204" pitchFamily="34" charset="0"/>
                <a:cs typeface="Times New Roman" panose="02020603050405020304" pitchFamily="18" charset="0"/>
              </a:rPr>
              <a:t>Documents and Slides Available Here</a:t>
            </a:r>
            <a:r>
              <a:rPr lang="en-US" sz="2400" dirty="0">
                <a:latin typeface="Arial Narrow" panose="020B0606020202030204" pitchFamily="34" charset="0"/>
                <a:cs typeface="Times New Roman" panose="02020603050405020304" pitchFamily="18" charset="0"/>
              </a:rPr>
              <a:t>:</a:t>
            </a:r>
          </a:p>
          <a:p>
            <a:pPr algn="ctr"/>
            <a:r>
              <a:rPr lang="en-US" sz="2400" dirty="0">
                <a:latin typeface="Arial Narrow" panose="020B0606020202030204" pitchFamily="34" charset="0"/>
                <a:cs typeface="Times New Roman" panose="02020603050405020304" pitchFamily="18" charset="0"/>
              </a:rPr>
              <a:t>https://tinyurl.com/2020-FS-Seminar</a:t>
            </a:r>
          </a:p>
        </p:txBody>
      </p:sp>
    </p:spTree>
    <p:extLst>
      <p:ext uri="{BB962C8B-B14F-4D97-AF65-F5344CB8AC3E}">
        <p14:creationId xmlns:p14="http://schemas.microsoft.com/office/powerpoint/2010/main" val="2481764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Processes</a:t>
            </a: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idx="1"/>
          </p:nvPr>
        </p:nvSpPr>
        <p:spPr>
          <a:xfrm>
            <a:off x="538846" y="1181254"/>
            <a:ext cx="8065404" cy="4931909"/>
          </a:xfrm>
        </p:spPr>
        <p:txBody>
          <a:bodyPr>
            <a:noAutofit/>
          </a:bodyPr>
          <a:lstStyle/>
          <a:p>
            <a:r>
              <a:rPr lang="en-US" dirty="0">
                <a:latin typeface="Arial Narrow" panose="020B0606020202030204" pitchFamily="34" charset="0"/>
              </a:rPr>
              <a:t>Member Management </a:t>
            </a:r>
          </a:p>
          <a:p>
            <a:r>
              <a:rPr lang="en-US" dirty="0">
                <a:latin typeface="Arial Narrow" panose="020B0606020202030204" pitchFamily="34" charset="0"/>
              </a:rPr>
              <a:t>Electronic Form 100 Membership (Candidate Tab)</a:t>
            </a:r>
          </a:p>
          <a:p>
            <a:r>
              <a:rPr lang="en-US" dirty="0">
                <a:latin typeface="Arial Narrow" panose="020B0606020202030204" pitchFamily="34" charset="0"/>
              </a:rPr>
              <a:t>E-Membership (Prospect Tab)</a:t>
            </a:r>
          </a:p>
          <a:p>
            <a:r>
              <a:rPr lang="en-US" dirty="0">
                <a:latin typeface="Arial Narrow" panose="020B0606020202030204" pitchFamily="34" charset="0"/>
              </a:rPr>
              <a:t>Suspensions</a:t>
            </a:r>
          </a:p>
          <a:p>
            <a:r>
              <a:rPr lang="en-US" dirty="0">
                <a:latin typeface="Arial Narrow" panose="020B0606020202030204" pitchFamily="34" charset="0"/>
              </a:rPr>
              <a:t>Withdrawals</a:t>
            </a:r>
          </a:p>
          <a:p>
            <a:r>
              <a:rPr lang="en-US" dirty="0">
                <a:latin typeface="Arial Narrow" panose="020B0606020202030204" pitchFamily="34" charset="0"/>
              </a:rPr>
              <a:t>Taxes</a:t>
            </a:r>
          </a:p>
          <a:p>
            <a:endParaRPr lang="en-US" sz="2400" dirty="0">
              <a:latin typeface="Arial Narrow" panose="020B0606020202030204" pitchFamily="34" charset="0"/>
            </a:endParaRPr>
          </a:p>
        </p:txBody>
      </p:sp>
    </p:spTree>
    <p:extLst>
      <p:ext uri="{BB962C8B-B14F-4D97-AF65-F5344CB8AC3E}">
        <p14:creationId xmlns:p14="http://schemas.microsoft.com/office/powerpoint/2010/main" val="3265929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Member Management</a:t>
            </a: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idx="1"/>
          </p:nvPr>
        </p:nvSpPr>
        <p:spPr>
          <a:xfrm>
            <a:off x="4572001" y="1591291"/>
            <a:ext cx="4032249" cy="3675418"/>
          </a:xfrm>
        </p:spPr>
        <p:txBody>
          <a:bodyPr>
            <a:noAutofit/>
          </a:bodyPr>
          <a:lstStyle/>
          <a:p>
            <a:r>
              <a:rPr lang="en-US" dirty="0">
                <a:latin typeface="Arial Narrow" panose="020B0606020202030204" pitchFamily="34" charset="0"/>
              </a:rPr>
              <a:t>Submit Form 100</a:t>
            </a:r>
          </a:p>
          <a:p>
            <a:r>
              <a:rPr lang="en-US" dirty="0">
                <a:latin typeface="Arial Narrow" panose="020B0606020202030204" pitchFamily="34" charset="0"/>
              </a:rPr>
              <a:t>Update Membership Data</a:t>
            </a:r>
          </a:p>
          <a:p>
            <a:r>
              <a:rPr lang="en-US" dirty="0">
                <a:latin typeface="Arial Narrow" panose="020B0606020202030204" pitchFamily="34" charset="0"/>
              </a:rPr>
              <a:t>Record Member Deaths</a:t>
            </a:r>
          </a:p>
          <a:p>
            <a:r>
              <a:rPr lang="en-US" dirty="0">
                <a:latin typeface="Arial Narrow" panose="020B0606020202030204" pitchFamily="34" charset="0"/>
              </a:rPr>
              <a:t>Print Dues Cards</a:t>
            </a:r>
          </a:p>
          <a:p>
            <a:r>
              <a:rPr lang="en-US" dirty="0">
                <a:latin typeface="Arial Narrow" panose="020B0606020202030204" pitchFamily="34" charset="0"/>
              </a:rPr>
              <a:t>Document Dues Receipts</a:t>
            </a:r>
          </a:p>
          <a:p>
            <a:r>
              <a:rPr lang="en-US" dirty="0">
                <a:latin typeface="Arial Narrow" panose="020B0606020202030204" pitchFamily="34" charset="0"/>
              </a:rPr>
              <a:t>Order Supplies</a:t>
            </a:r>
          </a:p>
          <a:p>
            <a:r>
              <a:rPr lang="en-US" dirty="0">
                <a:latin typeface="Arial Narrow" panose="020B0606020202030204" pitchFamily="34" charset="0"/>
              </a:rPr>
              <a:t>Get Various Reports</a:t>
            </a:r>
          </a:p>
          <a:p>
            <a:endParaRPr lang="en-US" sz="2800" dirty="0">
              <a:latin typeface="Arial Narrow" panose="020B0606020202030204" pitchFamily="34" charset="0"/>
            </a:endParaRPr>
          </a:p>
        </p:txBody>
      </p:sp>
      <p:grpSp>
        <p:nvGrpSpPr>
          <p:cNvPr id="7" name="Group 6">
            <a:extLst>
              <a:ext uri="{FF2B5EF4-FFF2-40B4-BE49-F238E27FC236}">
                <a16:creationId xmlns:a16="http://schemas.microsoft.com/office/drawing/2014/main" id="{851ECA13-5523-4A00-8B8F-28FEE38288EB}"/>
              </a:ext>
            </a:extLst>
          </p:cNvPr>
          <p:cNvGrpSpPr/>
          <p:nvPr/>
        </p:nvGrpSpPr>
        <p:grpSpPr>
          <a:xfrm>
            <a:off x="375987" y="1533995"/>
            <a:ext cx="4032111" cy="3615975"/>
            <a:chOff x="289462" y="1045501"/>
            <a:chExt cx="4434937" cy="4392409"/>
          </a:xfrm>
        </p:grpSpPr>
        <p:pic>
          <p:nvPicPr>
            <p:cNvPr id="10" name="Picture 9">
              <a:extLst>
                <a:ext uri="{FF2B5EF4-FFF2-40B4-BE49-F238E27FC236}">
                  <a16:creationId xmlns:a16="http://schemas.microsoft.com/office/drawing/2014/main" id="{55D4B6C1-F323-4525-AF2B-F16FF00EA3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462" y="1045501"/>
              <a:ext cx="4434937" cy="1253200"/>
            </a:xfrm>
            <a:prstGeom prst="rect">
              <a:avLst/>
            </a:prstGeom>
          </p:spPr>
        </p:pic>
        <p:pic>
          <p:nvPicPr>
            <p:cNvPr id="11" name="Picture 10">
              <a:extLst>
                <a:ext uri="{FF2B5EF4-FFF2-40B4-BE49-F238E27FC236}">
                  <a16:creationId xmlns:a16="http://schemas.microsoft.com/office/drawing/2014/main" id="{54AE4407-6BBD-48C7-9371-81931731A1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462" y="2298701"/>
              <a:ext cx="4434937" cy="3139209"/>
            </a:xfrm>
            <a:prstGeom prst="rect">
              <a:avLst/>
            </a:prstGeom>
          </p:spPr>
        </p:pic>
      </p:grpSp>
    </p:spTree>
    <p:extLst>
      <p:ext uri="{BB962C8B-B14F-4D97-AF65-F5344CB8AC3E}">
        <p14:creationId xmlns:p14="http://schemas.microsoft.com/office/powerpoint/2010/main" val="2291306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Electronic Form 100 Membership </a:t>
            </a: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idx="1"/>
          </p:nvPr>
        </p:nvSpPr>
        <p:spPr>
          <a:xfrm>
            <a:off x="440557" y="3582758"/>
            <a:ext cx="6840847" cy="2969307"/>
          </a:xfrm>
        </p:spPr>
        <p:txBody>
          <a:bodyPr>
            <a:noAutofit/>
          </a:bodyPr>
          <a:lstStyle/>
          <a:p>
            <a:r>
              <a:rPr lang="en-US" dirty="0">
                <a:latin typeface="Arial Narrow" panose="020B0606020202030204" pitchFamily="34" charset="0"/>
              </a:rPr>
              <a:t>Used to submit Form 100 for Adds and Transfers.</a:t>
            </a:r>
          </a:p>
          <a:p>
            <a:r>
              <a:rPr lang="en-US" dirty="0">
                <a:latin typeface="Arial Narrow" panose="020B0606020202030204" pitchFamily="34" charset="0"/>
              </a:rPr>
              <a:t>Does not require any signature.</a:t>
            </a:r>
          </a:p>
          <a:p>
            <a:r>
              <a:rPr lang="en-US" dirty="0">
                <a:latin typeface="Arial Narrow" panose="020B0606020202030204" pitchFamily="34" charset="0"/>
              </a:rPr>
              <a:t>Hit the Add Button, and drop down appears to add member info</a:t>
            </a:r>
          </a:p>
          <a:p>
            <a:pPr lvl="1"/>
            <a:r>
              <a:rPr lang="en-US" dirty="0">
                <a:latin typeface="Arial Narrow" panose="020B0606020202030204" pitchFamily="34" charset="0"/>
              </a:rPr>
              <a:t>You will need name, </a:t>
            </a:r>
            <a:r>
              <a:rPr lang="en-US" dirty="0" err="1">
                <a:latin typeface="Arial Narrow" panose="020B0606020202030204" pitchFamily="34" charset="0"/>
              </a:rPr>
              <a:t>addr</a:t>
            </a:r>
            <a:r>
              <a:rPr lang="en-US" dirty="0">
                <a:latin typeface="Arial Narrow" panose="020B0606020202030204" pitchFamily="34" charset="0"/>
              </a:rPr>
              <a:t>, phone, email, </a:t>
            </a:r>
            <a:r>
              <a:rPr lang="en-US" dirty="0" err="1">
                <a:latin typeface="Arial Narrow" panose="020B0606020202030204" pitchFamily="34" charset="0"/>
              </a:rPr>
              <a:t>bday</a:t>
            </a:r>
            <a:endParaRPr lang="en-US" dirty="0">
              <a:latin typeface="Arial Narrow" panose="020B0606020202030204" pitchFamily="34" charset="0"/>
            </a:endParaRPr>
          </a:p>
          <a:p>
            <a:r>
              <a:rPr lang="en-US" dirty="0">
                <a:latin typeface="Arial Narrow" panose="020B0606020202030204" pitchFamily="34" charset="0"/>
              </a:rPr>
              <a:t>Once member takes his Exemplification, fill in Ceremonial date and hit add.</a:t>
            </a:r>
            <a:endParaRPr lang="en-US" sz="2400" dirty="0">
              <a:latin typeface="Arial Narrow" panose="020B0606020202030204" pitchFamily="34" charset="0"/>
            </a:endParaRPr>
          </a:p>
        </p:txBody>
      </p:sp>
      <p:pic>
        <p:nvPicPr>
          <p:cNvPr id="2" name="Picture 1">
            <a:extLst>
              <a:ext uri="{FF2B5EF4-FFF2-40B4-BE49-F238E27FC236}">
                <a16:creationId xmlns:a16="http://schemas.microsoft.com/office/drawing/2014/main" id="{484BEF23-474D-487C-9EF1-1DE5C96235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6910" y="906574"/>
            <a:ext cx="7689273" cy="2656115"/>
          </a:xfrm>
          <a:prstGeom prst="rect">
            <a:avLst/>
          </a:prstGeom>
        </p:spPr>
      </p:pic>
      <p:sp>
        <p:nvSpPr>
          <p:cNvPr id="3" name="Oval 2">
            <a:extLst>
              <a:ext uri="{FF2B5EF4-FFF2-40B4-BE49-F238E27FC236}">
                <a16:creationId xmlns:a16="http://schemas.microsoft.com/office/drawing/2014/main" id="{F68646EA-C739-4761-9A40-EDD0F86B774B}"/>
              </a:ext>
            </a:extLst>
          </p:cNvPr>
          <p:cNvSpPr/>
          <p:nvPr/>
        </p:nvSpPr>
        <p:spPr>
          <a:xfrm>
            <a:off x="4732713" y="998376"/>
            <a:ext cx="1219200" cy="443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1C1EB783-C132-4A00-94EE-A8353B147BFD}"/>
              </a:ext>
            </a:extLst>
          </p:cNvPr>
          <p:cNvSpPr/>
          <p:nvPr/>
        </p:nvSpPr>
        <p:spPr>
          <a:xfrm>
            <a:off x="6608618" y="2509299"/>
            <a:ext cx="1219200" cy="443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Form 100 - Knights of Columbus - Utah">
            <a:extLst>
              <a:ext uri="{FF2B5EF4-FFF2-40B4-BE49-F238E27FC236}">
                <a16:creationId xmlns:a16="http://schemas.microsoft.com/office/drawing/2014/main" id="{2647280E-6AC3-4A0F-98D0-04BB3DA4D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218" y="4620491"/>
            <a:ext cx="1428750" cy="100965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6F89190-C100-4F76-8F8A-2C58D8BCC547}"/>
              </a:ext>
            </a:extLst>
          </p:cNvPr>
          <p:cNvSpPr/>
          <p:nvPr/>
        </p:nvSpPr>
        <p:spPr>
          <a:xfrm>
            <a:off x="7101031" y="4328679"/>
            <a:ext cx="1663123" cy="1593273"/>
          </a:xfrm>
          <a:prstGeom prst="ellipse">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F33E155-D85C-47E5-8D4B-C7A9BCC0BE4E}"/>
              </a:ext>
            </a:extLst>
          </p:cNvPr>
          <p:cNvCxnSpPr>
            <a:cxnSpLocks/>
            <a:stCxn id="6" idx="3"/>
            <a:endCxn id="6" idx="7"/>
          </p:cNvCxnSpPr>
          <p:nvPr/>
        </p:nvCxnSpPr>
        <p:spPr>
          <a:xfrm flipV="1">
            <a:off x="7344590" y="4562008"/>
            <a:ext cx="1176005" cy="1126615"/>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32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D5C797-B460-48DF-BBA3-7B0D946C8D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460" y="1041074"/>
            <a:ext cx="7736114" cy="2075543"/>
          </a:xfrm>
          <a:prstGeom prst="rect">
            <a:avLst/>
          </a:prstGeom>
        </p:spPr>
      </p:pic>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Electronic Form 100 Membership </a:t>
            </a: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idx="1"/>
          </p:nvPr>
        </p:nvSpPr>
        <p:spPr>
          <a:xfrm>
            <a:off x="629640" y="3318918"/>
            <a:ext cx="7884719" cy="1153236"/>
          </a:xfrm>
        </p:spPr>
        <p:txBody>
          <a:bodyPr>
            <a:noAutofit/>
          </a:bodyPr>
          <a:lstStyle/>
          <a:p>
            <a:r>
              <a:rPr lang="en-US" dirty="0">
                <a:latin typeface="Arial Narrow" panose="020B0606020202030204" pitchFamily="34" charset="0"/>
              </a:rPr>
              <a:t>Once a member joins Online, the State E-Membership Director will add them to your Prospect list. </a:t>
            </a:r>
          </a:p>
          <a:p>
            <a:r>
              <a:rPr lang="en-US" dirty="0">
                <a:latin typeface="Arial Narrow" panose="020B0606020202030204" pitchFamily="34" charset="0"/>
              </a:rPr>
              <a:t>Reach out to the Prospect to have him take his Exemplification (Online or in Person)</a:t>
            </a:r>
          </a:p>
          <a:p>
            <a:r>
              <a:rPr lang="en-US" dirty="0">
                <a:latin typeface="Arial Narrow" panose="020B0606020202030204" pitchFamily="34" charset="0"/>
              </a:rPr>
              <a:t>Hit the Add Button, and drop down appears to add member info</a:t>
            </a:r>
            <a:endParaRPr lang="en-US" sz="2400" dirty="0">
              <a:latin typeface="Arial Narrow" panose="020B0606020202030204" pitchFamily="34" charset="0"/>
            </a:endParaRPr>
          </a:p>
        </p:txBody>
      </p:sp>
      <p:sp>
        <p:nvSpPr>
          <p:cNvPr id="3" name="Oval 2">
            <a:extLst>
              <a:ext uri="{FF2B5EF4-FFF2-40B4-BE49-F238E27FC236}">
                <a16:creationId xmlns:a16="http://schemas.microsoft.com/office/drawing/2014/main" id="{F68646EA-C739-4761-9A40-EDD0F86B774B}"/>
              </a:ext>
            </a:extLst>
          </p:cNvPr>
          <p:cNvSpPr/>
          <p:nvPr/>
        </p:nvSpPr>
        <p:spPr>
          <a:xfrm>
            <a:off x="3962400" y="1115433"/>
            <a:ext cx="1219200" cy="443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1C1EB783-C132-4A00-94EE-A8353B147BFD}"/>
              </a:ext>
            </a:extLst>
          </p:cNvPr>
          <p:cNvSpPr/>
          <p:nvPr/>
        </p:nvSpPr>
        <p:spPr>
          <a:xfrm>
            <a:off x="5888183" y="2334163"/>
            <a:ext cx="1219200" cy="443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9211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Suspensions</a:t>
            </a:r>
          </a:p>
        </p:txBody>
      </p:sp>
      <p:sp>
        <p:nvSpPr>
          <p:cNvPr id="3" name="Title 2">
            <a:extLst>
              <a:ext uri="{FF2B5EF4-FFF2-40B4-BE49-F238E27FC236}">
                <a16:creationId xmlns:a16="http://schemas.microsoft.com/office/drawing/2014/main" id="{FA142CDB-E456-44B8-A95A-1692F1D0C8B9}"/>
              </a:ext>
            </a:extLst>
          </p:cNvPr>
          <p:cNvSpPr>
            <a:spLocks noGrp="1"/>
          </p:cNvSpPr>
          <p:nvPr>
            <p:ph type="title"/>
          </p:nvPr>
        </p:nvSpPr>
        <p:spPr>
          <a:xfrm>
            <a:off x="1127414" y="886506"/>
            <a:ext cx="7886700" cy="580571"/>
          </a:xfrm>
        </p:spPr>
        <p:txBody>
          <a:bodyPr>
            <a:normAutofit fontScale="90000"/>
          </a:bodyPr>
          <a:lstStyle/>
          <a:p>
            <a:r>
              <a:rPr lang="en-US" sz="3600" dirty="0">
                <a:latin typeface="Arial Narrow" panose="020B0606020202030204" pitchFamily="34" charset="0"/>
                <a:ea typeface="+mn-ea"/>
                <a:cs typeface="+mn-cs"/>
              </a:rPr>
              <a:t>Cases that warrant special review:</a:t>
            </a:r>
            <a:endParaRPr lang="en-US" dirty="0">
              <a:latin typeface="Arial Narrow" panose="020B0606020202030204" pitchFamily="34" charset="0"/>
            </a:endParaRP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sz="half" idx="1"/>
          </p:nvPr>
        </p:nvSpPr>
        <p:spPr>
          <a:xfrm>
            <a:off x="336430" y="1467077"/>
            <a:ext cx="4121270" cy="4351338"/>
          </a:xfrm>
        </p:spPr>
        <p:txBody>
          <a:bodyPr>
            <a:noAutofit/>
          </a:bodyPr>
          <a:lstStyle/>
          <a:p>
            <a:r>
              <a:rPr lang="en-US" altLang="en-US" sz="2400" dirty="0">
                <a:latin typeface="Arial Narrow" panose="020B0606020202030204" pitchFamily="34" charset="0"/>
              </a:rPr>
              <a:t>Member has financial difficulty and unable to pay dues.   The Grand Knight can waive or partially waive dues, but this does not relieve the council from paying per capita.  </a:t>
            </a:r>
          </a:p>
          <a:p>
            <a:r>
              <a:rPr lang="en-US" altLang="en-US" sz="2400" dirty="0">
                <a:latin typeface="Arial Narrow" panose="020B0606020202030204" pitchFamily="34" charset="0"/>
              </a:rPr>
              <a:t>If member has medical problems which deter his ability to earn income or if totally disabled, then submit completed Form #1831.</a:t>
            </a:r>
          </a:p>
          <a:p>
            <a:endParaRPr lang="en-US" altLang="en-US" sz="2400" dirty="0"/>
          </a:p>
        </p:txBody>
      </p:sp>
      <p:sp>
        <p:nvSpPr>
          <p:cNvPr id="5" name="Content Placeholder 4">
            <a:extLst>
              <a:ext uri="{FF2B5EF4-FFF2-40B4-BE49-F238E27FC236}">
                <a16:creationId xmlns:a16="http://schemas.microsoft.com/office/drawing/2014/main" id="{96763FE7-6CFE-45F0-99AF-CCEAFF66BB99}"/>
              </a:ext>
            </a:extLst>
          </p:cNvPr>
          <p:cNvSpPr>
            <a:spLocks noGrp="1"/>
          </p:cNvSpPr>
          <p:nvPr>
            <p:ph sz="half" idx="2"/>
          </p:nvPr>
        </p:nvSpPr>
        <p:spPr>
          <a:xfrm>
            <a:off x="4572000" y="1467077"/>
            <a:ext cx="4442114" cy="4351338"/>
          </a:xfrm>
        </p:spPr>
        <p:txBody>
          <a:bodyPr>
            <a:noAutofit/>
          </a:bodyPr>
          <a:lstStyle/>
          <a:p>
            <a:r>
              <a:rPr lang="en-US" sz="2400" b="1" dirty="0">
                <a:latin typeface="Arial Narrow" panose="020B0606020202030204" pitchFamily="34" charset="0"/>
              </a:rPr>
              <a:t>Do not suspend </a:t>
            </a:r>
            <a:r>
              <a:rPr lang="en-US" sz="2400" dirty="0">
                <a:latin typeface="Arial Narrow" panose="020B0606020202030204" pitchFamily="34" charset="0"/>
              </a:rPr>
              <a:t>anyone who is three or less years in arrears. </a:t>
            </a:r>
          </a:p>
          <a:p>
            <a:r>
              <a:rPr lang="en-US" sz="2400" dirty="0">
                <a:latin typeface="Arial Narrow" panose="020B0606020202030204" pitchFamily="34" charset="0"/>
              </a:rPr>
              <a:t>Do not suspend anyone who is within two years of reaching Honorary Life status.</a:t>
            </a:r>
          </a:p>
          <a:p>
            <a:r>
              <a:rPr lang="en-US" sz="2400" dirty="0">
                <a:latin typeface="Arial Narrow" panose="020B0606020202030204" pitchFamily="34" charset="0"/>
              </a:rPr>
              <a:t>If you absolutely must suspend someone have your Council’s Growth Chairman be prepared to replace him with two new members.</a:t>
            </a:r>
          </a:p>
          <a:p>
            <a:r>
              <a:rPr lang="en-US" sz="2400" dirty="0">
                <a:latin typeface="Arial Narrow" panose="020B0606020202030204" pitchFamily="34" charset="0"/>
              </a:rPr>
              <a:t>If you have five or more suspensions, please spread them out over a few months.</a:t>
            </a:r>
          </a:p>
        </p:txBody>
      </p:sp>
    </p:spTree>
    <p:extLst>
      <p:ext uri="{BB962C8B-B14F-4D97-AF65-F5344CB8AC3E}">
        <p14:creationId xmlns:p14="http://schemas.microsoft.com/office/powerpoint/2010/main" val="3032233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Withdrawal Process</a:t>
            </a: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idx="1"/>
          </p:nvPr>
        </p:nvSpPr>
        <p:spPr>
          <a:xfrm>
            <a:off x="400300" y="1125281"/>
            <a:ext cx="7829299" cy="5050382"/>
          </a:xfrm>
        </p:spPr>
        <p:txBody>
          <a:bodyPr>
            <a:noAutofit/>
          </a:bodyPr>
          <a:lstStyle/>
          <a:p>
            <a:r>
              <a:rPr lang="en-US" altLang="en-US" sz="3200" dirty="0">
                <a:latin typeface="Arial Narrow" panose="020B0606020202030204" pitchFamily="34" charset="0"/>
              </a:rPr>
              <a:t>Member must send a personal letter (or an email), signed by him and mailed to the council or Membership Records.  The council forwards this document if applicable.  Requires a paper (or scanned version) Form 100</a:t>
            </a:r>
          </a:p>
          <a:p>
            <a:endParaRPr lang="en-US" altLang="en-US" sz="3200" dirty="0">
              <a:latin typeface="Arial Narrow" panose="020B0606020202030204" pitchFamily="34" charset="0"/>
            </a:endParaRPr>
          </a:p>
        </p:txBody>
      </p:sp>
    </p:spTree>
    <p:extLst>
      <p:ext uri="{BB962C8B-B14F-4D97-AF65-F5344CB8AC3E}">
        <p14:creationId xmlns:p14="http://schemas.microsoft.com/office/powerpoint/2010/main" val="1268260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Federal Income Tax</a:t>
            </a: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idx="1"/>
          </p:nvPr>
        </p:nvSpPr>
        <p:spPr>
          <a:xfrm>
            <a:off x="400300" y="1125281"/>
            <a:ext cx="7829299" cy="5050382"/>
          </a:xfrm>
        </p:spPr>
        <p:txBody>
          <a:bodyPr>
            <a:noAutofit/>
          </a:bodyPr>
          <a:lstStyle/>
          <a:p>
            <a:r>
              <a:rPr lang="en-US" altLang="en-US" sz="3200" dirty="0">
                <a:latin typeface="Arial Narrow" panose="020B0606020202030204" pitchFamily="34" charset="0"/>
              </a:rPr>
              <a:t>The Knights of Columbus is organized under IRS code (501) (c)(8), a fraternal benefits society.</a:t>
            </a:r>
          </a:p>
          <a:p>
            <a:pPr lvl="1"/>
            <a:r>
              <a:rPr lang="en-US" altLang="en-US" sz="2800" dirty="0">
                <a:latin typeface="Arial Narrow" panose="020B0606020202030204" pitchFamily="34" charset="0"/>
              </a:rPr>
              <a:t>Councils are exempt from federal income tax.</a:t>
            </a:r>
          </a:p>
          <a:p>
            <a:pPr lvl="1"/>
            <a:r>
              <a:rPr lang="en-US" altLang="en-US" sz="2800" dirty="0">
                <a:latin typeface="Arial Narrow" panose="020B0606020202030204" pitchFamily="34" charset="0"/>
              </a:rPr>
              <a:t>Must provide EIN number to Supreme Advocate.</a:t>
            </a:r>
          </a:p>
          <a:p>
            <a:pPr lvl="1"/>
            <a:r>
              <a:rPr lang="en-US" altLang="en-US" sz="2800" dirty="0">
                <a:latin typeface="Arial Narrow" panose="020B0606020202030204" pitchFamily="34" charset="0"/>
              </a:rPr>
              <a:t>Solicitations are not deductible for tax purposes.</a:t>
            </a:r>
          </a:p>
          <a:p>
            <a:pPr lvl="1"/>
            <a:r>
              <a:rPr lang="en-US" altLang="en-US" sz="2800" dirty="0">
                <a:latin typeface="Arial Narrow" panose="020B0606020202030204" pitchFamily="34" charset="0"/>
              </a:rPr>
              <a:t>When filing for the first time do not use the  words Supreme council, use Knights of Columbus and council name. </a:t>
            </a:r>
          </a:p>
        </p:txBody>
      </p:sp>
    </p:spTree>
    <p:extLst>
      <p:ext uri="{BB962C8B-B14F-4D97-AF65-F5344CB8AC3E}">
        <p14:creationId xmlns:p14="http://schemas.microsoft.com/office/powerpoint/2010/main" val="2140808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Federal Income Tax</a:t>
            </a:r>
          </a:p>
        </p:txBody>
      </p:sp>
      <p:sp>
        <p:nvSpPr>
          <p:cNvPr id="4" name="Content Placeholder 2">
            <a:extLst>
              <a:ext uri="{FF2B5EF4-FFF2-40B4-BE49-F238E27FC236}">
                <a16:creationId xmlns:a16="http://schemas.microsoft.com/office/drawing/2014/main" id="{576DF54E-2209-46E8-B08D-75608A3B2A36}"/>
              </a:ext>
            </a:extLst>
          </p:cNvPr>
          <p:cNvSpPr>
            <a:spLocks noGrp="1"/>
          </p:cNvSpPr>
          <p:nvPr>
            <p:ph idx="1"/>
          </p:nvPr>
        </p:nvSpPr>
        <p:spPr>
          <a:xfrm>
            <a:off x="400300" y="1125281"/>
            <a:ext cx="7829299" cy="5050382"/>
          </a:xfrm>
        </p:spPr>
        <p:txBody>
          <a:bodyPr>
            <a:noAutofit/>
          </a:bodyPr>
          <a:lstStyle/>
          <a:p>
            <a:r>
              <a:rPr lang="en-US" altLang="en-US" dirty="0">
                <a:latin typeface="Arial Narrow" panose="020B0606020202030204" pitchFamily="34" charset="0"/>
              </a:rPr>
              <a:t>Federal Income Tax Information – Form 990</a:t>
            </a:r>
          </a:p>
          <a:p>
            <a:r>
              <a:rPr lang="en-US" altLang="en-US" dirty="0">
                <a:latin typeface="Arial Narrow" panose="020B0606020202030204" pitchFamily="34" charset="0"/>
              </a:rPr>
              <a:t>ALL councils must file one of the following:</a:t>
            </a:r>
          </a:p>
          <a:p>
            <a:pPr lvl="1"/>
            <a:r>
              <a:rPr lang="en-US" altLang="en-US" dirty="0">
                <a:latin typeface="Arial Narrow" panose="020B0606020202030204" pitchFamily="34" charset="0"/>
              </a:rPr>
              <a:t>990N - Gross receipts not exceeding $50,000 </a:t>
            </a:r>
          </a:p>
          <a:p>
            <a:pPr lvl="1"/>
            <a:r>
              <a:rPr lang="en-US" altLang="en-US" dirty="0">
                <a:latin typeface="Arial Narrow" panose="020B0606020202030204" pitchFamily="34" charset="0"/>
              </a:rPr>
              <a:t>(electronically only, available at www.irs.gov)</a:t>
            </a:r>
          </a:p>
          <a:p>
            <a:pPr lvl="1"/>
            <a:r>
              <a:rPr lang="en-US" altLang="en-US" dirty="0">
                <a:latin typeface="Arial Narrow" panose="020B0606020202030204" pitchFamily="34" charset="0"/>
              </a:rPr>
              <a:t>990EZ – Gross receipts over $50,000 and up to                 $199,999</a:t>
            </a:r>
          </a:p>
          <a:p>
            <a:pPr lvl="1"/>
            <a:r>
              <a:rPr lang="en-US" altLang="en-US" dirty="0">
                <a:latin typeface="Arial Narrow" panose="020B0606020202030204" pitchFamily="34" charset="0"/>
              </a:rPr>
              <a:t>990 – Gross receipts over $200,000</a:t>
            </a:r>
            <a:endParaRPr lang="en-US" altLang="en-US" sz="2800" dirty="0">
              <a:latin typeface="Arial Narrow" panose="020B0606020202030204" pitchFamily="34" charset="0"/>
            </a:endParaRPr>
          </a:p>
          <a:p>
            <a:r>
              <a:rPr lang="en-US" altLang="en-US" dirty="0">
                <a:latin typeface="Arial Narrow" panose="020B0606020202030204" pitchFamily="34" charset="0"/>
              </a:rPr>
              <a:t>Must file by the15th day of the 5th month after the end of your organization's accounting period. (If filing by fraternal year, form is due by Nov 15th)</a:t>
            </a:r>
          </a:p>
          <a:p>
            <a:r>
              <a:rPr lang="en-US" altLang="en-US" dirty="0">
                <a:latin typeface="Arial Narrow" panose="020B0606020202030204" pitchFamily="34" charset="0"/>
              </a:rPr>
              <a:t>Group Exemption number for 990 &amp; 990EZ is 0188 </a:t>
            </a:r>
            <a:endParaRPr lang="en-US" altLang="en-US" sz="3200" dirty="0">
              <a:latin typeface="Arial Narrow" panose="020B0606020202030204" pitchFamily="34" charset="0"/>
            </a:endParaRPr>
          </a:p>
          <a:p>
            <a:r>
              <a:rPr lang="en-US" altLang="en-US" dirty="0">
                <a:latin typeface="Arial Narrow" panose="020B0606020202030204" pitchFamily="34" charset="0"/>
              </a:rPr>
              <a:t>Failure to file 3 consecutive years will result in a loss of tax exempt status! </a:t>
            </a:r>
          </a:p>
          <a:p>
            <a:endParaRPr lang="en-US" altLang="en-US" sz="3200" dirty="0">
              <a:latin typeface="Arial Narrow" panose="020B0606020202030204" pitchFamily="34" charset="0"/>
            </a:endParaRPr>
          </a:p>
        </p:txBody>
      </p:sp>
    </p:spTree>
    <p:extLst>
      <p:ext uri="{BB962C8B-B14F-4D97-AF65-F5344CB8AC3E}">
        <p14:creationId xmlns:p14="http://schemas.microsoft.com/office/powerpoint/2010/main" val="3503031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Star Council Award</a:t>
            </a:r>
          </a:p>
        </p:txBody>
      </p:sp>
      <p:pic>
        <p:nvPicPr>
          <p:cNvPr id="2" name="Picture 2" descr="Star Council Award | Knights of Columbus">
            <a:extLst>
              <a:ext uri="{FF2B5EF4-FFF2-40B4-BE49-F238E27FC236}">
                <a16:creationId xmlns:a16="http://schemas.microsoft.com/office/drawing/2014/main" id="{81289D1B-90FD-4FE0-A313-F016A598D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604" y="2177257"/>
            <a:ext cx="2079360" cy="33146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200A3380-E33F-4ABD-AA54-C020D8959E77}"/>
              </a:ext>
            </a:extLst>
          </p:cNvPr>
          <p:cNvSpPr txBox="1">
            <a:spLocks noChangeArrowheads="1"/>
          </p:cNvSpPr>
          <p:nvPr/>
        </p:nvSpPr>
        <p:spPr bwMode="auto">
          <a:xfrm>
            <a:off x="375349" y="2579731"/>
            <a:ext cx="2558351" cy="1957459"/>
          </a:xfrm>
          <a:prstGeom prst="rect">
            <a:avLst/>
          </a:prstGeom>
          <a:noFill/>
          <a:ln w="9525">
            <a:noFill/>
            <a:miter lim="800000"/>
            <a:headEnd/>
            <a:tailEnd/>
          </a:ln>
        </p:spPr>
        <p:txBody>
          <a:bodyPr wrap="square">
            <a:spAutoFit/>
          </a:bodyPr>
          <a:lstStyle/>
          <a:p>
            <a:pPr algn="ctr" defTabSz="914400">
              <a:lnSpc>
                <a:spcPct val="90000"/>
              </a:lnSpc>
              <a:spcBef>
                <a:spcPts val="1000"/>
              </a:spcBef>
              <a:defRPr/>
            </a:pPr>
            <a:r>
              <a:rPr lang="en-US" sz="2800" dirty="0">
                <a:latin typeface="Arial Narrow" panose="020B0606020202030204" pitchFamily="34" charset="0"/>
              </a:rPr>
              <a:t>Membership </a:t>
            </a:r>
          </a:p>
          <a:p>
            <a:pPr algn="ctr"/>
            <a:r>
              <a:rPr lang="en-US" sz="2400" dirty="0">
                <a:solidFill>
                  <a:srgbClr val="0000FF"/>
                </a:solidFill>
                <a:latin typeface="Arial Narrow" panose="020B0606020202030204" pitchFamily="34" charset="0"/>
              </a:rPr>
              <a:t>Quota = 3 or 5% net increase in membership </a:t>
            </a:r>
          </a:p>
          <a:p>
            <a:pPr algn="ctr"/>
            <a:r>
              <a:rPr lang="en-US" sz="2400" dirty="0">
                <a:solidFill>
                  <a:srgbClr val="0000FF"/>
                </a:solidFill>
                <a:latin typeface="Arial Narrow" panose="020B0606020202030204" pitchFamily="34" charset="0"/>
              </a:rPr>
              <a:t>(min 3 or max or 23)</a:t>
            </a:r>
          </a:p>
        </p:txBody>
      </p:sp>
      <p:sp>
        <p:nvSpPr>
          <p:cNvPr id="7" name="Text Box 6">
            <a:extLst>
              <a:ext uri="{FF2B5EF4-FFF2-40B4-BE49-F238E27FC236}">
                <a16:creationId xmlns:a16="http://schemas.microsoft.com/office/drawing/2014/main" id="{73561639-760E-4A56-A1AE-33FA8AE27F7E}"/>
              </a:ext>
            </a:extLst>
          </p:cNvPr>
          <p:cNvSpPr txBox="1">
            <a:spLocks noChangeArrowheads="1"/>
          </p:cNvSpPr>
          <p:nvPr/>
        </p:nvSpPr>
        <p:spPr bwMode="auto">
          <a:xfrm>
            <a:off x="2933700" y="5764082"/>
            <a:ext cx="3276600" cy="849463"/>
          </a:xfrm>
          <a:prstGeom prst="rect">
            <a:avLst/>
          </a:prstGeom>
          <a:noFill/>
          <a:ln w="9525">
            <a:noFill/>
            <a:miter lim="800000"/>
            <a:headEnd/>
            <a:tailEnd/>
          </a:ln>
        </p:spPr>
        <p:txBody>
          <a:bodyPr>
            <a:spAutoFit/>
          </a:bodyPr>
          <a:lstStyle/>
          <a:p>
            <a:pPr algn="ctr" defTabSz="914400">
              <a:lnSpc>
                <a:spcPct val="90000"/>
              </a:lnSpc>
              <a:spcBef>
                <a:spcPts val="1000"/>
              </a:spcBef>
              <a:defRPr/>
            </a:pPr>
            <a:r>
              <a:rPr lang="en-US" sz="2800" dirty="0">
                <a:latin typeface="Arial Narrow" panose="020B0606020202030204" pitchFamily="34" charset="0"/>
              </a:rPr>
              <a:t>Columbian Award </a:t>
            </a:r>
          </a:p>
          <a:p>
            <a:pPr algn="ctr">
              <a:defRPr/>
            </a:pPr>
            <a:r>
              <a:rPr lang="en-US" sz="2400" dirty="0">
                <a:solidFill>
                  <a:srgbClr val="0000FF"/>
                </a:solidFill>
                <a:latin typeface="Arial Narrow" panose="020B0606020202030204" pitchFamily="34" charset="0"/>
              </a:rPr>
              <a:t>SP-7 Due by June 30th</a:t>
            </a:r>
          </a:p>
        </p:txBody>
      </p:sp>
      <p:sp>
        <p:nvSpPr>
          <p:cNvPr id="11" name="Text Box 7">
            <a:extLst>
              <a:ext uri="{FF2B5EF4-FFF2-40B4-BE49-F238E27FC236}">
                <a16:creationId xmlns:a16="http://schemas.microsoft.com/office/drawing/2014/main" id="{9315C5B3-959B-41E6-94AC-5379EEF840A8}"/>
              </a:ext>
            </a:extLst>
          </p:cNvPr>
          <p:cNvSpPr txBox="1">
            <a:spLocks noChangeArrowheads="1"/>
          </p:cNvSpPr>
          <p:nvPr/>
        </p:nvSpPr>
        <p:spPr bwMode="auto">
          <a:xfrm>
            <a:off x="5735782" y="2747517"/>
            <a:ext cx="3075709" cy="1218795"/>
          </a:xfrm>
          <a:prstGeom prst="rect">
            <a:avLst/>
          </a:prstGeom>
          <a:noFill/>
          <a:ln w="9525">
            <a:noFill/>
            <a:miter lim="800000"/>
            <a:headEnd/>
            <a:tailEnd/>
          </a:ln>
        </p:spPr>
        <p:txBody>
          <a:bodyPr wrap="square">
            <a:spAutoFit/>
          </a:bodyPr>
          <a:lstStyle/>
          <a:p>
            <a:pPr algn="ctr" defTabSz="914400">
              <a:lnSpc>
                <a:spcPct val="90000"/>
              </a:lnSpc>
              <a:spcBef>
                <a:spcPts val="1000"/>
              </a:spcBef>
              <a:defRPr/>
            </a:pPr>
            <a:r>
              <a:rPr lang="en-US" sz="2800" dirty="0">
                <a:latin typeface="Arial Narrow" panose="020B0606020202030204" pitchFamily="34" charset="0"/>
              </a:rPr>
              <a:t>Fraternal Survey </a:t>
            </a:r>
          </a:p>
          <a:p>
            <a:pPr algn="ctr" eaLnBrk="1" hangingPunct="1">
              <a:defRPr/>
            </a:pPr>
            <a:r>
              <a:rPr lang="en-US" sz="2400" dirty="0">
                <a:solidFill>
                  <a:srgbClr val="0000FF"/>
                </a:solidFill>
                <a:latin typeface="Arial Narrow" panose="020B0606020202030204" pitchFamily="34" charset="0"/>
              </a:rPr>
              <a:t>Form #1728 Due by Jan 31st</a:t>
            </a:r>
          </a:p>
        </p:txBody>
      </p:sp>
      <p:sp>
        <p:nvSpPr>
          <p:cNvPr id="13" name="Text Box 8">
            <a:extLst>
              <a:ext uri="{FF2B5EF4-FFF2-40B4-BE49-F238E27FC236}">
                <a16:creationId xmlns:a16="http://schemas.microsoft.com/office/drawing/2014/main" id="{6FC97B24-485E-4C9B-A9E9-DB880EB8B126}"/>
              </a:ext>
            </a:extLst>
          </p:cNvPr>
          <p:cNvSpPr txBox="1">
            <a:spLocks noChangeArrowheads="1"/>
          </p:cNvSpPr>
          <p:nvPr/>
        </p:nvSpPr>
        <p:spPr bwMode="auto">
          <a:xfrm>
            <a:off x="2178627" y="1263935"/>
            <a:ext cx="4786745" cy="849463"/>
          </a:xfrm>
          <a:prstGeom prst="rect">
            <a:avLst/>
          </a:prstGeom>
          <a:noFill/>
          <a:ln w="9525">
            <a:noFill/>
            <a:miter lim="800000"/>
            <a:headEnd/>
            <a:tailEnd/>
          </a:ln>
        </p:spPr>
        <p:txBody>
          <a:bodyPr wrap="square">
            <a:spAutoFit/>
          </a:bodyPr>
          <a:lstStyle/>
          <a:p>
            <a:pPr algn="ctr" defTabSz="914400">
              <a:lnSpc>
                <a:spcPct val="90000"/>
              </a:lnSpc>
              <a:spcBef>
                <a:spcPts val="1000"/>
              </a:spcBef>
              <a:defRPr/>
            </a:pPr>
            <a:r>
              <a:rPr lang="en-US" sz="2800" dirty="0">
                <a:latin typeface="Arial Narrow" panose="020B0606020202030204" pitchFamily="34" charset="0"/>
              </a:rPr>
              <a:t>Program Personnel Reported </a:t>
            </a:r>
          </a:p>
          <a:p>
            <a:pPr algn="ctr" eaLnBrk="1" hangingPunct="1">
              <a:defRPr/>
            </a:pPr>
            <a:r>
              <a:rPr lang="en-US" sz="2400" dirty="0">
                <a:solidFill>
                  <a:srgbClr val="0000FF"/>
                </a:solidFill>
                <a:latin typeface="Arial Narrow" panose="020B0606020202030204" pitchFamily="34" charset="0"/>
              </a:rPr>
              <a:t>Form #365 Due by August 1</a:t>
            </a:r>
          </a:p>
        </p:txBody>
      </p:sp>
    </p:spTree>
    <p:extLst>
      <p:ext uri="{BB962C8B-B14F-4D97-AF65-F5344CB8AC3E}">
        <p14:creationId xmlns:p14="http://schemas.microsoft.com/office/powerpoint/2010/main" val="162511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2" name="pgshape"/>
          <p:cNvSpPr/>
          <p:nvPr>
            <p:custDataLst>
              <p:tags r:id="rId2"/>
            </p:custDataLst>
          </p:nvPr>
        </p:nvSpPr>
        <p:spPr>
          <a:xfrm>
            <a:off x="496571" y="3121065"/>
            <a:ext cx="6756400" cy="508000"/>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14" name="pgshape"/>
          <p:cNvSpPr txBox="1"/>
          <p:nvPr>
            <p:custDataLst>
              <p:tags r:id="rId3"/>
            </p:custDataLst>
          </p:nvPr>
        </p:nvSpPr>
        <p:spPr>
          <a:xfrm>
            <a:off x="49657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Jul</a:t>
            </a:r>
          </a:p>
        </p:txBody>
      </p:sp>
      <p:cxnSp>
        <p:nvCxnSpPr>
          <p:cNvPr id="3916" name="pgshape"/>
          <p:cNvCxnSpPr/>
          <p:nvPr/>
        </p:nvCxnSpPr>
        <p:spPr>
          <a:xfrm>
            <a:off x="117221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17" name="pgshape"/>
          <p:cNvSpPr txBox="1"/>
          <p:nvPr>
            <p:custDataLst>
              <p:tags r:id="rId4"/>
            </p:custDataLst>
          </p:nvPr>
        </p:nvSpPr>
        <p:spPr>
          <a:xfrm>
            <a:off x="117221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Aug</a:t>
            </a:r>
          </a:p>
        </p:txBody>
      </p:sp>
      <p:cxnSp>
        <p:nvCxnSpPr>
          <p:cNvPr id="3919" name="pgshape"/>
          <p:cNvCxnSpPr/>
          <p:nvPr/>
        </p:nvCxnSpPr>
        <p:spPr>
          <a:xfrm>
            <a:off x="184785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0" name="pgshape"/>
          <p:cNvSpPr txBox="1"/>
          <p:nvPr>
            <p:custDataLst>
              <p:tags r:id="rId5"/>
            </p:custDataLst>
          </p:nvPr>
        </p:nvSpPr>
        <p:spPr>
          <a:xfrm>
            <a:off x="184785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Sep</a:t>
            </a:r>
          </a:p>
        </p:txBody>
      </p:sp>
      <p:cxnSp>
        <p:nvCxnSpPr>
          <p:cNvPr id="3922" name="pgshape"/>
          <p:cNvCxnSpPr/>
          <p:nvPr/>
        </p:nvCxnSpPr>
        <p:spPr>
          <a:xfrm>
            <a:off x="252349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3" name="pgshape"/>
          <p:cNvSpPr txBox="1"/>
          <p:nvPr>
            <p:custDataLst>
              <p:tags r:id="rId6"/>
            </p:custDataLst>
          </p:nvPr>
        </p:nvSpPr>
        <p:spPr>
          <a:xfrm>
            <a:off x="252349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Oct</a:t>
            </a:r>
          </a:p>
        </p:txBody>
      </p:sp>
      <p:cxnSp>
        <p:nvCxnSpPr>
          <p:cNvPr id="3925" name="pgshape"/>
          <p:cNvCxnSpPr/>
          <p:nvPr/>
        </p:nvCxnSpPr>
        <p:spPr>
          <a:xfrm>
            <a:off x="319913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6" name="pgshape"/>
          <p:cNvSpPr txBox="1"/>
          <p:nvPr>
            <p:custDataLst>
              <p:tags r:id="rId7"/>
            </p:custDataLst>
          </p:nvPr>
        </p:nvSpPr>
        <p:spPr>
          <a:xfrm>
            <a:off x="319913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Nov</a:t>
            </a:r>
          </a:p>
        </p:txBody>
      </p:sp>
      <p:cxnSp>
        <p:nvCxnSpPr>
          <p:cNvPr id="3928" name="pgshape"/>
          <p:cNvCxnSpPr/>
          <p:nvPr/>
        </p:nvCxnSpPr>
        <p:spPr>
          <a:xfrm>
            <a:off x="387477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9" name="pgshape"/>
          <p:cNvSpPr txBox="1"/>
          <p:nvPr>
            <p:custDataLst>
              <p:tags r:id="rId8"/>
            </p:custDataLst>
          </p:nvPr>
        </p:nvSpPr>
        <p:spPr>
          <a:xfrm>
            <a:off x="387477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Dec</a:t>
            </a:r>
          </a:p>
        </p:txBody>
      </p:sp>
      <p:cxnSp>
        <p:nvCxnSpPr>
          <p:cNvPr id="3931" name="pgshape"/>
          <p:cNvCxnSpPr/>
          <p:nvPr/>
        </p:nvCxnSpPr>
        <p:spPr>
          <a:xfrm>
            <a:off x="455041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2" name="pgshape"/>
          <p:cNvSpPr txBox="1"/>
          <p:nvPr>
            <p:custDataLst>
              <p:tags r:id="rId9"/>
            </p:custDataLst>
          </p:nvPr>
        </p:nvSpPr>
        <p:spPr>
          <a:xfrm>
            <a:off x="455041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Jan</a:t>
            </a:r>
          </a:p>
        </p:txBody>
      </p:sp>
      <p:cxnSp>
        <p:nvCxnSpPr>
          <p:cNvPr id="3934" name="pgshape"/>
          <p:cNvCxnSpPr/>
          <p:nvPr/>
        </p:nvCxnSpPr>
        <p:spPr>
          <a:xfrm>
            <a:off x="522605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5" name="pgshape"/>
          <p:cNvSpPr txBox="1"/>
          <p:nvPr>
            <p:custDataLst>
              <p:tags r:id="rId10"/>
            </p:custDataLst>
          </p:nvPr>
        </p:nvSpPr>
        <p:spPr>
          <a:xfrm>
            <a:off x="522605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Feb</a:t>
            </a:r>
          </a:p>
        </p:txBody>
      </p:sp>
      <p:cxnSp>
        <p:nvCxnSpPr>
          <p:cNvPr id="3937" name="pgshape"/>
          <p:cNvCxnSpPr/>
          <p:nvPr/>
        </p:nvCxnSpPr>
        <p:spPr>
          <a:xfrm>
            <a:off x="590169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8" name="pgshape"/>
          <p:cNvSpPr txBox="1"/>
          <p:nvPr>
            <p:custDataLst>
              <p:tags r:id="rId11"/>
            </p:custDataLst>
          </p:nvPr>
        </p:nvSpPr>
        <p:spPr>
          <a:xfrm>
            <a:off x="590169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Mar</a:t>
            </a:r>
          </a:p>
        </p:txBody>
      </p:sp>
      <p:cxnSp>
        <p:nvCxnSpPr>
          <p:cNvPr id="3940" name="pgshape"/>
          <p:cNvCxnSpPr/>
          <p:nvPr/>
        </p:nvCxnSpPr>
        <p:spPr>
          <a:xfrm>
            <a:off x="657733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41" name="pgshape"/>
          <p:cNvSpPr txBox="1"/>
          <p:nvPr>
            <p:custDataLst>
              <p:tags r:id="rId12"/>
            </p:custDataLst>
          </p:nvPr>
        </p:nvSpPr>
        <p:spPr>
          <a:xfrm>
            <a:off x="657733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Apr</a:t>
            </a:r>
          </a:p>
        </p:txBody>
      </p:sp>
      <p:sp>
        <p:nvSpPr>
          <p:cNvPr id="3991" name="milestoneshape"/>
          <p:cNvSpPr/>
          <p:nvPr/>
        </p:nvSpPr>
        <p:spPr>
          <a:xfrm rot="10800000">
            <a:off x="2716004" y="36417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2" name="milestoneshape"/>
          <p:cNvSpPr txBox="1"/>
          <p:nvPr>
            <p:custDataLst>
              <p:tags r:id="rId13"/>
            </p:custDataLst>
          </p:nvPr>
        </p:nvSpPr>
        <p:spPr>
          <a:xfrm>
            <a:off x="2144504" y="4756482"/>
            <a:ext cx="1397000" cy="680699"/>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10/10/2021</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Supreme Per Capita Due</a:t>
            </a:r>
          </a:p>
        </p:txBody>
      </p:sp>
      <p:cxnSp>
        <p:nvCxnSpPr>
          <p:cNvPr id="3994" name="milestoneshape"/>
          <p:cNvCxnSpPr>
            <a:cxnSpLocks/>
            <a:stCxn id="3991" idx="0"/>
          </p:cNvCxnSpPr>
          <p:nvPr/>
        </p:nvCxnSpPr>
        <p:spPr>
          <a:xfrm>
            <a:off x="2843004" y="39211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3995" name="milestoneshape"/>
          <p:cNvSpPr/>
          <p:nvPr/>
        </p:nvSpPr>
        <p:spPr>
          <a:xfrm>
            <a:off x="2088882" y="2832100"/>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6" name="milestoneshape"/>
          <p:cNvSpPr txBox="1"/>
          <p:nvPr>
            <p:custDataLst>
              <p:tags r:id="rId14"/>
            </p:custDataLst>
          </p:nvPr>
        </p:nvSpPr>
        <p:spPr>
          <a:xfrm>
            <a:off x="1577976" y="1096528"/>
            <a:ext cx="1215390" cy="631455"/>
          </a:xfrm>
          <a:prstGeom prst="rect">
            <a:avLst/>
          </a:prstGeom>
          <a:noFill/>
        </p:spPr>
        <p:txBody>
          <a:bodyPr vert="horz" wrap="square" lIns="88900" tIns="44450" rIns="88900" bIns="44450" rtlCol="0" anchor="b" anchorCtr="1">
            <a:spAutoFit/>
          </a:bodyPr>
          <a:lstStyle>
            <a:defPPr>
              <a:defRPr lang="en-US"/>
            </a:defPPr>
            <a:lvl1pPr marL="171450" marR="0" indent="-171450">
              <a:lnSpc>
                <a:spcPct val="80000"/>
              </a:lnSpc>
              <a:spcBef>
                <a:spcPts val="0"/>
              </a:spcBef>
              <a:spcAft>
                <a:spcPts val="0"/>
              </a:spcAft>
              <a:buFont typeface="Arial" panose="020B0604020202020204" pitchFamily="34" charset="0"/>
              <a:buChar char="•"/>
              <a:defRPr sz="1100">
                <a:solidFill>
                  <a:schemeClr val="tx1">
                    <a:lumMod val="75000"/>
                    <a:lumOff val="25000"/>
                  </a:schemeClr>
                </a:solidFill>
              </a:defRPr>
            </a:lvl1pPr>
          </a:lstStyle>
          <a:p>
            <a:r>
              <a:rPr lang="en-US" sz="1400" dirty="0">
                <a:latin typeface="Arial Narrow" panose="020B0606020202030204" pitchFamily="34" charset="0"/>
              </a:rPr>
              <a:t>Convention Credentials</a:t>
            </a:r>
          </a:p>
          <a:p>
            <a:pPr marL="0" indent="0" algn="ctr">
              <a:buNone/>
            </a:pPr>
            <a:r>
              <a:rPr lang="en-US" sz="1600" b="1" dirty="0">
                <a:latin typeface="Arial Narrow" panose="020B0606020202030204" pitchFamily="34" charset="0"/>
              </a:rPr>
              <a:t>9/1/2021</a:t>
            </a:r>
          </a:p>
        </p:txBody>
      </p:sp>
      <p:cxnSp>
        <p:nvCxnSpPr>
          <p:cNvPr id="3998" name="milestoneshape"/>
          <p:cNvCxnSpPr>
            <a:stCxn id="3995" idx="0"/>
          </p:cNvCxnSpPr>
          <p:nvPr/>
        </p:nvCxnSpPr>
        <p:spPr>
          <a:xfrm flipV="1">
            <a:off x="2215882" y="1840946"/>
            <a:ext cx="0" cy="991154"/>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3999" name="milestoneshape"/>
          <p:cNvSpPr/>
          <p:nvPr/>
        </p:nvSpPr>
        <p:spPr>
          <a:xfrm rot="10800000">
            <a:off x="1383031" y="3717127"/>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0" name="milestoneshape"/>
          <p:cNvSpPr txBox="1"/>
          <p:nvPr>
            <p:custDataLst>
              <p:tags r:id="rId15"/>
            </p:custDataLst>
          </p:nvPr>
        </p:nvSpPr>
        <p:spPr>
          <a:xfrm>
            <a:off x="747503" y="4039528"/>
            <a:ext cx="1595375" cy="1690206"/>
          </a:xfrm>
          <a:prstGeom prst="rect">
            <a:avLst/>
          </a:prstGeom>
          <a:noFill/>
        </p:spPr>
        <p:txBody>
          <a:bodyPr vert="horz" wrap="square" lIns="88900" tIns="44450" rIns="88900" bIns="44450" rtlCol="0" anchor="t" anchorCtr="1">
            <a:spAutoFit/>
          </a:bodyPr>
          <a:lstStyle/>
          <a:p>
            <a:pPr marL="0">
              <a:lnSpc>
                <a:spcPct val="80000"/>
              </a:lnSpc>
            </a:pPr>
            <a:r>
              <a:rPr lang="en-US" sz="1600" b="1" dirty="0">
                <a:solidFill>
                  <a:schemeClr val="tx1">
                    <a:lumMod val="75000"/>
                    <a:lumOff val="25000"/>
                  </a:schemeClr>
                </a:solidFill>
                <a:latin typeface="Arial Narrow" panose="020B0606020202030204" pitchFamily="34" charset="0"/>
              </a:rPr>
              <a:t>8/1/2021</a:t>
            </a:r>
          </a:p>
          <a:p>
            <a:pPr marL="171450" indent="-17145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365 Service Program Personnel Report</a:t>
            </a:r>
          </a:p>
          <a:p>
            <a:pPr marL="171450" indent="-171450">
              <a:lnSpc>
                <a:spcPct val="80000"/>
              </a:lnSpc>
              <a:buFont typeface="Arial" panose="020B0604020202020204" pitchFamily="34" charset="0"/>
              <a:buChar char="•"/>
            </a:pPr>
            <a:endParaRPr lang="en-US" sz="1400" dirty="0">
              <a:solidFill>
                <a:schemeClr val="tx1">
                  <a:lumMod val="75000"/>
                  <a:lumOff val="25000"/>
                </a:schemeClr>
              </a:solidFill>
              <a:latin typeface="Arial Narrow" panose="020B0606020202030204" pitchFamily="34" charset="0"/>
            </a:endParaRPr>
          </a:p>
          <a:p>
            <a:pPr>
              <a:lnSpc>
                <a:spcPct val="80000"/>
              </a:lnSpc>
            </a:pPr>
            <a:r>
              <a:rPr lang="en-US" sz="1600" b="1" dirty="0">
                <a:solidFill>
                  <a:schemeClr val="tx1">
                    <a:lumMod val="75000"/>
                    <a:lumOff val="25000"/>
                  </a:schemeClr>
                </a:solidFill>
                <a:latin typeface="Arial Narrow" panose="020B0606020202030204" pitchFamily="34" charset="0"/>
              </a:rPr>
              <a:t>8/15/2021</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1295-1 Semiannual Council Audit</a:t>
            </a:r>
          </a:p>
        </p:txBody>
      </p:sp>
      <p:sp>
        <p:nvSpPr>
          <p:cNvPr id="4003" name="milestoneshape"/>
          <p:cNvSpPr/>
          <p:nvPr/>
        </p:nvSpPr>
        <p:spPr>
          <a:xfrm>
            <a:off x="727393" y="2787690"/>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4" name="milestoneshape"/>
          <p:cNvSpPr txBox="1"/>
          <p:nvPr>
            <p:custDataLst>
              <p:tags r:id="rId16"/>
            </p:custDataLst>
          </p:nvPr>
        </p:nvSpPr>
        <p:spPr>
          <a:xfrm>
            <a:off x="19818" y="1437267"/>
            <a:ext cx="1578819" cy="1320874"/>
          </a:xfrm>
          <a:prstGeom prst="rect">
            <a:avLst/>
          </a:prstGeom>
          <a:noFill/>
        </p:spPr>
        <p:txBody>
          <a:bodyPr vert="horz" wrap="square" lIns="88900" tIns="44450" rIns="88900" bIns="44450" rtlCol="0" anchor="b" anchorCtr="1">
            <a:spAutoFit/>
          </a:bodyPr>
          <a:lstStyle/>
          <a:p>
            <a:pPr marL="171450" marR="0" indent="-171450">
              <a:lnSpc>
                <a:spcPct val="80000"/>
              </a:lnSpc>
              <a:spcBef>
                <a:spcPts val="0"/>
              </a:spcBef>
              <a:spcAft>
                <a:spcPts val="0"/>
              </a:spcAft>
              <a:buFont typeface="Arial" panose="020B0604020202020204" pitchFamily="34" charset="0"/>
              <a:buChar char="•"/>
            </a:pPr>
            <a:r>
              <a:rPr lang="en-US" sz="1400" dirty="0">
                <a:solidFill>
                  <a:srgbClr val="FF0000"/>
                </a:solidFill>
                <a:latin typeface="Arial Narrow" panose="020B0606020202030204" pitchFamily="34" charset="0"/>
              </a:rPr>
              <a:t>Beginning of Fraternal Year</a:t>
            </a:r>
          </a:p>
          <a:p>
            <a:pPr marL="171450" marR="0" indent="-171450">
              <a:lnSpc>
                <a:spcPct val="80000"/>
              </a:lnSpc>
              <a:spcBef>
                <a:spcPts val="0"/>
              </a:spcBef>
              <a:spcAft>
                <a:spcPts val="0"/>
              </a:spcAft>
              <a:buFont typeface="Arial" panose="020B0604020202020204" pitchFamily="34" charset="0"/>
              <a:buChar char="•"/>
            </a:pPr>
            <a:endParaRPr lang="en-US" sz="1400" dirty="0">
              <a:solidFill>
                <a:schemeClr val="tx1">
                  <a:lumMod val="75000"/>
                  <a:lumOff val="25000"/>
                </a:schemeClr>
              </a:solidFill>
              <a:latin typeface="Arial Narrow" panose="020B0606020202030204" pitchFamily="34" charset="0"/>
            </a:endParaRPr>
          </a:p>
          <a:p>
            <a:pPr marL="171450" marR="0" indent="-171450">
              <a:lnSpc>
                <a:spcPct val="80000"/>
              </a:lnSpc>
              <a:spcBef>
                <a:spcPts val="0"/>
              </a:spcBef>
              <a:spcAft>
                <a:spcPts val="0"/>
              </a:spcAft>
              <a:buFont typeface="Arial" panose="020B0604020202020204" pitchFamily="34" charset="0"/>
              <a:buChar char="•"/>
            </a:pPr>
            <a:r>
              <a:rPr lang="en-US" sz="1400" dirty="0">
                <a:latin typeface="Arial Narrow" panose="020B0606020202030204" pitchFamily="34" charset="0"/>
              </a:rPr>
              <a:t>Form 185 Report of Officers Chosen for Term</a:t>
            </a:r>
          </a:p>
          <a:p>
            <a:pPr marR="0">
              <a:lnSpc>
                <a:spcPct val="80000"/>
              </a:lnSpc>
              <a:spcBef>
                <a:spcPts val="0"/>
              </a:spcBef>
              <a:spcAft>
                <a:spcPts val="0"/>
              </a:spcAft>
            </a:pPr>
            <a:r>
              <a:rPr lang="en-US" sz="1600" b="1" dirty="0">
                <a:solidFill>
                  <a:schemeClr val="tx1">
                    <a:lumMod val="75000"/>
                    <a:lumOff val="25000"/>
                  </a:schemeClr>
                </a:solidFill>
                <a:latin typeface="Arial Narrow" panose="020B0606020202030204" pitchFamily="34" charset="0"/>
              </a:rPr>
              <a:t>7/1/2021</a:t>
            </a:r>
          </a:p>
        </p:txBody>
      </p:sp>
      <p:sp>
        <p:nvSpPr>
          <p:cNvPr id="93" name="pgshape">
            <a:extLst>
              <a:ext uri="{FF2B5EF4-FFF2-40B4-BE49-F238E27FC236}">
                <a16:creationId xmlns:a16="http://schemas.microsoft.com/office/drawing/2014/main" id="{3F6B8555-6B8F-439A-9140-FA0714863BCB}"/>
              </a:ext>
            </a:extLst>
          </p:cNvPr>
          <p:cNvSpPr txBox="1"/>
          <p:nvPr>
            <p:custDataLst>
              <p:tags r:id="rId17"/>
            </p:custDataLst>
          </p:nvPr>
        </p:nvSpPr>
        <p:spPr>
          <a:xfrm>
            <a:off x="725297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May</a:t>
            </a:r>
          </a:p>
        </p:txBody>
      </p:sp>
      <p:sp>
        <p:nvSpPr>
          <p:cNvPr id="94" name="pgshape">
            <a:extLst>
              <a:ext uri="{FF2B5EF4-FFF2-40B4-BE49-F238E27FC236}">
                <a16:creationId xmlns:a16="http://schemas.microsoft.com/office/drawing/2014/main" id="{7990395D-1573-4886-8C47-FD9DCD49155B}"/>
              </a:ext>
            </a:extLst>
          </p:cNvPr>
          <p:cNvSpPr txBox="1"/>
          <p:nvPr>
            <p:custDataLst>
              <p:tags r:id="rId18"/>
            </p:custDataLst>
          </p:nvPr>
        </p:nvSpPr>
        <p:spPr>
          <a:xfrm>
            <a:off x="792861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Jun</a:t>
            </a:r>
          </a:p>
        </p:txBody>
      </p:sp>
      <p:cxnSp>
        <p:nvCxnSpPr>
          <p:cNvPr id="95" name="pgshape">
            <a:extLst>
              <a:ext uri="{FF2B5EF4-FFF2-40B4-BE49-F238E27FC236}">
                <a16:creationId xmlns:a16="http://schemas.microsoft.com/office/drawing/2014/main" id="{EF78F8E3-6243-450C-8F61-94B42C0B5334}"/>
              </a:ext>
            </a:extLst>
          </p:cNvPr>
          <p:cNvCxnSpPr/>
          <p:nvPr/>
        </p:nvCxnSpPr>
        <p:spPr>
          <a:xfrm>
            <a:off x="7252970" y="3273465"/>
            <a:ext cx="0" cy="203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pgshape">
            <a:extLst>
              <a:ext uri="{FF2B5EF4-FFF2-40B4-BE49-F238E27FC236}">
                <a16:creationId xmlns:a16="http://schemas.microsoft.com/office/drawing/2014/main" id="{57F8DE90-F3EF-44DF-9AA1-533B075FC4EA}"/>
              </a:ext>
            </a:extLst>
          </p:cNvPr>
          <p:cNvCxnSpPr/>
          <p:nvPr/>
        </p:nvCxnSpPr>
        <p:spPr>
          <a:xfrm>
            <a:off x="7928610" y="3273465"/>
            <a:ext cx="0" cy="203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milestoneshape">
            <a:extLst>
              <a:ext uri="{FF2B5EF4-FFF2-40B4-BE49-F238E27FC236}">
                <a16:creationId xmlns:a16="http://schemas.microsoft.com/office/drawing/2014/main" id="{143DE953-3A83-44B2-9492-0D8BC446574F}"/>
              </a:ext>
            </a:extLst>
          </p:cNvPr>
          <p:cNvSpPr/>
          <p:nvPr/>
        </p:nvSpPr>
        <p:spPr>
          <a:xfrm>
            <a:off x="4773613" y="2806998"/>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milestoneshape">
            <a:extLst>
              <a:ext uri="{FF2B5EF4-FFF2-40B4-BE49-F238E27FC236}">
                <a16:creationId xmlns:a16="http://schemas.microsoft.com/office/drawing/2014/main" id="{731E9780-BBD6-4940-8821-C07A5A7D0ECA}"/>
              </a:ext>
            </a:extLst>
          </p:cNvPr>
          <p:cNvSpPr txBox="1"/>
          <p:nvPr>
            <p:custDataLst>
              <p:tags r:id="rId19"/>
            </p:custDataLst>
          </p:nvPr>
        </p:nvSpPr>
        <p:spPr>
          <a:xfrm>
            <a:off x="4027855" y="1420235"/>
            <a:ext cx="1655017" cy="1345497"/>
          </a:xfrm>
          <a:prstGeom prst="rect">
            <a:avLst/>
          </a:prstGeom>
          <a:noFill/>
        </p:spPr>
        <p:txBody>
          <a:bodyPr vert="horz" wrap="square" lIns="88900" tIns="44450" rIns="88900" bIns="44450" rtlCol="0" anchor="b" anchorCtr="1">
            <a:spAutoFit/>
          </a:bodyPr>
          <a:lstStyle/>
          <a:p>
            <a:pPr marL="228600" indent="-22860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2nd Billing Notice</a:t>
            </a:r>
          </a:p>
          <a:p>
            <a:pPr marL="0">
              <a:lnSpc>
                <a:spcPct val="80000"/>
              </a:lnSpc>
              <a:buFont typeface="Arial" panose="020B0604020202020204" pitchFamily="34" charset="0"/>
            </a:pPr>
            <a:r>
              <a:rPr lang="en-US" sz="1600" b="1" dirty="0">
                <a:solidFill>
                  <a:schemeClr val="tx1">
                    <a:lumMod val="75000"/>
                    <a:lumOff val="25000"/>
                  </a:schemeClr>
                </a:solidFill>
                <a:latin typeface="Arial Narrow" panose="020B0606020202030204" pitchFamily="34" charset="0"/>
              </a:rPr>
              <a:t>1/15/2022 </a:t>
            </a:r>
          </a:p>
          <a:p>
            <a:pPr marL="0">
              <a:lnSpc>
                <a:spcPct val="80000"/>
              </a:lnSpc>
              <a:buFont typeface="Arial" panose="020B0604020202020204" pitchFamily="34" charset="0"/>
            </a:pPr>
            <a:endParaRPr lang="en-US" sz="1400" dirty="0">
              <a:solidFill>
                <a:schemeClr val="tx1">
                  <a:lumMod val="75000"/>
                  <a:lumOff val="25000"/>
                </a:schemeClr>
              </a:solidFill>
              <a:latin typeface="Arial Narrow" panose="020B0606020202030204" pitchFamily="34" charset="0"/>
            </a:endParaRPr>
          </a:p>
          <a:p>
            <a:pPr marL="228600" indent="-22860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1728 Annual Survey of Fraternal Activity</a:t>
            </a:r>
          </a:p>
          <a:p>
            <a:pPr marL="0">
              <a:lnSpc>
                <a:spcPct val="80000"/>
              </a:lnSpc>
              <a:buFont typeface="Arial" panose="020B0604020202020204" pitchFamily="34" charset="0"/>
            </a:pPr>
            <a:r>
              <a:rPr lang="en-US" sz="1600" b="1" dirty="0">
                <a:solidFill>
                  <a:schemeClr val="tx1">
                    <a:lumMod val="75000"/>
                    <a:lumOff val="25000"/>
                  </a:schemeClr>
                </a:solidFill>
                <a:latin typeface="Arial Narrow" panose="020B0606020202030204" pitchFamily="34" charset="0"/>
              </a:rPr>
              <a:t>1/31/2022</a:t>
            </a:r>
          </a:p>
        </p:txBody>
      </p:sp>
      <p:sp>
        <p:nvSpPr>
          <p:cNvPr id="100" name="milestoneshape">
            <a:extLst>
              <a:ext uri="{FF2B5EF4-FFF2-40B4-BE49-F238E27FC236}">
                <a16:creationId xmlns:a16="http://schemas.microsoft.com/office/drawing/2014/main" id="{F05D94C8-D82E-4666-990C-36E6E0E8D8F7}"/>
              </a:ext>
            </a:extLst>
          </p:cNvPr>
          <p:cNvSpPr/>
          <p:nvPr/>
        </p:nvSpPr>
        <p:spPr>
          <a:xfrm rot="10800000">
            <a:off x="4080720" y="3657913"/>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milestoneshape">
            <a:extLst>
              <a:ext uri="{FF2B5EF4-FFF2-40B4-BE49-F238E27FC236}">
                <a16:creationId xmlns:a16="http://schemas.microsoft.com/office/drawing/2014/main" id="{43DE603C-F20F-438E-9AE1-0D926DACE47D}"/>
              </a:ext>
            </a:extLst>
          </p:cNvPr>
          <p:cNvSpPr txBox="1"/>
          <p:nvPr>
            <p:custDataLst>
              <p:tags r:id="rId20"/>
            </p:custDataLst>
          </p:nvPr>
        </p:nvSpPr>
        <p:spPr>
          <a:xfrm>
            <a:off x="3390903" y="3978579"/>
            <a:ext cx="1582415" cy="50834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12/15/2021</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1st Billing Notice</a:t>
            </a:r>
          </a:p>
        </p:txBody>
      </p:sp>
      <p:sp>
        <p:nvSpPr>
          <p:cNvPr id="102" name="Parallelogram 101">
            <a:extLst>
              <a:ext uri="{FF2B5EF4-FFF2-40B4-BE49-F238E27FC236}">
                <a16:creationId xmlns:a16="http://schemas.microsoft.com/office/drawing/2014/main" id="{D5069967-2C8B-4763-8E53-5D0BB605312F}"/>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Financial Secretary Timeline</a:t>
            </a:r>
          </a:p>
        </p:txBody>
      </p:sp>
      <p:sp>
        <p:nvSpPr>
          <p:cNvPr id="103" name="milestoneshape">
            <a:extLst>
              <a:ext uri="{FF2B5EF4-FFF2-40B4-BE49-F238E27FC236}">
                <a16:creationId xmlns:a16="http://schemas.microsoft.com/office/drawing/2014/main" id="{8C63401D-353B-44F8-91CA-3CE2B5471C86}"/>
              </a:ext>
            </a:extLst>
          </p:cNvPr>
          <p:cNvSpPr/>
          <p:nvPr/>
        </p:nvSpPr>
        <p:spPr>
          <a:xfrm rot="10800000">
            <a:off x="5445434" y="36290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milestoneshape">
            <a:extLst>
              <a:ext uri="{FF2B5EF4-FFF2-40B4-BE49-F238E27FC236}">
                <a16:creationId xmlns:a16="http://schemas.microsoft.com/office/drawing/2014/main" id="{8BC379DD-F813-496A-9D15-AD8DC75295C7}"/>
              </a:ext>
            </a:extLst>
          </p:cNvPr>
          <p:cNvSpPr txBox="1"/>
          <p:nvPr>
            <p:custDataLst>
              <p:tags r:id="rId21"/>
            </p:custDataLst>
          </p:nvPr>
        </p:nvSpPr>
        <p:spPr>
          <a:xfrm>
            <a:off x="4873934" y="4743782"/>
            <a:ext cx="1397000" cy="85305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2/15/2022</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1295-2 Semiannual Council Audit </a:t>
            </a:r>
          </a:p>
        </p:txBody>
      </p:sp>
      <p:cxnSp>
        <p:nvCxnSpPr>
          <p:cNvPr id="105" name="milestoneshape">
            <a:extLst>
              <a:ext uri="{FF2B5EF4-FFF2-40B4-BE49-F238E27FC236}">
                <a16:creationId xmlns:a16="http://schemas.microsoft.com/office/drawing/2014/main" id="{963099B7-F5AF-4C82-93F8-0005FF8131AA}"/>
              </a:ext>
            </a:extLst>
          </p:cNvPr>
          <p:cNvCxnSpPr>
            <a:cxnSpLocks/>
            <a:stCxn id="103" idx="0"/>
          </p:cNvCxnSpPr>
          <p:nvPr/>
        </p:nvCxnSpPr>
        <p:spPr>
          <a:xfrm>
            <a:off x="5572434" y="39084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110" name="milestoneshape">
            <a:extLst>
              <a:ext uri="{FF2B5EF4-FFF2-40B4-BE49-F238E27FC236}">
                <a16:creationId xmlns:a16="http://schemas.microsoft.com/office/drawing/2014/main" id="{590E6CFE-6AB6-4857-B130-5973FA6C0C7A}"/>
              </a:ext>
            </a:extLst>
          </p:cNvPr>
          <p:cNvSpPr/>
          <p:nvPr/>
        </p:nvSpPr>
        <p:spPr>
          <a:xfrm rot="10800000">
            <a:off x="6773848" y="3688954"/>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milestoneshape">
            <a:extLst>
              <a:ext uri="{FF2B5EF4-FFF2-40B4-BE49-F238E27FC236}">
                <a16:creationId xmlns:a16="http://schemas.microsoft.com/office/drawing/2014/main" id="{9DD8904B-9F2E-4B4C-8D01-BC26C8FF4AC4}"/>
              </a:ext>
            </a:extLst>
          </p:cNvPr>
          <p:cNvSpPr txBox="1"/>
          <p:nvPr>
            <p:custDataLst>
              <p:tags r:id="rId22"/>
            </p:custDataLst>
          </p:nvPr>
        </p:nvSpPr>
        <p:spPr>
          <a:xfrm>
            <a:off x="6084031" y="4009620"/>
            <a:ext cx="1582415" cy="680699"/>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4/10/2022</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Supreme Per Capita Due</a:t>
            </a:r>
          </a:p>
        </p:txBody>
      </p:sp>
      <p:sp>
        <p:nvSpPr>
          <p:cNvPr id="112" name="milestoneshape">
            <a:extLst>
              <a:ext uri="{FF2B5EF4-FFF2-40B4-BE49-F238E27FC236}">
                <a16:creationId xmlns:a16="http://schemas.microsoft.com/office/drawing/2014/main" id="{493CC2A0-8AF2-4C41-B6D3-94605CA80DBC}"/>
              </a:ext>
            </a:extLst>
          </p:cNvPr>
          <p:cNvSpPr/>
          <p:nvPr/>
        </p:nvSpPr>
        <p:spPr>
          <a:xfrm>
            <a:off x="7490235" y="2806998"/>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milestoneshape">
            <a:extLst>
              <a:ext uri="{FF2B5EF4-FFF2-40B4-BE49-F238E27FC236}">
                <a16:creationId xmlns:a16="http://schemas.microsoft.com/office/drawing/2014/main" id="{F00C598C-888D-4373-A118-E3715FB1F272}"/>
              </a:ext>
            </a:extLst>
          </p:cNvPr>
          <p:cNvSpPr txBox="1"/>
          <p:nvPr>
            <p:custDataLst>
              <p:tags r:id="rId23"/>
            </p:custDataLst>
          </p:nvPr>
        </p:nvSpPr>
        <p:spPr>
          <a:xfrm>
            <a:off x="6744477" y="2257388"/>
            <a:ext cx="1859773" cy="508344"/>
          </a:xfrm>
          <a:prstGeom prst="rect">
            <a:avLst/>
          </a:prstGeom>
          <a:noFill/>
        </p:spPr>
        <p:txBody>
          <a:bodyPr vert="horz" wrap="square" lIns="88900" tIns="44450" rIns="88900" bIns="44450" rtlCol="0" anchor="b" anchorCtr="1">
            <a:spAutoFit/>
          </a:bodyPr>
          <a:lstStyle/>
          <a:p>
            <a:pPr marL="228600" marR="0" indent="-22860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Council Elections</a:t>
            </a:r>
          </a:p>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5/1/2022  - 6/15/2022  </a:t>
            </a:r>
          </a:p>
        </p:txBody>
      </p:sp>
      <p:sp>
        <p:nvSpPr>
          <p:cNvPr id="114" name="milestoneshape">
            <a:extLst>
              <a:ext uri="{FF2B5EF4-FFF2-40B4-BE49-F238E27FC236}">
                <a16:creationId xmlns:a16="http://schemas.microsoft.com/office/drawing/2014/main" id="{39F70AEF-D1F0-4648-A2BF-08C03FBD5110}"/>
              </a:ext>
            </a:extLst>
          </p:cNvPr>
          <p:cNvSpPr/>
          <p:nvPr/>
        </p:nvSpPr>
        <p:spPr>
          <a:xfrm rot="10800000">
            <a:off x="8127123" y="36417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milestoneshape">
            <a:extLst>
              <a:ext uri="{FF2B5EF4-FFF2-40B4-BE49-F238E27FC236}">
                <a16:creationId xmlns:a16="http://schemas.microsoft.com/office/drawing/2014/main" id="{A6E2F725-C125-4655-B33C-EC8452D4DA0D}"/>
              </a:ext>
            </a:extLst>
          </p:cNvPr>
          <p:cNvSpPr txBox="1"/>
          <p:nvPr>
            <p:custDataLst>
              <p:tags r:id="rId24"/>
            </p:custDataLst>
          </p:nvPr>
        </p:nvSpPr>
        <p:spPr>
          <a:xfrm>
            <a:off x="7329796" y="4737726"/>
            <a:ext cx="1814204" cy="206569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6/30/2022</a:t>
            </a:r>
          </a:p>
          <a:p>
            <a:pPr marL="171450" indent="-171450">
              <a:lnSpc>
                <a:spcPct val="80000"/>
              </a:lnSpc>
              <a:buFont typeface="Arial" panose="020B0604020202020204" pitchFamily="34" charset="0"/>
              <a:buChar char="•"/>
            </a:pPr>
            <a:r>
              <a:rPr lang="en-US" sz="1400" dirty="0">
                <a:solidFill>
                  <a:srgbClr val="FF0000"/>
                </a:solidFill>
                <a:latin typeface="Arial Narrow" panose="020B0606020202030204" pitchFamily="34" charset="0"/>
              </a:rPr>
              <a:t>End of Fraternal Year</a:t>
            </a:r>
          </a:p>
          <a:p>
            <a:pPr marL="171450" indent="-171450">
              <a:lnSpc>
                <a:spcPct val="80000"/>
              </a:lnSpc>
              <a:buFont typeface="Arial" panose="020B0604020202020204" pitchFamily="34" charset="0"/>
              <a:buChar char="•"/>
            </a:pPr>
            <a:endParaRPr lang="en-US" sz="1400" dirty="0">
              <a:solidFill>
                <a:srgbClr val="FF0000"/>
              </a:solidFill>
              <a:latin typeface="Arial Narrow" panose="020B0606020202030204" pitchFamily="34" charset="0"/>
            </a:endParaRPr>
          </a:p>
          <a:p>
            <a:pPr marL="171450" indent="-17145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SP-7 Columbian Award Application</a:t>
            </a:r>
          </a:p>
          <a:p>
            <a:pPr marL="0" marR="0">
              <a:spcBef>
                <a:spcPts val="0"/>
              </a:spcBef>
              <a:spcAft>
                <a:spcPts val="0"/>
              </a:spcAft>
            </a:pPr>
            <a:r>
              <a:rPr lang="en-US" sz="1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b="1" dirty="0">
                <a:solidFill>
                  <a:schemeClr val="tx1">
                    <a:lumMod val="75000"/>
                    <a:lumOff val="25000"/>
                  </a:schemeClr>
                </a:solidFill>
                <a:latin typeface="Arial Narrow" panose="020B0606020202030204" pitchFamily="34" charset="0"/>
              </a:rPr>
              <a:t>6/30/2022  </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2630 Annual Report KofC Round Table </a:t>
            </a:r>
          </a:p>
        </p:txBody>
      </p:sp>
      <p:cxnSp>
        <p:nvCxnSpPr>
          <p:cNvPr id="116" name="milestoneshape">
            <a:extLst>
              <a:ext uri="{FF2B5EF4-FFF2-40B4-BE49-F238E27FC236}">
                <a16:creationId xmlns:a16="http://schemas.microsoft.com/office/drawing/2014/main" id="{C9525A15-ACAC-4F2B-9710-4B7E2EEA7ECB}"/>
              </a:ext>
            </a:extLst>
          </p:cNvPr>
          <p:cNvCxnSpPr>
            <a:cxnSpLocks/>
            <a:stCxn id="114" idx="0"/>
          </p:cNvCxnSpPr>
          <p:nvPr/>
        </p:nvCxnSpPr>
        <p:spPr>
          <a:xfrm>
            <a:off x="8254123" y="39211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510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ge result for cross images fre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9390" y="1089706"/>
            <a:ext cx="3233571" cy="41516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427A06-9981-4A17-A9A5-55DFB57C0543}"/>
              </a:ext>
            </a:extLst>
          </p:cNvPr>
          <p:cNvSpPr/>
          <p:nvPr/>
        </p:nvSpPr>
        <p:spPr>
          <a:xfrm>
            <a:off x="394295" y="1233714"/>
            <a:ext cx="8355410" cy="5109091"/>
          </a:xfrm>
          <a:prstGeom prst="rect">
            <a:avLst/>
          </a:prstGeom>
        </p:spPr>
        <p:txBody>
          <a:bodyPr wrap="square">
            <a:spAutoFit/>
          </a:bodyPr>
          <a:lstStyle/>
          <a:p>
            <a:r>
              <a:rPr lang="en-US" sz="3200" b="1" dirty="0">
                <a:solidFill>
                  <a:srgbClr val="222222"/>
                </a:solidFill>
                <a:effectLst>
                  <a:outerShdw blurRad="38100" dist="38100" dir="2700000" algn="tl">
                    <a:srgbClr val="000000">
                      <a:alpha val="43137"/>
                    </a:srgbClr>
                  </a:outerShdw>
                </a:effectLst>
                <a:latin typeface="Arial Narrow" panose="020B0606020202030204" pitchFamily="34" charset="0"/>
              </a:rPr>
              <a:t>Our Father Prayer</a:t>
            </a:r>
            <a:endParaRPr lang="en-US" sz="1400" b="1" dirty="0">
              <a:solidFill>
                <a:srgbClr val="222222"/>
              </a:solidFill>
              <a:effectLst>
                <a:outerShdw blurRad="38100" dist="38100" dir="2700000" algn="tl">
                  <a:srgbClr val="000000">
                    <a:alpha val="43137"/>
                  </a:srgbClr>
                </a:outerShdw>
              </a:effectLst>
              <a:latin typeface="Arial Narrow" panose="020B0606020202030204" pitchFamily="34" charset="0"/>
            </a:endParaRPr>
          </a:p>
          <a:p>
            <a:endParaRPr lang="en-US" sz="1400" b="1" dirty="0">
              <a:solidFill>
                <a:srgbClr val="222222"/>
              </a:solidFill>
              <a:effectLst>
                <a:outerShdw blurRad="38100" dist="38100" dir="2700000" algn="tl">
                  <a:srgbClr val="000000">
                    <a:alpha val="43137"/>
                  </a:srgbClr>
                </a:outerShdw>
              </a:effectLst>
              <a:latin typeface="Arial Narrow" panose="020B0606020202030204" pitchFamily="34" charset="0"/>
            </a:endParaRPr>
          </a:p>
          <a:p>
            <a:r>
              <a:rPr lang="en-US" sz="2800" dirty="0">
                <a:solidFill>
                  <a:srgbClr val="222222"/>
                </a:solidFill>
                <a:latin typeface="Arial Narrow" panose="020B0606020202030204" pitchFamily="34" charset="0"/>
              </a:rPr>
              <a:t>Our Father, Who art in heaven,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Hallowed be Thy Name.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Thy Kingdom come.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Thy Will be done,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on earth as it is in Heaven.</a:t>
            </a:r>
          </a:p>
          <a:p>
            <a:r>
              <a:rPr lang="en-US" sz="2800" dirty="0">
                <a:solidFill>
                  <a:srgbClr val="222222"/>
                </a:solidFill>
                <a:latin typeface="Arial Narrow" panose="020B0606020202030204" pitchFamily="34" charset="0"/>
              </a:rPr>
              <a:t>Give us this day our daily bread.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And forgive us our trespasses,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as we forgive those who trespass against us.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And lead us not into temptation, </a:t>
            </a:r>
            <a:br>
              <a:rPr lang="en-US" sz="2800" dirty="0">
                <a:solidFill>
                  <a:srgbClr val="222222"/>
                </a:solidFill>
                <a:latin typeface="Arial Narrow" panose="020B0606020202030204" pitchFamily="34" charset="0"/>
              </a:rPr>
            </a:br>
            <a:r>
              <a:rPr lang="en-US" sz="2800" dirty="0">
                <a:solidFill>
                  <a:srgbClr val="222222"/>
                </a:solidFill>
                <a:latin typeface="Arial Narrow" panose="020B0606020202030204" pitchFamily="34" charset="0"/>
              </a:rPr>
              <a:t>but deliver us from evil. Amen.</a:t>
            </a:r>
          </a:p>
        </p:txBody>
      </p:sp>
      <p:sp>
        <p:nvSpPr>
          <p:cNvPr id="13" name="Parallelogram 12">
            <a:extLst>
              <a:ext uri="{FF2B5EF4-FFF2-40B4-BE49-F238E27FC236}">
                <a16:creationId xmlns:a16="http://schemas.microsoft.com/office/drawing/2014/main" id="{EAB2DAC6-13A9-418C-872E-9424FACD9BD0}"/>
              </a:ext>
            </a:extLst>
          </p:cNvPr>
          <p:cNvSpPr/>
          <p:nvPr/>
        </p:nvSpPr>
        <p:spPr>
          <a:xfrm>
            <a:off x="5515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Opening Prayer</a:t>
            </a:r>
          </a:p>
        </p:txBody>
      </p:sp>
    </p:spTree>
    <p:extLst>
      <p:ext uri="{BB962C8B-B14F-4D97-AF65-F5344CB8AC3E}">
        <p14:creationId xmlns:p14="http://schemas.microsoft.com/office/powerpoint/2010/main" val="1529482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9A7AF562-D1CB-41EF-826B-647E825BE395}"/>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Resources</a:t>
            </a:r>
          </a:p>
        </p:txBody>
      </p:sp>
      <p:sp>
        <p:nvSpPr>
          <p:cNvPr id="5" name="Rectangle 4">
            <a:extLst>
              <a:ext uri="{FF2B5EF4-FFF2-40B4-BE49-F238E27FC236}">
                <a16:creationId xmlns:a16="http://schemas.microsoft.com/office/drawing/2014/main" id="{329B1FA6-6078-411E-A2EA-BF28BFC1ACE3}"/>
              </a:ext>
            </a:extLst>
          </p:cNvPr>
          <p:cNvSpPr/>
          <p:nvPr/>
        </p:nvSpPr>
        <p:spPr>
          <a:xfrm>
            <a:off x="612178" y="4473492"/>
            <a:ext cx="5175538" cy="1727652"/>
          </a:xfrm>
          <a:prstGeom prst="rect">
            <a:avLst/>
          </a:prstGeom>
        </p:spPr>
        <p:txBody>
          <a:bodyPr wrap="square">
            <a:spAutoFit/>
          </a:bodyPr>
          <a:lstStyle/>
          <a:p>
            <a:pPr algn="ctr"/>
            <a:r>
              <a:rPr lang="en-US" sz="2000" b="1" dirty="0">
                <a:latin typeface="Arial Narrow" panose="020B0606020202030204" pitchFamily="34" charset="0"/>
              </a:rPr>
              <a:t>Financial Secretary Appointment Forms</a:t>
            </a:r>
          </a:p>
          <a:p>
            <a:pPr algn="ctr">
              <a:lnSpc>
                <a:spcPct val="107000"/>
              </a:lnSpc>
            </a:pPr>
            <a:r>
              <a:rPr lang="en-US" sz="1400" dirty="0">
                <a:latin typeface="Arial Narrow" panose="020B0606020202030204" pitchFamily="34" charset="0"/>
                <a:cs typeface="Times New Roman" panose="02020603050405020304" pitchFamily="18" charset="0"/>
              </a:rPr>
              <a:t>http://www.kofc.org/en/members/resources/forms/fs-appt.html</a:t>
            </a:r>
          </a:p>
          <a:p>
            <a:pPr lvl="1" algn="ctr">
              <a:lnSpc>
                <a:spcPct val="107000"/>
              </a:lnSpc>
            </a:pPr>
            <a:endParaRPr lang="en-US" sz="1400" dirty="0">
              <a:latin typeface="Arial Narrow" panose="020B0606020202030204" pitchFamily="34" charset="0"/>
              <a:cs typeface="Times New Roman" panose="02020603050405020304" pitchFamily="18" charset="0"/>
            </a:endParaRPr>
          </a:p>
          <a:p>
            <a:pPr algn="ctr">
              <a:lnSpc>
                <a:spcPct val="107000"/>
              </a:lnSpc>
            </a:pPr>
            <a:r>
              <a:rPr lang="en-US" b="0" i="0" dirty="0">
                <a:effectLst/>
                <a:latin typeface="Arial Narrow" panose="020B0606020202030204" pitchFamily="34" charset="0"/>
              </a:rPr>
              <a:t>Please email completed forms to </a:t>
            </a:r>
            <a:r>
              <a:rPr lang="en-US" b="0" i="0" u="none" strike="noStrike" dirty="0">
                <a:effectLst/>
                <a:latin typeface="Arial Narrow" panose="020B0606020202030204" pitchFamily="34" charset="0"/>
                <a:hlinkClick r:id="rId2">
                  <a:extLst>
                    <a:ext uri="{A12FA001-AC4F-418D-AE19-62706E023703}">
                      <ahyp:hlinkClr xmlns:ahyp="http://schemas.microsoft.com/office/drawing/2018/hyperlinkcolor" val="tx"/>
                    </a:ext>
                  </a:extLst>
                </a:hlinkClick>
              </a:rPr>
              <a:t>financial.secretary@kofc.org</a:t>
            </a:r>
            <a:r>
              <a:rPr lang="en-US" b="0" i="0" dirty="0">
                <a:effectLst/>
                <a:latin typeface="Arial Narrow" panose="020B0606020202030204" pitchFamily="34" charset="0"/>
              </a:rPr>
              <a:t> </a:t>
            </a:r>
          </a:p>
          <a:p>
            <a:pPr algn="ctr">
              <a:lnSpc>
                <a:spcPct val="107000"/>
              </a:lnSpc>
            </a:pPr>
            <a:r>
              <a:rPr lang="en-US" b="0" i="0" dirty="0">
                <a:effectLst/>
                <a:latin typeface="Arial Narrow" panose="020B0606020202030204" pitchFamily="34" charset="0"/>
              </a:rPr>
              <a:t>or fax them to 203-752-4103.</a:t>
            </a:r>
            <a:endParaRPr lang="en-US" dirty="0">
              <a:latin typeface="Arial Narrow" panose="020B0606020202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C336DAC-F349-4825-B6EA-E4CCD3F6A0CF}"/>
              </a:ext>
            </a:extLst>
          </p:cNvPr>
          <p:cNvPicPr>
            <a:picLocks noChangeAspect="1"/>
          </p:cNvPicPr>
          <p:nvPr/>
        </p:nvPicPr>
        <p:blipFill rotWithShape="1">
          <a:blip r:embed="rId3"/>
          <a:srcRect t="10227" b="4052"/>
          <a:stretch/>
        </p:blipFill>
        <p:spPr>
          <a:xfrm>
            <a:off x="1669145" y="1183756"/>
            <a:ext cx="6081702" cy="2931044"/>
          </a:xfrm>
          <a:prstGeom prst="rect">
            <a:avLst/>
          </a:prstGeom>
        </p:spPr>
      </p:pic>
      <p:sp>
        <p:nvSpPr>
          <p:cNvPr id="2" name="TextBox 1">
            <a:extLst>
              <a:ext uri="{FF2B5EF4-FFF2-40B4-BE49-F238E27FC236}">
                <a16:creationId xmlns:a16="http://schemas.microsoft.com/office/drawing/2014/main" id="{98B5DC6D-7AE9-4BDF-96E1-ACBAB37B4D8E}"/>
              </a:ext>
            </a:extLst>
          </p:cNvPr>
          <p:cNvSpPr txBox="1"/>
          <p:nvPr/>
        </p:nvSpPr>
        <p:spPr>
          <a:xfrm>
            <a:off x="5934713" y="4812848"/>
            <a:ext cx="2401980" cy="923330"/>
          </a:xfrm>
          <a:prstGeom prst="rect">
            <a:avLst/>
          </a:prstGeom>
          <a:solidFill>
            <a:srgbClr val="FFFF99"/>
          </a:solidFill>
          <a:effectLst>
            <a:outerShdw blurRad="50800" dist="38100" dir="18900000" algn="bl" rotWithShape="0">
              <a:prstClr val="black">
                <a:alpha val="40000"/>
              </a:prstClr>
            </a:outerShdw>
          </a:effectLst>
        </p:spPr>
        <p:txBody>
          <a:bodyPr wrap="square" rtlCol="0">
            <a:spAutoFit/>
          </a:bodyPr>
          <a:lstStyle/>
          <a:p>
            <a:pPr algn="ctr"/>
            <a:r>
              <a:rPr lang="en-US" dirty="0">
                <a:effectLst>
                  <a:outerShdw blurRad="38100" dist="38100" dir="2700000" algn="tl">
                    <a:srgbClr val="000000">
                      <a:alpha val="43137"/>
                    </a:srgbClr>
                  </a:outerShdw>
                </a:effectLst>
                <a:latin typeface="Arial Narrow" panose="020B0606020202030204" pitchFamily="34" charset="0"/>
              </a:rPr>
              <a:t>FS Appointments should be coordinated with your DD and the State Deputy</a:t>
            </a:r>
          </a:p>
        </p:txBody>
      </p:sp>
    </p:spTree>
    <p:extLst>
      <p:ext uri="{BB962C8B-B14F-4D97-AF65-F5344CB8AC3E}">
        <p14:creationId xmlns:p14="http://schemas.microsoft.com/office/powerpoint/2010/main" val="276622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7519A1FD-0391-4A22-A1EC-EE35FAE24F39}"/>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Print Center</a:t>
            </a:r>
          </a:p>
        </p:txBody>
      </p:sp>
      <p:pic>
        <p:nvPicPr>
          <p:cNvPr id="9" name="Picture 8">
            <a:extLst>
              <a:ext uri="{FF2B5EF4-FFF2-40B4-BE49-F238E27FC236}">
                <a16:creationId xmlns:a16="http://schemas.microsoft.com/office/drawing/2014/main" id="{D4B0121C-EB18-47BD-8A5C-78FCE0AE2C20}"/>
              </a:ext>
            </a:extLst>
          </p:cNvPr>
          <p:cNvPicPr>
            <a:picLocks noChangeAspect="1"/>
          </p:cNvPicPr>
          <p:nvPr/>
        </p:nvPicPr>
        <p:blipFill rotWithShape="1">
          <a:blip r:embed="rId2"/>
          <a:srcRect l="34091" t="11328" r="34848" b="11597"/>
          <a:stretch/>
        </p:blipFill>
        <p:spPr>
          <a:xfrm>
            <a:off x="261754" y="1108364"/>
            <a:ext cx="2840182" cy="3962400"/>
          </a:xfrm>
          <a:prstGeom prst="rect">
            <a:avLst/>
          </a:prstGeom>
        </p:spPr>
      </p:pic>
      <p:sp>
        <p:nvSpPr>
          <p:cNvPr id="10" name="Arrow: Right 9">
            <a:extLst>
              <a:ext uri="{FF2B5EF4-FFF2-40B4-BE49-F238E27FC236}">
                <a16:creationId xmlns:a16="http://schemas.microsoft.com/office/drawing/2014/main" id="{C8B09E7D-0C67-49DE-B167-0398BD3DF6AD}"/>
              </a:ext>
            </a:extLst>
          </p:cNvPr>
          <p:cNvSpPr/>
          <p:nvPr/>
        </p:nvSpPr>
        <p:spPr>
          <a:xfrm>
            <a:off x="3269677" y="2865162"/>
            <a:ext cx="665016" cy="68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Open Microsoft Excel XLS and XLSX Files">
            <a:extLst>
              <a:ext uri="{FF2B5EF4-FFF2-40B4-BE49-F238E27FC236}">
                <a16:creationId xmlns:a16="http://schemas.microsoft.com/office/drawing/2014/main" id="{931DC469-9F6F-4FAE-996D-0156359A9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274" y="260019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1E6363-AB9B-4F0B-8A15-36F59B8536BC}"/>
              </a:ext>
            </a:extLst>
          </p:cNvPr>
          <p:cNvSpPr/>
          <p:nvPr/>
        </p:nvSpPr>
        <p:spPr>
          <a:xfrm>
            <a:off x="143155" y="5335732"/>
            <a:ext cx="5584863" cy="646331"/>
          </a:xfrm>
          <a:prstGeom prst="rect">
            <a:avLst/>
          </a:prstGeom>
          <a:solidFill>
            <a:srgbClr val="FFFF99"/>
          </a:solidFill>
          <a:effectLst>
            <a:innerShdw blurRad="63500" dist="76200" dir="2700000">
              <a:prstClr val="black">
                <a:alpha val="50000"/>
              </a:prstClr>
            </a:innerShdw>
          </a:effectLst>
        </p:spPr>
        <p:txBody>
          <a:bodyPr wrap="square">
            <a:spAutoFit/>
          </a:bodyPr>
          <a:lstStyle/>
          <a:p>
            <a:r>
              <a:rPr lang="en-US" b="1" dirty="0"/>
              <a:t>Excel Formula to Calculate Decade </a:t>
            </a:r>
            <a:r>
              <a:rPr lang="en-US" dirty="0"/>
              <a:t>=ROUNDDOWN((YEAR(TODAY())-YEAR(AV2))/10,0)*10</a:t>
            </a:r>
          </a:p>
        </p:txBody>
      </p:sp>
      <p:sp>
        <p:nvSpPr>
          <p:cNvPr id="3" name="Arrow: Right 2">
            <a:extLst>
              <a:ext uri="{FF2B5EF4-FFF2-40B4-BE49-F238E27FC236}">
                <a16:creationId xmlns:a16="http://schemas.microsoft.com/office/drawing/2014/main" id="{E4715CCE-FA70-4996-A0D3-A070409CA905}"/>
              </a:ext>
            </a:extLst>
          </p:cNvPr>
          <p:cNvSpPr/>
          <p:nvPr/>
        </p:nvSpPr>
        <p:spPr>
          <a:xfrm>
            <a:off x="5098474" y="2865162"/>
            <a:ext cx="665016" cy="68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D1A1589-0BB0-4DC1-855E-EC4A8D32EE91}"/>
              </a:ext>
            </a:extLst>
          </p:cNvPr>
          <p:cNvSpPr txBox="1"/>
          <p:nvPr/>
        </p:nvSpPr>
        <p:spPr>
          <a:xfrm>
            <a:off x="2018388" y="6110282"/>
            <a:ext cx="6516011" cy="646331"/>
          </a:xfrm>
          <a:prstGeom prst="rect">
            <a:avLst/>
          </a:prstGeom>
          <a:solidFill>
            <a:srgbClr val="FFFF99"/>
          </a:solidFill>
          <a:effectLst>
            <a:innerShdw blurRad="63500" dist="76200" dir="2700000">
              <a:prstClr val="black">
                <a:alpha val="50000"/>
              </a:prstClr>
            </a:innerShdw>
          </a:effectLst>
        </p:spPr>
        <p:txBody>
          <a:bodyPr wrap="square">
            <a:spAutoFit/>
          </a:bodyPr>
          <a:lstStyle>
            <a:defPPr>
              <a:defRPr lang="en-US"/>
            </a:defPPr>
            <a:lvl1pPr>
              <a:defRPr b="1"/>
            </a:lvl1pPr>
          </a:lstStyle>
          <a:p>
            <a:r>
              <a:rPr lang="en-US" dirty="0"/>
              <a:t>Excel Formula to Calculate Degree </a:t>
            </a:r>
            <a:r>
              <a:rPr lang="en-US" b="0" dirty="0"/>
              <a:t>=IF(AL3&lt;&gt;"","4th",IF(AK3&lt;&gt;"","3rd",(IF(AJ3&lt;&gt;"","2nd","1st"))))</a:t>
            </a:r>
          </a:p>
        </p:txBody>
      </p:sp>
      <p:pic>
        <p:nvPicPr>
          <p:cNvPr id="5" name="Picture 4">
            <a:extLst>
              <a:ext uri="{FF2B5EF4-FFF2-40B4-BE49-F238E27FC236}">
                <a16:creationId xmlns:a16="http://schemas.microsoft.com/office/drawing/2014/main" id="{872A68D0-9288-41CB-8ED7-A00F5844EEB6}"/>
              </a:ext>
            </a:extLst>
          </p:cNvPr>
          <p:cNvPicPr>
            <a:picLocks noChangeAspect="1"/>
          </p:cNvPicPr>
          <p:nvPr/>
        </p:nvPicPr>
        <p:blipFill>
          <a:blip r:embed="rId4"/>
          <a:stretch>
            <a:fillRect/>
          </a:stretch>
        </p:blipFill>
        <p:spPr>
          <a:xfrm>
            <a:off x="5763490" y="1193607"/>
            <a:ext cx="3230360" cy="1941653"/>
          </a:xfrm>
          <a:prstGeom prst="rect">
            <a:avLst/>
          </a:prstGeom>
        </p:spPr>
      </p:pic>
      <p:pic>
        <p:nvPicPr>
          <p:cNvPr id="6" name="Picture 5">
            <a:extLst>
              <a:ext uri="{FF2B5EF4-FFF2-40B4-BE49-F238E27FC236}">
                <a16:creationId xmlns:a16="http://schemas.microsoft.com/office/drawing/2014/main" id="{49A64E87-E215-41A9-B4D3-8C2E901381D8}"/>
              </a:ext>
            </a:extLst>
          </p:cNvPr>
          <p:cNvPicPr>
            <a:picLocks noChangeAspect="1"/>
          </p:cNvPicPr>
          <p:nvPr/>
        </p:nvPicPr>
        <p:blipFill>
          <a:blip r:embed="rId5"/>
          <a:stretch>
            <a:fillRect/>
          </a:stretch>
        </p:blipFill>
        <p:spPr>
          <a:xfrm>
            <a:off x="5728019" y="3454539"/>
            <a:ext cx="3125610" cy="1881193"/>
          </a:xfrm>
          <a:prstGeom prst="rect">
            <a:avLst/>
          </a:prstGeom>
        </p:spPr>
      </p:pic>
    </p:spTree>
    <p:extLst>
      <p:ext uri="{BB962C8B-B14F-4D97-AF65-F5344CB8AC3E}">
        <p14:creationId xmlns:p14="http://schemas.microsoft.com/office/powerpoint/2010/main" val="2113377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751ED07-A9B9-491A-A508-96057EEB36D2}"/>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Fun With Excel &amp; Member </a:t>
            </a:r>
            <a:r>
              <a:rPr lang="en-US" sz="3600" b="1" dirty="0" err="1">
                <a:solidFill>
                  <a:schemeClr val="bg1"/>
                </a:solidFill>
                <a:effectLst>
                  <a:outerShdw blurRad="38100" dist="38100" dir="2700000" algn="tl">
                    <a:srgbClr val="000000">
                      <a:alpha val="43137"/>
                    </a:srgbClr>
                  </a:outerShdw>
                </a:effectLst>
                <a:latin typeface="Arial Narrow" panose="020B0606020202030204" pitchFamily="34" charset="0"/>
              </a:rPr>
              <a:t>Mgmt</a:t>
            </a:r>
            <a:endParaRPr lang="en-US" sz="3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 name="Content Placeholder 4">
            <a:extLst>
              <a:ext uri="{FF2B5EF4-FFF2-40B4-BE49-F238E27FC236}">
                <a16:creationId xmlns:a16="http://schemas.microsoft.com/office/drawing/2014/main" id="{86E883BD-159B-451B-AAE5-73F6223A16D9}"/>
              </a:ext>
            </a:extLst>
          </p:cNvPr>
          <p:cNvSpPr>
            <a:spLocks noGrp="1"/>
          </p:cNvSpPr>
          <p:nvPr>
            <p:ph idx="1"/>
          </p:nvPr>
        </p:nvSpPr>
        <p:spPr>
          <a:xfrm>
            <a:off x="628650" y="1158240"/>
            <a:ext cx="7886700" cy="5018723"/>
          </a:xfrm>
        </p:spPr>
        <p:txBody>
          <a:bodyPr/>
          <a:lstStyle/>
          <a:p>
            <a:pPr marL="514350" indent="-514350">
              <a:buFont typeface="+mj-lt"/>
              <a:buAutoNum type="arabicPeriod"/>
            </a:pPr>
            <a:r>
              <a:rPr lang="en-US" dirty="0">
                <a:latin typeface="Arial Narrow" panose="020B0606020202030204" pitchFamily="34" charset="0"/>
              </a:rPr>
              <a:t>Log into </a:t>
            </a:r>
            <a:r>
              <a:rPr lang="en-US" dirty="0">
                <a:latin typeface="Arial Narrow" panose="020B0606020202030204" pitchFamily="34" charset="0"/>
                <a:hlinkClick r:id="rId2"/>
              </a:rPr>
              <a:t>www.kofc.org</a:t>
            </a:r>
            <a:r>
              <a:rPr lang="en-US" dirty="0">
                <a:latin typeface="Arial Narrow" panose="020B0606020202030204" pitchFamily="34" charset="0"/>
              </a:rPr>
              <a:t> with FS Account</a:t>
            </a:r>
          </a:p>
          <a:p>
            <a:pPr marL="514350" indent="-514350">
              <a:buFont typeface="+mj-lt"/>
              <a:buAutoNum type="arabicPeriod"/>
            </a:pPr>
            <a:r>
              <a:rPr lang="en-US" dirty="0" err="1">
                <a:latin typeface="Arial Narrow" panose="020B0606020202030204" pitchFamily="34" charset="0"/>
              </a:rPr>
              <a:t>Goto</a:t>
            </a:r>
            <a:r>
              <a:rPr lang="en-US" dirty="0">
                <a:latin typeface="Arial Narrow" panose="020B0606020202030204" pitchFamily="34" charset="0"/>
              </a:rPr>
              <a:t> Member Management</a:t>
            </a:r>
          </a:p>
          <a:p>
            <a:pPr marL="514350" indent="-514350">
              <a:buFont typeface="+mj-lt"/>
              <a:buAutoNum type="arabicPeriod"/>
            </a:pPr>
            <a:r>
              <a:rPr lang="en-US" dirty="0" err="1">
                <a:latin typeface="Arial Narrow" panose="020B0606020202030204" pitchFamily="34" charset="0"/>
              </a:rPr>
              <a:t>Goto</a:t>
            </a:r>
            <a:r>
              <a:rPr lang="en-US" dirty="0">
                <a:latin typeface="Arial Narrow" panose="020B0606020202030204" pitchFamily="34" charset="0"/>
              </a:rPr>
              <a:t> Print Center</a:t>
            </a:r>
          </a:p>
        </p:txBody>
      </p:sp>
      <p:pic>
        <p:nvPicPr>
          <p:cNvPr id="6" name="Picture 5" descr="A screenshot of a computer&#10;&#10;Description automatically generated">
            <a:extLst>
              <a:ext uri="{FF2B5EF4-FFF2-40B4-BE49-F238E27FC236}">
                <a16:creationId xmlns:a16="http://schemas.microsoft.com/office/drawing/2014/main" id="{F8CB6031-0BD3-4680-9C09-3919C5A49822}"/>
              </a:ext>
            </a:extLst>
          </p:cNvPr>
          <p:cNvPicPr>
            <a:picLocks noChangeAspect="1"/>
          </p:cNvPicPr>
          <p:nvPr/>
        </p:nvPicPr>
        <p:blipFill rotWithShape="1">
          <a:blip r:embed="rId3"/>
          <a:srcRect l="30000" t="12871" r="30666" b="8492"/>
          <a:stretch/>
        </p:blipFill>
        <p:spPr>
          <a:xfrm>
            <a:off x="5375005" y="1604613"/>
            <a:ext cx="2641235" cy="2970270"/>
          </a:xfrm>
          <a:prstGeom prst="rect">
            <a:avLst/>
          </a:prstGeom>
        </p:spPr>
      </p:pic>
      <p:sp>
        <p:nvSpPr>
          <p:cNvPr id="7" name="Oval 6">
            <a:extLst>
              <a:ext uri="{FF2B5EF4-FFF2-40B4-BE49-F238E27FC236}">
                <a16:creationId xmlns:a16="http://schemas.microsoft.com/office/drawing/2014/main" id="{418F0E3D-2837-4731-83AA-52769C9D47C5}"/>
              </a:ext>
            </a:extLst>
          </p:cNvPr>
          <p:cNvSpPr/>
          <p:nvPr/>
        </p:nvSpPr>
        <p:spPr>
          <a:xfrm>
            <a:off x="6176826" y="3667601"/>
            <a:ext cx="681173" cy="5689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application, Word&#10;&#10;Description automatically generated">
            <a:extLst>
              <a:ext uri="{FF2B5EF4-FFF2-40B4-BE49-F238E27FC236}">
                <a16:creationId xmlns:a16="http://schemas.microsoft.com/office/drawing/2014/main" id="{673E7CC6-FFF8-430A-80CB-2B9A0136C9DD}"/>
              </a:ext>
            </a:extLst>
          </p:cNvPr>
          <p:cNvPicPr>
            <a:picLocks noChangeAspect="1"/>
          </p:cNvPicPr>
          <p:nvPr/>
        </p:nvPicPr>
        <p:blipFill rotWithShape="1">
          <a:blip r:embed="rId4"/>
          <a:srcRect l="32800" t="25524" r="33600" b="39829"/>
          <a:stretch/>
        </p:blipFill>
        <p:spPr>
          <a:xfrm>
            <a:off x="538845" y="2936081"/>
            <a:ext cx="4047744" cy="2347734"/>
          </a:xfrm>
          <a:prstGeom prst="rect">
            <a:avLst/>
          </a:prstGeom>
        </p:spPr>
      </p:pic>
      <p:cxnSp>
        <p:nvCxnSpPr>
          <p:cNvPr id="10" name="Straight Arrow Connector 9">
            <a:extLst>
              <a:ext uri="{FF2B5EF4-FFF2-40B4-BE49-F238E27FC236}">
                <a16:creationId xmlns:a16="http://schemas.microsoft.com/office/drawing/2014/main" id="{CD7E76D5-132C-4BFD-BA6B-6BC4C1C17765}"/>
              </a:ext>
            </a:extLst>
          </p:cNvPr>
          <p:cNvCxnSpPr/>
          <p:nvPr/>
        </p:nvCxnSpPr>
        <p:spPr>
          <a:xfrm>
            <a:off x="4775200" y="2123440"/>
            <a:ext cx="1466723" cy="14427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1C5CB70-EB6A-43AE-B563-1EEA6F6BFFDE}"/>
              </a:ext>
            </a:extLst>
          </p:cNvPr>
          <p:cNvSpPr/>
          <p:nvPr/>
        </p:nvSpPr>
        <p:spPr>
          <a:xfrm>
            <a:off x="3935503" y="3332003"/>
            <a:ext cx="681173" cy="5689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E88A3F1-68CA-4D03-A105-144BCE691D39}"/>
              </a:ext>
            </a:extLst>
          </p:cNvPr>
          <p:cNvCxnSpPr>
            <a:cxnSpLocks/>
          </p:cNvCxnSpPr>
          <p:nvPr/>
        </p:nvCxnSpPr>
        <p:spPr>
          <a:xfrm>
            <a:off x="3483402" y="2535895"/>
            <a:ext cx="619381" cy="7554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661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751ED07-A9B9-491A-A508-96057EEB36D2}"/>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Fun With Excel &amp; Member </a:t>
            </a:r>
            <a:r>
              <a:rPr lang="en-US" sz="3600" b="1" dirty="0" err="1">
                <a:solidFill>
                  <a:schemeClr val="bg1"/>
                </a:solidFill>
                <a:effectLst>
                  <a:outerShdw blurRad="38100" dist="38100" dir="2700000" algn="tl">
                    <a:srgbClr val="000000">
                      <a:alpha val="43137"/>
                    </a:srgbClr>
                  </a:outerShdw>
                </a:effectLst>
                <a:latin typeface="Arial Narrow" panose="020B0606020202030204" pitchFamily="34" charset="0"/>
              </a:rPr>
              <a:t>Mgmt</a:t>
            </a:r>
            <a:endParaRPr lang="en-US" sz="3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 name="Content Placeholder 4">
            <a:extLst>
              <a:ext uri="{FF2B5EF4-FFF2-40B4-BE49-F238E27FC236}">
                <a16:creationId xmlns:a16="http://schemas.microsoft.com/office/drawing/2014/main" id="{86E883BD-159B-451B-AAE5-73F6223A16D9}"/>
              </a:ext>
            </a:extLst>
          </p:cNvPr>
          <p:cNvSpPr>
            <a:spLocks noGrp="1"/>
          </p:cNvSpPr>
          <p:nvPr>
            <p:ph idx="1"/>
          </p:nvPr>
        </p:nvSpPr>
        <p:spPr>
          <a:xfrm>
            <a:off x="628650" y="1158240"/>
            <a:ext cx="7886700" cy="5018723"/>
          </a:xfrm>
        </p:spPr>
        <p:txBody>
          <a:bodyPr/>
          <a:lstStyle/>
          <a:p>
            <a:pPr marL="514350" indent="-514350">
              <a:buFont typeface="+mj-lt"/>
              <a:buAutoNum type="arabicPeriod" startAt="4"/>
            </a:pPr>
            <a:r>
              <a:rPr lang="en-US" dirty="0">
                <a:latin typeface="Arial Narrow" panose="020B0606020202030204" pitchFamily="34" charset="0"/>
              </a:rPr>
              <a:t>Select Extract Tool</a:t>
            </a:r>
          </a:p>
          <a:p>
            <a:pPr marL="514350" indent="-514350">
              <a:buFont typeface="+mj-lt"/>
              <a:buAutoNum type="arabicPeriod" startAt="4"/>
            </a:pPr>
            <a:r>
              <a:rPr lang="en-US" dirty="0" err="1">
                <a:latin typeface="Arial Narrow" panose="020B0606020202030204" pitchFamily="34" charset="0"/>
              </a:rPr>
              <a:t>Goto</a:t>
            </a:r>
            <a:r>
              <a:rPr lang="en-US" dirty="0">
                <a:latin typeface="Arial Narrow" panose="020B0606020202030204" pitchFamily="34" charset="0"/>
              </a:rPr>
              <a:t> Print Center</a:t>
            </a:r>
          </a:p>
        </p:txBody>
      </p:sp>
      <p:pic>
        <p:nvPicPr>
          <p:cNvPr id="13" name="Picture 12" descr="Graphical user interface, application&#10;&#10;Description automatically generated">
            <a:extLst>
              <a:ext uri="{FF2B5EF4-FFF2-40B4-BE49-F238E27FC236}">
                <a16:creationId xmlns:a16="http://schemas.microsoft.com/office/drawing/2014/main" id="{FF311ED4-F9D5-4BC0-AC42-4D5BD11C9BA7}"/>
              </a:ext>
            </a:extLst>
          </p:cNvPr>
          <p:cNvPicPr>
            <a:picLocks noChangeAspect="1"/>
          </p:cNvPicPr>
          <p:nvPr/>
        </p:nvPicPr>
        <p:blipFill rotWithShape="1">
          <a:blip r:embed="rId2"/>
          <a:srcRect l="33200" t="25763" r="32534" b="48874"/>
          <a:stretch/>
        </p:blipFill>
        <p:spPr>
          <a:xfrm>
            <a:off x="4522074" y="1158240"/>
            <a:ext cx="4621926" cy="1924304"/>
          </a:xfrm>
          <a:prstGeom prst="rect">
            <a:avLst/>
          </a:prstGeom>
        </p:spPr>
      </p:pic>
      <p:sp>
        <p:nvSpPr>
          <p:cNvPr id="14" name="Oval 13">
            <a:extLst>
              <a:ext uri="{FF2B5EF4-FFF2-40B4-BE49-F238E27FC236}">
                <a16:creationId xmlns:a16="http://schemas.microsoft.com/office/drawing/2014/main" id="{29A860D0-87EA-4F83-B59C-92712755088F}"/>
              </a:ext>
            </a:extLst>
          </p:cNvPr>
          <p:cNvSpPr/>
          <p:nvPr/>
        </p:nvSpPr>
        <p:spPr>
          <a:xfrm>
            <a:off x="4452813" y="2415793"/>
            <a:ext cx="1002575" cy="3883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D41CC7B-9791-472D-B3CC-6F02384A6C00}"/>
              </a:ext>
            </a:extLst>
          </p:cNvPr>
          <p:cNvCxnSpPr>
            <a:cxnSpLocks/>
          </p:cNvCxnSpPr>
          <p:nvPr/>
        </p:nvCxnSpPr>
        <p:spPr>
          <a:xfrm>
            <a:off x="3556000" y="2042160"/>
            <a:ext cx="896813" cy="5678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277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5DFDF436-DD33-4041-9E0C-B70B7CA465F3}"/>
              </a:ext>
            </a:extLst>
          </p:cNvPr>
          <p:cNvPicPr>
            <a:picLocks noChangeAspect="1"/>
          </p:cNvPicPr>
          <p:nvPr/>
        </p:nvPicPr>
        <p:blipFill rotWithShape="1">
          <a:blip r:embed="rId2"/>
          <a:srcRect l="38400" t="25527" r="38133" b="18770"/>
          <a:stretch/>
        </p:blipFill>
        <p:spPr>
          <a:xfrm>
            <a:off x="4037636" y="1081808"/>
            <a:ext cx="4325999" cy="5776192"/>
          </a:xfrm>
          <a:prstGeom prst="rect">
            <a:avLst/>
          </a:prstGeom>
        </p:spPr>
      </p:pic>
      <p:sp>
        <p:nvSpPr>
          <p:cNvPr id="5" name="Parallelogram 4">
            <a:extLst>
              <a:ext uri="{FF2B5EF4-FFF2-40B4-BE49-F238E27FC236}">
                <a16:creationId xmlns:a16="http://schemas.microsoft.com/office/drawing/2014/main" id="{15A0E518-44C8-40BF-8F98-E08C77526FD6}"/>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Fun With Excel &amp; Member </a:t>
            </a:r>
            <a:r>
              <a:rPr lang="en-US" sz="3600" b="1" dirty="0" err="1">
                <a:solidFill>
                  <a:schemeClr val="bg1"/>
                </a:solidFill>
                <a:effectLst>
                  <a:outerShdw blurRad="38100" dist="38100" dir="2700000" algn="tl">
                    <a:srgbClr val="000000">
                      <a:alpha val="43137"/>
                    </a:srgbClr>
                  </a:outerShdw>
                </a:effectLst>
                <a:latin typeface="Arial Narrow" panose="020B0606020202030204" pitchFamily="34" charset="0"/>
              </a:rPr>
              <a:t>Mgmt</a:t>
            </a:r>
            <a:endParaRPr lang="en-US" sz="3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 name="Oval 5">
            <a:extLst>
              <a:ext uri="{FF2B5EF4-FFF2-40B4-BE49-F238E27FC236}">
                <a16:creationId xmlns:a16="http://schemas.microsoft.com/office/drawing/2014/main" id="{9A5F7199-1B74-4C6A-BB9E-333E9526FAC3}"/>
              </a:ext>
            </a:extLst>
          </p:cNvPr>
          <p:cNvSpPr/>
          <p:nvPr/>
        </p:nvSpPr>
        <p:spPr>
          <a:xfrm>
            <a:off x="4851593" y="3238500"/>
            <a:ext cx="589087" cy="2362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1678AA-6F07-44D3-9FF7-7CF831C0086C}"/>
              </a:ext>
            </a:extLst>
          </p:cNvPr>
          <p:cNvSpPr/>
          <p:nvPr/>
        </p:nvSpPr>
        <p:spPr>
          <a:xfrm>
            <a:off x="4851592" y="4006710"/>
            <a:ext cx="589087" cy="2362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42F805-381C-450C-A1A1-EB65B54DA78D}"/>
              </a:ext>
            </a:extLst>
          </p:cNvPr>
          <p:cNvSpPr/>
          <p:nvPr/>
        </p:nvSpPr>
        <p:spPr>
          <a:xfrm>
            <a:off x="4851591" y="4988166"/>
            <a:ext cx="589087" cy="2362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809571-F9E5-4050-A55E-0F725B239DA6}"/>
              </a:ext>
            </a:extLst>
          </p:cNvPr>
          <p:cNvSpPr/>
          <p:nvPr/>
        </p:nvSpPr>
        <p:spPr>
          <a:xfrm>
            <a:off x="7619175" y="6433955"/>
            <a:ext cx="589087" cy="2362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444795-5A10-459B-8D96-84F85FBEEDEC}"/>
              </a:ext>
            </a:extLst>
          </p:cNvPr>
          <p:cNvSpPr txBox="1"/>
          <p:nvPr/>
        </p:nvSpPr>
        <p:spPr>
          <a:xfrm>
            <a:off x="540597" y="3969904"/>
            <a:ext cx="4572000" cy="1512209"/>
          </a:xfrm>
          <a:prstGeom prst="rect">
            <a:avLst/>
          </a:prstGeom>
          <a:noFill/>
        </p:spPr>
        <p:txBody>
          <a:bodyPr wrap="square">
            <a:spAutoFit/>
          </a:bodyPr>
          <a:lstStyle/>
          <a:p>
            <a:pPr marL="514350" indent="-514350" defTabSz="914400">
              <a:lnSpc>
                <a:spcPct val="90000"/>
              </a:lnSpc>
              <a:spcBef>
                <a:spcPts val="1000"/>
              </a:spcBef>
              <a:buFont typeface="+mj-lt"/>
              <a:buAutoNum type="arabicPeriod" startAt="4"/>
            </a:pPr>
            <a:r>
              <a:rPr lang="en-US" sz="2800" dirty="0">
                <a:latin typeface="Arial Narrow" panose="020B0606020202030204" pitchFamily="34" charset="0"/>
              </a:rPr>
              <a:t>Select All Fields</a:t>
            </a:r>
          </a:p>
          <a:p>
            <a:pPr marL="514350" indent="-514350" defTabSz="914400">
              <a:lnSpc>
                <a:spcPct val="90000"/>
              </a:lnSpc>
              <a:spcBef>
                <a:spcPts val="1000"/>
              </a:spcBef>
              <a:buFont typeface="+mj-lt"/>
              <a:buAutoNum type="arabicPeriod" startAt="4"/>
            </a:pPr>
            <a:endParaRPr lang="en-US" sz="2800" dirty="0">
              <a:latin typeface="Arial Narrow" panose="020B0606020202030204" pitchFamily="34" charset="0"/>
            </a:endParaRPr>
          </a:p>
          <a:p>
            <a:pPr marL="514350" indent="-514350" defTabSz="914400">
              <a:lnSpc>
                <a:spcPct val="90000"/>
              </a:lnSpc>
              <a:spcBef>
                <a:spcPts val="1000"/>
              </a:spcBef>
              <a:buFont typeface="+mj-lt"/>
              <a:buAutoNum type="arabicPeriod" startAt="4"/>
            </a:pPr>
            <a:r>
              <a:rPr lang="en-US" sz="2800" dirty="0">
                <a:latin typeface="Arial Narrow" panose="020B0606020202030204" pitchFamily="34" charset="0"/>
              </a:rPr>
              <a:t>Get Extract </a:t>
            </a:r>
          </a:p>
        </p:txBody>
      </p:sp>
      <p:cxnSp>
        <p:nvCxnSpPr>
          <p:cNvPr id="11" name="Straight Arrow Connector 10">
            <a:extLst>
              <a:ext uri="{FF2B5EF4-FFF2-40B4-BE49-F238E27FC236}">
                <a16:creationId xmlns:a16="http://schemas.microsoft.com/office/drawing/2014/main" id="{C4BE8889-7CA0-48AD-9DA7-46A9241975B9}"/>
              </a:ext>
            </a:extLst>
          </p:cNvPr>
          <p:cNvCxnSpPr>
            <a:cxnSpLocks/>
            <a:endCxn id="6" idx="2"/>
          </p:cNvCxnSpPr>
          <p:nvPr/>
        </p:nvCxnSpPr>
        <p:spPr>
          <a:xfrm flipV="1">
            <a:off x="3289782" y="3356610"/>
            <a:ext cx="1561811" cy="8863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5C57AC-277E-4DE5-87D9-46000DC931D6}"/>
              </a:ext>
            </a:extLst>
          </p:cNvPr>
          <p:cNvCxnSpPr>
            <a:cxnSpLocks/>
          </p:cNvCxnSpPr>
          <p:nvPr/>
        </p:nvCxnSpPr>
        <p:spPr>
          <a:xfrm flipV="1">
            <a:off x="3289782" y="4119698"/>
            <a:ext cx="1484508" cy="1232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96A586-FB66-417E-A7B2-193F52747040}"/>
              </a:ext>
            </a:extLst>
          </p:cNvPr>
          <p:cNvCxnSpPr>
            <a:cxnSpLocks/>
          </p:cNvCxnSpPr>
          <p:nvPr/>
        </p:nvCxnSpPr>
        <p:spPr>
          <a:xfrm>
            <a:off x="3289782" y="4242930"/>
            <a:ext cx="1692847" cy="8214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5F0B8CA-496B-48B4-B67D-417DB387175E}"/>
              </a:ext>
            </a:extLst>
          </p:cNvPr>
          <p:cNvCxnSpPr>
            <a:cxnSpLocks/>
            <a:endCxn id="9" idx="2"/>
          </p:cNvCxnSpPr>
          <p:nvPr/>
        </p:nvCxnSpPr>
        <p:spPr>
          <a:xfrm>
            <a:off x="2737367" y="5280287"/>
            <a:ext cx="4881808" cy="12717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126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EA608841-89BC-412A-83D5-78AC920C1441}"/>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Fun With Excel &amp; Member </a:t>
            </a:r>
            <a:r>
              <a:rPr lang="en-US" sz="3600" b="1" dirty="0" err="1">
                <a:solidFill>
                  <a:schemeClr val="bg1"/>
                </a:solidFill>
                <a:effectLst>
                  <a:outerShdw blurRad="38100" dist="38100" dir="2700000" algn="tl">
                    <a:srgbClr val="000000">
                      <a:alpha val="43137"/>
                    </a:srgbClr>
                  </a:outerShdw>
                </a:effectLst>
                <a:latin typeface="Arial Narrow" panose="020B0606020202030204" pitchFamily="34" charset="0"/>
              </a:rPr>
              <a:t>Mgmt</a:t>
            </a:r>
            <a:endParaRPr lang="en-US" sz="3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Content Placeholder 4">
            <a:extLst>
              <a:ext uri="{FF2B5EF4-FFF2-40B4-BE49-F238E27FC236}">
                <a16:creationId xmlns:a16="http://schemas.microsoft.com/office/drawing/2014/main" id="{FBB6CA5A-C2BD-4D7D-A7A9-37FD0193F140}"/>
              </a:ext>
            </a:extLst>
          </p:cNvPr>
          <p:cNvSpPr txBox="1">
            <a:spLocks/>
          </p:cNvSpPr>
          <p:nvPr/>
        </p:nvSpPr>
        <p:spPr>
          <a:xfrm>
            <a:off x="628650" y="1158240"/>
            <a:ext cx="7886700" cy="5018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dirty="0">
                <a:latin typeface="Arial Narrow" panose="020B0606020202030204" pitchFamily="34" charset="0"/>
              </a:rPr>
              <a:t>This will create a file named </a:t>
            </a:r>
            <a:r>
              <a:rPr lang="en-US" i="1" dirty="0">
                <a:solidFill>
                  <a:srgbClr val="000066"/>
                </a:solidFill>
                <a:latin typeface="Arial Narrow" panose="020B0606020202030204" pitchFamily="34" charset="0"/>
              </a:rPr>
              <a:t>FraternalExtract.csv</a:t>
            </a:r>
          </a:p>
          <a:p>
            <a:pPr marL="457200" lvl="1" indent="0">
              <a:buNone/>
            </a:pPr>
            <a:r>
              <a:rPr lang="en-US" dirty="0">
                <a:latin typeface="Arial Narrow" panose="020B0606020202030204" pitchFamily="34" charset="0"/>
              </a:rPr>
              <a:t>	This will have your Council Information.</a:t>
            </a:r>
          </a:p>
          <a:p>
            <a:pPr marL="514350" lvl="1" indent="-514350">
              <a:spcBef>
                <a:spcPts val="1000"/>
              </a:spcBef>
              <a:buFont typeface="+mj-lt"/>
              <a:buAutoNum type="arabicPeriod" startAt="7"/>
            </a:pPr>
            <a:r>
              <a:rPr lang="en-US" sz="2800" dirty="0">
                <a:latin typeface="Arial Narrow" panose="020B0606020202030204" pitchFamily="34" charset="0"/>
              </a:rPr>
              <a:t>Open the template file </a:t>
            </a:r>
            <a:r>
              <a:rPr lang="en-US" sz="2800" i="1" dirty="0">
                <a:solidFill>
                  <a:srgbClr val="000066"/>
                </a:solidFill>
                <a:latin typeface="Arial Narrow" panose="020B0606020202030204" pitchFamily="34" charset="0"/>
              </a:rPr>
              <a:t>Fun with </a:t>
            </a:r>
            <a:r>
              <a:rPr lang="en-US" sz="2800" i="1" dirty="0" err="1">
                <a:solidFill>
                  <a:srgbClr val="000066"/>
                </a:solidFill>
                <a:latin typeface="Arial Narrow" panose="020B0606020202030204" pitchFamily="34" charset="0"/>
              </a:rPr>
              <a:t>Mbr</a:t>
            </a:r>
            <a:r>
              <a:rPr lang="en-US" sz="2800" i="1" dirty="0">
                <a:solidFill>
                  <a:srgbClr val="000066"/>
                </a:solidFill>
                <a:latin typeface="Arial Narrow" panose="020B0606020202030204" pitchFamily="34" charset="0"/>
              </a:rPr>
              <a:t> Mgt.xls</a:t>
            </a:r>
          </a:p>
          <a:p>
            <a:pPr marL="514350" lvl="1" indent="-514350">
              <a:spcBef>
                <a:spcPts val="1000"/>
              </a:spcBef>
              <a:buFont typeface="+mj-lt"/>
              <a:buAutoNum type="arabicPeriod" startAt="7"/>
            </a:pPr>
            <a:r>
              <a:rPr lang="en-US" sz="2800" dirty="0" err="1">
                <a:latin typeface="Arial Narrow" panose="020B0606020202030204" pitchFamily="34" charset="0"/>
              </a:rPr>
              <a:t>Goto</a:t>
            </a:r>
            <a:r>
              <a:rPr lang="en-US" sz="2800" dirty="0">
                <a:latin typeface="Arial Narrow" panose="020B0606020202030204" pitchFamily="34" charset="0"/>
              </a:rPr>
              <a:t> file named </a:t>
            </a:r>
            <a:r>
              <a:rPr lang="en-US" sz="2800" i="1" dirty="0">
                <a:solidFill>
                  <a:srgbClr val="000066"/>
                </a:solidFill>
                <a:latin typeface="Arial Narrow" panose="020B0606020202030204" pitchFamily="34" charset="0"/>
              </a:rPr>
              <a:t>FraternalExtract.csv </a:t>
            </a:r>
            <a:r>
              <a:rPr lang="en-US" sz="2800" dirty="0">
                <a:latin typeface="Arial Narrow" panose="020B0606020202030204" pitchFamily="34" charset="0"/>
              </a:rPr>
              <a:t>copy columns A:BK to the </a:t>
            </a:r>
            <a:r>
              <a:rPr lang="en-US" sz="2800" i="1" dirty="0">
                <a:solidFill>
                  <a:srgbClr val="000066"/>
                </a:solidFill>
                <a:latin typeface="Arial Narrow" panose="020B0606020202030204" pitchFamily="34" charset="0"/>
              </a:rPr>
              <a:t>Fun with </a:t>
            </a:r>
            <a:r>
              <a:rPr lang="en-US" sz="2800" i="1" dirty="0" err="1">
                <a:solidFill>
                  <a:srgbClr val="000066"/>
                </a:solidFill>
                <a:latin typeface="Arial Narrow" panose="020B0606020202030204" pitchFamily="34" charset="0"/>
              </a:rPr>
              <a:t>Mbr</a:t>
            </a:r>
            <a:r>
              <a:rPr lang="en-US" sz="2800" i="1" dirty="0">
                <a:solidFill>
                  <a:srgbClr val="000066"/>
                </a:solidFill>
                <a:latin typeface="Arial Narrow" panose="020B0606020202030204" pitchFamily="34" charset="0"/>
              </a:rPr>
              <a:t> Mgt.xls</a:t>
            </a:r>
          </a:p>
          <a:p>
            <a:pPr marL="514350" lvl="1" indent="-514350">
              <a:spcBef>
                <a:spcPts val="1000"/>
              </a:spcBef>
              <a:buFont typeface="+mj-lt"/>
              <a:buAutoNum type="arabicPeriod" startAt="7"/>
            </a:pPr>
            <a:r>
              <a:rPr lang="en-US" sz="2800" dirty="0" err="1">
                <a:latin typeface="Arial Narrow" panose="020B0606020202030204" pitchFamily="34" charset="0"/>
              </a:rPr>
              <a:t>Goto</a:t>
            </a:r>
            <a:r>
              <a:rPr lang="en-US" sz="2800" dirty="0">
                <a:latin typeface="Arial Narrow" panose="020B0606020202030204" pitchFamily="34" charset="0"/>
              </a:rPr>
              <a:t> Pivot Tab</a:t>
            </a:r>
          </a:p>
          <a:p>
            <a:pPr marL="514350" lvl="1" indent="-514350">
              <a:spcBef>
                <a:spcPts val="1000"/>
              </a:spcBef>
              <a:buFont typeface="+mj-lt"/>
              <a:buAutoNum type="arabicPeriod" startAt="7"/>
            </a:pPr>
            <a:r>
              <a:rPr lang="en-US" sz="2800" dirty="0">
                <a:latin typeface="Arial Narrow" panose="020B0606020202030204" pitchFamily="34" charset="0"/>
              </a:rPr>
              <a:t>Refresh Data</a:t>
            </a:r>
          </a:p>
          <a:p>
            <a:pPr marL="514350" lvl="1" indent="-514350">
              <a:spcBef>
                <a:spcPts val="1000"/>
              </a:spcBef>
              <a:buFont typeface="+mj-lt"/>
              <a:buAutoNum type="arabicPeriod" startAt="7"/>
            </a:pPr>
            <a:r>
              <a:rPr lang="en-US" sz="2800" dirty="0">
                <a:latin typeface="Arial Narrow" panose="020B0606020202030204" pitchFamily="34" charset="0"/>
              </a:rPr>
              <a:t>Refresh All</a:t>
            </a:r>
          </a:p>
          <a:p>
            <a:pPr marL="514350" lvl="1" indent="-514350">
              <a:spcBef>
                <a:spcPts val="1000"/>
              </a:spcBef>
              <a:buFont typeface="+mj-lt"/>
              <a:buAutoNum type="arabicPeriod" startAt="7"/>
            </a:pPr>
            <a:endParaRPr lang="en-US" sz="2800" dirty="0">
              <a:latin typeface="Arial Narrow" panose="020B0606020202030204" pitchFamily="34" charset="0"/>
            </a:endParaRPr>
          </a:p>
          <a:p>
            <a:pPr marL="514350" lvl="1" indent="-514350">
              <a:spcBef>
                <a:spcPts val="1000"/>
              </a:spcBef>
              <a:buFont typeface="+mj-lt"/>
              <a:buAutoNum type="arabicPeriod" startAt="7"/>
            </a:pPr>
            <a:endParaRPr lang="en-US" sz="2800" dirty="0">
              <a:latin typeface="Arial Narrow" panose="020B0606020202030204" pitchFamily="34" charset="0"/>
            </a:endParaRPr>
          </a:p>
          <a:p>
            <a:pPr marL="514350" lvl="1" indent="-514350">
              <a:spcBef>
                <a:spcPts val="1000"/>
              </a:spcBef>
              <a:buFont typeface="+mj-lt"/>
              <a:buAutoNum type="arabicPeriod" startAt="7"/>
            </a:pPr>
            <a:endParaRPr lang="en-US" sz="2800" i="1" dirty="0">
              <a:solidFill>
                <a:srgbClr val="000066"/>
              </a:solidFill>
              <a:latin typeface="Arial Narrow" panose="020B0606020202030204" pitchFamily="34" charset="0"/>
            </a:endParaRPr>
          </a:p>
          <a:p>
            <a:pPr marL="514350" lvl="1" indent="-514350">
              <a:spcBef>
                <a:spcPts val="1000"/>
              </a:spcBef>
              <a:buFont typeface="+mj-lt"/>
              <a:buAutoNum type="arabicPeriod" startAt="7"/>
            </a:pPr>
            <a:endParaRPr lang="en-US" sz="2800" i="1" dirty="0">
              <a:solidFill>
                <a:srgbClr val="000066"/>
              </a:solidFill>
              <a:latin typeface="Arial Narrow" panose="020B0606020202030204" pitchFamily="34" charset="0"/>
            </a:endParaRPr>
          </a:p>
          <a:p>
            <a:pPr marL="457200" lvl="1" indent="0">
              <a:buNone/>
            </a:pPr>
            <a:endParaRPr lang="en-US" dirty="0">
              <a:latin typeface="Arial Narrow" panose="020B0606020202030204" pitchFamily="34" charset="0"/>
            </a:endParaRPr>
          </a:p>
          <a:p>
            <a:pPr marL="457200" lvl="1" indent="0">
              <a:buNone/>
            </a:pPr>
            <a:endParaRPr lang="en-US" dirty="0">
              <a:latin typeface="Arial Narrow" panose="020B0606020202030204" pitchFamily="34" charset="0"/>
            </a:endParaRPr>
          </a:p>
        </p:txBody>
      </p:sp>
      <p:pic>
        <p:nvPicPr>
          <p:cNvPr id="8" name="Picture 7" descr="Graphical user interface, application, table, Excel&#10;&#10;Description automatically generated">
            <a:extLst>
              <a:ext uri="{FF2B5EF4-FFF2-40B4-BE49-F238E27FC236}">
                <a16:creationId xmlns:a16="http://schemas.microsoft.com/office/drawing/2014/main" id="{D35EE486-33AE-4FC0-9339-80F763C2D5F6}"/>
              </a:ext>
            </a:extLst>
          </p:cNvPr>
          <p:cNvPicPr>
            <a:picLocks noChangeAspect="1"/>
          </p:cNvPicPr>
          <p:nvPr/>
        </p:nvPicPr>
        <p:blipFill rotWithShape="1">
          <a:blip r:embed="rId2"/>
          <a:srcRect l="20000" t="8933" r="35466" b="41052"/>
          <a:stretch/>
        </p:blipFill>
        <p:spPr>
          <a:xfrm>
            <a:off x="4571547" y="3429000"/>
            <a:ext cx="4072128" cy="2572512"/>
          </a:xfrm>
          <a:prstGeom prst="rect">
            <a:avLst/>
          </a:prstGeom>
        </p:spPr>
      </p:pic>
      <p:sp>
        <p:nvSpPr>
          <p:cNvPr id="9" name="Oval 8">
            <a:extLst>
              <a:ext uri="{FF2B5EF4-FFF2-40B4-BE49-F238E27FC236}">
                <a16:creationId xmlns:a16="http://schemas.microsoft.com/office/drawing/2014/main" id="{710CCEB9-3929-44F9-9846-BB13F836D134}"/>
              </a:ext>
            </a:extLst>
          </p:cNvPr>
          <p:cNvSpPr/>
          <p:nvPr/>
        </p:nvSpPr>
        <p:spPr>
          <a:xfrm>
            <a:off x="5893247" y="5620512"/>
            <a:ext cx="589087" cy="2362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10;&#10;Description automatically generated">
            <a:extLst>
              <a:ext uri="{FF2B5EF4-FFF2-40B4-BE49-F238E27FC236}">
                <a16:creationId xmlns:a16="http://schemas.microsoft.com/office/drawing/2014/main" id="{A93CF3FE-B5D9-4BA8-A0BD-672674898412}"/>
              </a:ext>
            </a:extLst>
          </p:cNvPr>
          <p:cNvPicPr>
            <a:picLocks noChangeAspect="1"/>
          </p:cNvPicPr>
          <p:nvPr/>
        </p:nvPicPr>
        <p:blipFill rotWithShape="1">
          <a:blip r:embed="rId3"/>
          <a:srcRect l="20366" r="38607" b="65809"/>
          <a:stretch/>
        </p:blipFill>
        <p:spPr>
          <a:xfrm>
            <a:off x="401168" y="5122198"/>
            <a:ext cx="3751464" cy="1758628"/>
          </a:xfrm>
          <a:prstGeom prst="rect">
            <a:avLst/>
          </a:prstGeom>
        </p:spPr>
      </p:pic>
      <p:sp>
        <p:nvSpPr>
          <p:cNvPr id="12" name="Oval 11">
            <a:extLst>
              <a:ext uri="{FF2B5EF4-FFF2-40B4-BE49-F238E27FC236}">
                <a16:creationId xmlns:a16="http://schemas.microsoft.com/office/drawing/2014/main" id="{39C5C293-502E-48A7-BE03-57416D690DC1}"/>
              </a:ext>
            </a:extLst>
          </p:cNvPr>
          <p:cNvSpPr/>
          <p:nvPr/>
        </p:nvSpPr>
        <p:spPr>
          <a:xfrm>
            <a:off x="2487107" y="5544502"/>
            <a:ext cx="589087" cy="6048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E89702-80B4-4C1A-9CEF-DF72468FE650}"/>
              </a:ext>
            </a:extLst>
          </p:cNvPr>
          <p:cNvSpPr/>
          <p:nvPr/>
        </p:nvSpPr>
        <p:spPr>
          <a:xfrm>
            <a:off x="2706212" y="6295713"/>
            <a:ext cx="739963" cy="3024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12EB3B0-97F9-4405-B069-E59D9E72B6AA}"/>
              </a:ext>
            </a:extLst>
          </p:cNvPr>
          <p:cNvCxnSpPr/>
          <p:nvPr/>
        </p:nvCxnSpPr>
        <p:spPr>
          <a:xfrm>
            <a:off x="3446175" y="3713165"/>
            <a:ext cx="2447072" cy="19073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3E6B67-CB66-4C4F-8ED4-EAD1077C1042}"/>
              </a:ext>
            </a:extLst>
          </p:cNvPr>
          <p:cNvCxnSpPr>
            <a:cxnSpLocks/>
          </p:cNvCxnSpPr>
          <p:nvPr/>
        </p:nvCxnSpPr>
        <p:spPr>
          <a:xfrm>
            <a:off x="2869166" y="4398380"/>
            <a:ext cx="0" cy="10154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A338175-7B63-4514-9222-7CD7910B4E2A}"/>
              </a:ext>
            </a:extLst>
          </p:cNvPr>
          <p:cNvCxnSpPr>
            <a:cxnSpLocks/>
          </p:cNvCxnSpPr>
          <p:nvPr/>
        </p:nvCxnSpPr>
        <p:spPr>
          <a:xfrm>
            <a:off x="1389536" y="4906085"/>
            <a:ext cx="0" cy="10154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71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9A7AF562-D1CB-41EF-826B-647E825BE395}"/>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Resources</a:t>
            </a:r>
          </a:p>
        </p:txBody>
      </p:sp>
      <p:pic>
        <p:nvPicPr>
          <p:cNvPr id="4" name="Content Placeholder 9" descr="GK Guide_Page_1.jpg">
            <a:extLst>
              <a:ext uri="{FF2B5EF4-FFF2-40B4-BE49-F238E27FC236}">
                <a16:creationId xmlns:a16="http://schemas.microsoft.com/office/drawing/2014/main" id="{45A5B421-6CCC-449F-8469-8538E431E8A8}"/>
              </a:ext>
            </a:extLst>
          </p:cNvPr>
          <p:cNvPicPr>
            <a:picLocks noGrp="1" noChangeAspect="1"/>
          </p:cNvPicPr>
          <p:nvPr>
            <p:ph idx="1"/>
          </p:nvPr>
        </p:nvPicPr>
        <p:blipFill>
          <a:blip r:embed="rId2"/>
          <a:stretch>
            <a:fillRect/>
          </a:stretch>
        </p:blipFill>
        <p:spPr>
          <a:xfrm>
            <a:off x="976365" y="1259540"/>
            <a:ext cx="689880" cy="1066844"/>
          </a:xfrm>
          <a:effectLst/>
        </p:spPr>
      </p:pic>
      <p:sp>
        <p:nvSpPr>
          <p:cNvPr id="2" name="Rectangle 1">
            <a:extLst>
              <a:ext uri="{FF2B5EF4-FFF2-40B4-BE49-F238E27FC236}">
                <a16:creationId xmlns:a16="http://schemas.microsoft.com/office/drawing/2014/main" id="{8DB67758-6985-4D98-BF11-02904D62622D}"/>
              </a:ext>
            </a:extLst>
          </p:cNvPr>
          <p:cNvSpPr/>
          <p:nvPr/>
        </p:nvSpPr>
        <p:spPr>
          <a:xfrm>
            <a:off x="1798220" y="1259540"/>
            <a:ext cx="6102062" cy="640432"/>
          </a:xfrm>
          <a:prstGeom prst="rect">
            <a:avLst/>
          </a:prstGeom>
        </p:spPr>
        <p:txBody>
          <a:bodyPr wrap="square">
            <a:spAutoFit/>
          </a:bodyPr>
          <a:lstStyle/>
          <a:p>
            <a:pPr>
              <a:lnSpc>
                <a:spcPct val="107000"/>
              </a:lnSpc>
            </a:pPr>
            <a:r>
              <a:rPr lang="en-US" sz="2000" b="1" dirty="0">
                <a:latin typeface="Arial Narrow" panose="020B0606020202030204" pitchFamily="34" charset="0"/>
              </a:rPr>
              <a:t>Financial Secretary's Guide</a:t>
            </a:r>
          </a:p>
          <a:p>
            <a:pPr>
              <a:lnSpc>
                <a:spcPct val="107000"/>
              </a:lnSpc>
            </a:pPr>
            <a:r>
              <a:rPr lang="en-US" sz="1400" dirty="0">
                <a:latin typeface="Arial Narrow" panose="020B0606020202030204" pitchFamily="34" charset="0"/>
                <a:ea typeface="Calibri" panose="020F0502020204030204" pitchFamily="34" charset="0"/>
                <a:cs typeface="Times New Roman" panose="02020603050405020304" pitchFamily="18" charset="0"/>
              </a:rPr>
              <a:t>https://www.kofc.org/un/en/forms/leadership/financial-secretary5089.pdf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A0ABCDB-8441-4229-9488-C533AC261B7D}"/>
              </a:ext>
            </a:extLst>
          </p:cNvPr>
          <p:cNvSpPr txBox="1"/>
          <p:nvPr/>
        </p:nvSpPr>
        <p:spPr>
          <a:xfrm>
            <a:off x="1798220" y="2506652"/>
            <a:ext cx="4572000" cy="634597"/>
          </a:xfrm>
          <a:prstGeom prst="rect">
            <a:avLst/>
          </a:prstGeom>
          <a:noFill/>
        </p:spPr>
        <p:txBody>
          <a:bodyPr wrap="square">
            <a:spAutoFit/>
          </a:bodyPr>
          <a:lstStyle/>
          <a:p>
            <a:pPr>
              <a:lnSpc>
                <a:spcPct val="107000"/>
              </a:lnSpc>
            </a:pPr>
            <a:r>
              <a:rPr lang="en-US" sz="2000" b="1" dirty="0">
                <a:latin typeface="Arial Narrow" panose="020B0606020202030204" pitchFamily="34" charset="0"/>
              </a:rPr>
              <a:t>Leadership Resources Updated </a:t>
            </a:r>
            <a:r>
              <a:rPr lang="en-US" sz="1400" dirty="0">
                <a:latin typeface="Arial Narrow" panose="020B0606020202030204" pitchFamily="34" charset="0"/>
                <a:cs typeface="Times New Roman" panose="02020603050405020304" pitchFamily="18" charset="0"/>
              </a:rPr>
              <a:t>https://www.kofc.org/un/en/resources/officers/officers.pdf</a:t>
            </a:r>
          </a:p>
        </p:txBody>
      </p:sp>
      <p:pic>
        <p:nvPicPr>
          <p:cNvPr id="12" name="Picture 11">
            <a:extLst>
              <a:ext uri="{FF2B5EF4-FFF2-40B4-BE49-F238E27FC236}">
                <a16:creationId xmlns:a16="http://schemas.microsoft.com/office/drawing/2014/main" id="{F6A44FEA-9285-47E7-BFC6-CD3F32DF0E2C}"/>
              </a:ext>
            </a:extLst>
          </p:cNvPr>
          <p:cNvPicPr>
            <a:picLocks noChangeAspect="1"/>
          </p:cNvPicPr>
          <p:nvPr/>
        </p:nvPicPr>
        <p:blipFill>
          <a:blip r:embed="rId3"/>
          <a:stretch>
            <a:fillRect/>
          </a:stretch>
        </p:blipFill>
        <p:spPr>
          <a:xfrm>
            <a:off x="976365" y="2452880"/>
            <a:ext cx="757586" cy="976120"/>
          </a:xfrm>
          <a:prstGeom prst="rect">
            <a:avLst/>
          </a:prstGeom>
        </p:spPr>
      </p:pic>
      <p:sp>
        <p:nvSpPr>
          <p:cNvPr id="3" name="Rectangle 2">
            <a:extLst>
              <a:ext uri="{FF2B5EF4-FFF2-40B4-BE49-F238E27FC236}">
                <a16:creationId xmlns:a16="http://schemas.microsoft.com/office/drawing/2014/main" id="{766DF51D-40F9-4727-81D3-594873EA9D2E}"/>
              </a:ext>
            </a:extLst>
          </p:cNvPr>
          <p:cNvSpPr/>
          <p:nvPr/>
        </p:nvSpPr>
        <p:spPr>
          <a:xfrm>
            <a:off x="1798220" y="3812043"/>
            <a:ext cx="5027698" cy="634597"/>
          </a:xfrm>
          <a:prstGeom prst="rect">
            <a:avLst/>
          </a:prstGeom>
        </p:spPr>
        <p:txBody>
          <a:bodyPr wrap="square">
            <a:spAutoFit/>
          </a:bodyPr>
          <a:lstStyle/>
          <a:p>
            <a:pPr>
              <a:lnSpc>
                <a:spcPct val="107000"/>
              </a:lnSpc>
            </a:pPr>
            <a:r>
              <a:rPr lang="en-US" sz="2000" b="1" dirty="0">
                <a:latin typeface="Arial Narrow" panose="020B0606020202030204" pitchFamily="34" charset="0"/>
              </a:rPr>
              <a:t>Laws of Order</a:t>
            </a:r>
          </a:p>
          <a:p>
            <a:pPr>
              <a:lnSpc>
                <a:spcPct val="107000"/>
              </a:lnSpc>
            </a:pPr>
            <a:r>
              <a:rPr lang="en-US" sz="1400" dirty="0">
                <a:latin typeface="Arial Narrow" panose="020B0606020202030204" pitchFamily="34" charset="0"/>
                <a:cs typeface="Times New Roman" panose="02020603050405020304" pitchFamily="18" charset="0"/>
              </a:rPr>
              <a:t>https://www.kofc.org/en/forms/leadership/charter-const-laws30.pdf</a:t>
            </a:r>
          </a:p>
        </p:txBody>
      </p:sp>
      <p:pic>
        <p:nvPicPr>
          <p:cNvPr id="7" name="Picture 6">
            <a:extLst>
              <a:ext uri="{FF2B5EF4-FFF2-40B4-BE49-F238E27FC236}">
                <a16:creationId xmlns:a16="http://schemas.microsoft.com/office/drawing/2014/main" id="{555B6EC5-007E-4B2B-9258-EDA7E2A27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365" y="3543300"/>
            <a:ext cx="757586" cy="1251865"/>
          </a:xfrm>
          <a:prstGeom prst="rect">
            <a:avLst/>
          </a:prstGeom>
          <a:ln>
            <a:solidFill>
              <a:schemeClr val="tx1"/>
            </a:solidFill>
          </a:ln>
        </p:spPr>
      </p:pic>
      <p:pic>
        <p:nvPicPr>
          <p:cNvPr id="6" name="Picture 5">
            <a:extLst>
              <a:ext uri="{FF2B5EF4-FFF2-40B4-BE49-F238E27FC236}">
                <a16:creationId xmlns:a16="http://schemas.microsoft.com/office/drawing/2014/main" id="{7C9A37EB-3CC1-48E4-B258-01784345C8D4}"/>
              </a:ext>
            </a:extLst>
          </p:cNvPr>
          <p:cNvPicPr>
            <a:picLocks noChangeAspect="1"/>
          </p:cNvPicPr>
          <p:nvPr/>
        </p:nvPicPr>
        <p:blipFill rotWithShape="1">
          <a:blip r:embed="rId5"/>
          <a:srcRect t="10245" r="1414" b="5123"/>
          <a:stretch/>
        </p:blipFill>
        <p:spPr>
          <a:xfrm>
            <a:off x="538845" y="4995374"/>
            <a:ext cx="1697519" cy="910779"/>
          </a:xfrm>
          <a:prstGeom prst="rect">
            <a:avLst/>
          </a:prstGeom>
        </p:spPr>
      </p:pic>
      <p:sp>
        <p:nvSpPr>
          <p:cNvPr id="17" name="Rectangle 16">
            <a:extLst>
              <a:ext uri="{FF2B5EF4-FFF2-40B4-BE49-F238E27FC236}">
                <a16:creationId xmlns:a16="http://schemas.microsoft.com/office/drawing/2014/main" id="{9C764CB5-0EDA-4561-88A7-EA2EABF595BD}"/>
              </a:ext>
            </a:extLst>
          </p:cNvPr>
          <p:cNvSpPr/>
          <p:nvPr/>
        </p:nvSpPr>
        <p:spPr>
          <a:xfrm>
            <a:off x="2236364" y="5057788"/>
            <a:ext cx="6482520" cy="634597"/>
          </a:xfrm>
          <a:prstGeom prst="rect">
            <a:avLst/>
          </a:prstGeom>
        </p:spPr>
        <p:txBody>
          <a:bodyPr wrap="square">
            <a:spAutoFit/>
          </a:bodyPr>
          <a:lstStyle/>
          <a:p>
            <a:pPr>
              <a:lnSpc>
                <a:spcPct val="107000"/>
              </a:lnSpc>
            </a:pPr>
            <a:r>
              <a:rPr lang="en-US" sz="2000" b="1" dirty="0">
                <a:latin typeface="Arial Narrow" panose="020B0606020202030204" pitchFamily="34" charset="0"/>
              </a:rPr>
              <a:t>KoC Online Financial Secretary Resources</a:t>
            </a:r>
          </a:p>
          <a:p>
            <a:pPr>
              <a:lnSpc>
                <a:spcPct val="107000"/>
              </a:lnSpc>
            </a:pPr>
            <a:r>
              <a:rPr lang="en-US" sz="1400" dirty="0">
                <a:latin typeface="Arial Narrow" panose="020B0606020202030204" pitchFamily="34" charset="0"/>
                <a:cs typeface="Times New Roman" panose="02020603050405020304" pitchFamily="18" charset="0"/>
              </a:rPr>
              <a:t>https://www.kofc.org/en/for-members/resources/council-leaders/financial-secretary.html</a:t>
            </a:r>
          </a:p>
        </p:txBody>
      </p:sp>
    </p:spTree>
    <p:extLst>
      <p:ext uri="{BB962C8B-B14F-4D97-AF65-F5344CB8AC3E}">
        <p14:creationId xmlns:p14="http://schemas.microsoft.com/office/powerpoint/2010/main" val="2632531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9A7AF562-D1CB-41EF-826B-647E825BE395}"/>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Useful Email Addresses to Know</a:t>
            </a:r>
          </a:p>
        </p:txBody>
      </p:sp>
      <p:graphicFrame>
        <p:nvGraphicFramePr>
          <p:cNvPr id="4" name="Table 4">
            <a:extLst>
              <a:ext uri="{FF2B5EF4-FFF2-40B4-BE49-F238E27FC236}">
                <a16:creationId xmlns:a16="http://schemas.microsoft.com/office/drawing/2014/main" id="{60926DD1-EBD1-4461-8113-0FB506FAACA2}"/>
              </a:ext>
            </a:extLst>
          </p:cNvPr>
          <p:cNvGraphicFramePr>
            <a:graphicFrameLocks noGrp="1"/>
          </p:cNvGraphicFramePr>
          <p:nvPr>
            <p:extLst>
              <p:ext uri="{D42A27DB-BD31-4B8C-83A1-F6EECF244321}">
                <p14:modId xmlns:p14="http://schemas.microsoft.com/office/powerpoint/2010/main" val="1114061488"/>
              </p:ext>
            </p:extLst>
          </p:nvPr>
        </p:nvGraphicFramePr>
        <p:xfrm>
          <a:off x="538844" y="1130300"/>
          <a:ext cx="7786005" cy="4396740"/>
        </p:xfrm>
        <a:graphic>
          <a:graphicData uri="http://schemas.openxmlformats.org/drawingml/2006/table">
            <a:tbl>
              <a:tblPr firstRow="1" bandRow="1">
                <a:tableStyleId>{5C22544A-7EE6-4342-B048-85BDC9FD1C3A}</a:tableStyleId>
              </a:tblPr>
              <a:tblGrid>
                <a:gridCol w="2705981">
                  <a:extLst>
                    <a:ext uri="{9D8B030D-6E8A-4147-A177-3AD203B41FA5}">
                      <a16:colId xmlns:a16="http://schemas.microsoft.com/office/drawing/2014/main" val="4200610239"/>
                    </a:ext>
                  </a:extLst>
                </a:gridCol>
                <a:gridCol w="5080024">
                  <a:extLst>
                    <a:ext uri="{9D8B030D-6E8A-4147-A177-3AD203B41FA5}">
                      <a16:colId xmlns:a16="http://schemas.microsoft.com/office/drawing/2014/main" val="2538036050"/>
                    </a:ext>
                  </a:extLst>
                </a:gridCol>
              </a:tblGrid>
              <a:tr h="370840">
                <a:tc>
                  <a:txBody>
                    <a:bodyPr/>
                    <a:lstStyle/>
                    <a:p>
                      <a:pPr algn="l" fontAlgn="b"/>
                      <a:r>
                        <a:rPr lang="en-US" sz="1200" b="1" i="0" u="none" strike="noStrike" dirty="0">
                          <a:solidFill>
                            <a:srgbClr val="FFFFFF"/>
                          </a:solidFill>
                          <a:effectLst/>
                          <a:latin typeface="Arial Narrow" panose="020B0606020202030204" pitchFamily="34" charset="0"/>
                        </a:rPr>
                        <a:t>Email Address</a:t>
                      </a:r>
                    </a:p>
                  </a:txBody>
                  <a:tcPr marL="9525" marR="9525" marT="9525" marB="0" anchor="ctr"/>
                </a:tc>
                <a:tc>
                  <a:txBody>
                    <a:bodyPr/>
                    <a:lstStyle/>
                    <a:p>
                      <a:pPr algn="l" fontAlgn="b"/>
                      <a:r>
                        <a:rPr lang="en-US" sz="1200" b="1" i="0" u="none" strike="noStrike" dirty="0">
                          <a:solidFill>
                            <a:srgbClr val="FFFFFF"/>
                          </a:solidFill>
                          <a:effectLst/>
                          <a:latin typeface="Arial Narrow" panose="020B0606020202030204" pitchFamily="34" charset="0"/>
                        </a:rPr>
                        <a:t>Purpose</a:t>
                      </a:r>
                    </a:p>
                  </a:txBody>
                  <a:tcPr marL="9525" marR="9525" marT="9525" marB="0" anchor="ctr"/>
                </a:tc>
                <a:extLst>
                  <a:ext uri="{0D108BD9-81ED-4DB2-BD59-A6C34878D82A}">
                    <a16:rowId xmlns:a16="http://schemas.microsoft.com/office/drawing/2014/main" val="3260786080"/>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membershiprecords@kofc.org</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Membership Forms Processing</a:t>
                      </a:r>
                      <a:br>
                        <a:rPr lang="en-US" sz="1400" b="0" i="0" u="none" strike="noStrike" dirty="0">
                          <a:solidFill>
                            <a:srgbClr val="000000"/>
                          </a:solidFill>
                          <a:effectLst/>
                          <a:latin typeface="Arial Narrow" panose="020B0606020202030204" pitchFamily="34" charset="0"/>
                        </a:rPr>
                      </a:br>
                      <a:r>
                        <a:rPr lang="en-US" sz="1400" b="0" i="0" u="none" strike="noStrike" dirty="0">
                          <a:solidFill>
                            <a:srgbClr val="000000"/>
                          </a:solidFill>
                          <a:effectLst/>
                          <a:latin typeface="Arial Narrow" panose="020B0606020202030204" pitchFamily="34" charset="0"/>
                        </a:rPr>
                        <a:t>Membership Information Updates</a:t>
                      </a:r>
                      <a:br>
                        <a:rPr lang="en-US" sz="1400" b="0" i="0" u="none" strike="noStrike" dirty="0">
                          <a:solidFill>
                            <a:srgbClr val="000000"/>
                          </a:solidFill>
                          <a:effectLst/>
                          <a:latin typeface="Arial Narrow" panose="020B0606020202030204" pitchFamily="34" charset="0"/>
                        </a:rPr>
                      </a:br>
                      <a:r>
                        <a:rPr lang="en-US" sz="1400" b="0" i="0" u="none" strike="noStrike" dirty="0">
                          <a:solidFill>
                            <a:srgbClr val="000000"/>
                          </a:solidFill>
                          <a:effectLst/>
                          <a:latin typeface="Arial Narrow" panose="020B0606020202030204" pitchFamily="34" charset="0"/>
                        </a:rPr>
                        <a:t>Form 185 - Officers Chosen For Term</a:t>
                      </a:r>
                    </a:p>
                  </a:txBody>
                  <a:tcPr marL="9525" marR="9525" marT="9525" marB="0" anchor="ctr"/>
                </a:tc>
                <a:extLst>
                  <a:ext uri="{0D108BD9-81ED-4DB2-BD59-A6C34878D82A}">
                    <a16:rowId xmlns:a16="http://schemas.microsoft.com/office/drawing/2014/main" val="362829320"/>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generaloffice@kofc.org</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State Deputy Appointments, Executive Secretary Appointments, District Deputy Appointments, Expense Reports</a:t>
                      </a:r>
                    </a:p>
                  </a:txBody>
                  <a:tcPr marL="9525" marR="9525" marT="9525" marB="0" anchor="ctr"/>
                </a:tc>
                <a:extLst>
                  <a:ext uri="{0D108BD9-81ED-4DB2-BD59-A6C34878D82A}">
                    <a16:rowId xmlns:a16="http://schemas.microsoft.com/office/drawing/2014/main" val="2196187834"/>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councilaccounts@kofc.org</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Council Account Balances</a:t>
                      </a:r>
                      <a:br>
                        <a:rPr lang="en-US" sz="1400" b="0" i="0" u="none" strike="noStrike" dirty="0">
                          <a:solidFill>
                            <a:srgbClr val="000000"/>
                          </a:solidFill>
                          <a:effectLst/>
                          <a:latin typeface="Arial Narrow" panose="020B0606020202030204" pitchFamily="34" charset="0"/>
                        </a:rPr>
                      </a:br>
                      <a:r>
                        <a:rPr lang="en-US" sz="1400" b="0" i="0" u="none" strike="noStrike" dirty="0">
                          <a:solidFill>
                            <a:srgbClr val="000000"/>
                          </a:solidFill>
                          <a:effectLst/>
                          <a:latin typeface="Arial Narrow" panose="020B0606020202030204" pitchFamily="34" charset="0"/>
                        </a:rPr>
                        <a:t>Semi Annual Audit Report (#1295)</a:t>
                      </a:r>
                    </a:p>
                  </a:txBody>
                  <a:tcPr marL="9525" marR="9525" marT="9525" marB="0" anchor="ctr"/>
                </a:tc>
                <a:extLst>
                  <a:ext uri="{0D108BD9-81ED-4DB2-BD59-A6C34878D82A}">
                    <a16:rowId xmlns:a16="http://schemas.microsoft.com/office/drawing/2014/main" val="4286461016"/>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financial.secretary@kofc.org</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Financial Secretary Appointments &amp; Inquiries</a:t>
                      </a:r>
                    </a:p>
                  </a:txBody>
                  <a:tcPr marL="9525" marR="9525" marT="9525" marB="0" anchor="ctr"/>
                </a:tc>
                <a:extLst>
                  <a:ext uri="{0D108BD9-81ED-4DB2-BD59-A6C34878D82A}">
                    <a16:rowId xmlns:a16="http://schemas.microsoft.com/office/drawing/2014/main" val="1490268153"/>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fraternalmission@kofc.org</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General Inquiries, Programs, Council Awards, Annual Survey of Fraternal Activity, Columbian Award, Fraternal forms Submissions, Form 365 Service Program Personnel Report (state and council).</a:t>
                      </a:r>
                    </a:p>
                  </a:txBody>
                  <a:tcPr marL="9525" marR="9525" marT="9525" marB="0" anchor="ctr"/>
                </a:tc>
                <a:extLst>
                  <a:ext uri="{0D108BD9-81ED-4DB2-BD59-A6C34878D82A}">
                    <a16:rowId xmlns:a16="http://schemas.microsoft.com/office/drawing/2014/main" val="3741289857"/>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fraternaltraining@kofc.org</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Fraternal Training Inquiries &amp; Training Webinars</a:t>
                      </a:r>
                    </a:p>
                  </a:txBody>
                  <a:tcPr marL="9525" marR="9525" marT="9525" marB="0" anchor="ctr"/>
                </a:tc>
                <a:extLst>
                  <a:ext uri="{0D108BD9-81ED-4DB2-BD59-A6C34878D82A}">
                    <a16:rowId xmlns:a16="http://schemas.microsoft.com/office/drawing/2014/main" val="2258114069"/>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squires@kofc.org</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Squires &amp; Circles Related Inquires</a:t>
                      </a:r>
                    </a:p>
                  </a:txBody>
                  <a:tcPr marL="9525" marR="9525" marT="9525" marB="0" anchor="ctr"/>
                </a:tc>
                <a:extLst>
                  <a:ext uri="{0D108BD9-81ED-4DB2-BD59-A6C34878D82A}">
                    <a16:rowId xmlns:a16="http://schemas.microsoft.com/office/drawing/2014/main" val="1875763922"/>
                  </a:ext>
                </a:extLst>
              </a:tr>
              <a:tr h="370840">
                <a:tc>
                  <a:txBody>
                    <a:bodyPr/>
                    <a:lstStyle/>
                    <a:p>
                      <a:pPr marL="0" lvl="1" algn="l" defTabSz="914400" rtl="0" eaLnBrk="1" fontAlgn="ctr" latinLnBrk="0" hangingPunct="1"/>
                      <a:r>
                        <a:rPr lang="en-US" sz="1800" b="0" i="0" u="none" strike="noStrike" kern="1200" dirty="0">
                          <a:solidFill>
                            <a:srgbClr val="000000"/>
                          </a:solidFill>
                          <a:effectLst/>
                          <a:latin typeface="Arial Narrow" panose="020B0606020202030204" pitchFamily="34" charset="0"/>
                          <a:ea typeface="+mn-ea"/>
                          <a:cs typeface="+mn-cs"/>
                        </a:rPr>
                        <a:t>LNFPRO@comcast.net</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MD State Forms Manager, Peter O'Sullivan</a:t>
                      </a:r>
                    </a:p>
                  </a:txBody>
                  <a:tcPr marL="9525" marR="9525" marT="9525" marB="0" anchor="ctr"/>
                </a:tc>
                <a:extLst>
                  <a:ext uri="{0D108BD9-81ED-4DB2-BD59-A6C34878D82A}">
                    <a16:rowId xmlns:a16="http://schemas.microsoft.com/office/drawing/2014/main" val="3075658079"/>
                  </a:ext>
                </a:extLst>
              </a:tr>
              <a:tr h="370840">
                <a:tc>
                  <a:txBody>
                    <a:bodyPr/>
                    <a:lstStyle/>
                    <a:p>
                      <a:pPr algn="l" fontAlgn="ctr"/>
                      <a:r>
                        <a:rPr lang="en-US" sz="1800" b="0" i="0" u="none" strike="noStrike" dirty="0">
                          <a:solidFill>
                            <a:srgbClr val="000000"/>
                          </a:solidFill>
                          <a:effectLst/>
                          <a:latin typeface="Arial Narrow" panose="020B0606020202030204" pitchFamily="34" charset="0"/>
                        </a:rPr>
                        <a:t>diwilk@wilkworld.net</a:t>
                      </a:r>
                    </a:p>
                  </a:txBody>
                  <a:tcPr marL="9525" marR="9525" marT="9525" marB="0" anchor="ctr"/>
                </a:tc>
                <a:tc>
                  <a:txBody>
                    <a:bodyPr/>
                    <a:lstStyle/>
                    <a:p>
                      <a:pPr algn="l" fontAlgn="ctr"/>
                      <a:r>
                        <a:rPr lang="en-US" sz="1400" b="0" i="0" u="none" strike="noStrike" dirty="0">
                          <a:solidFill>
                            <a:srgbClr val="000000"/>
                          </a:solidFill>
                          <a:effectLst/>
                          <a:latin typeface="Arial Narrow" panose="020B0606020202030204" pitchFamily="34" charset="0"/>
                        </a:rPr>
                        <a:t>MD State FS Advisor</a:t>
                      </a:r>
                    </a:p>
                  </a:txBody>
                  <a:tcPr marL="9525" marR="9525" marT="9525" marB="0" anchor="ctr"/>
                </a:tc>
                <a:extLst>
                  <a:ext uri="{0D108BD9-81ED-4DB2-BD59-A6C34878D82A}">
                    <a16:rowId xmlns:a16="http://schemas.microsoft.com/office/drawing/2014/main" val="4210696248"/>
                  </a:ext>
                </a:extLst>
              </a:tr>
            </a:tbl>
          </a:graphicData>
        </a:graphic>
      </p:graphicFrame>
    </p:spTree>
    <p:extLst>
      <p:ext uri="{BB962C8B-B14F-4D97-AF65-F5344CB8AC3E}">
        <p14:creationId xmlns:p14="http://schemas.microsoft.com/office/powerpoint/2010/main" val="1125666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2" name="pgshape"/>
          <p:cNvSpPr/>
          <p:nvPr>
            <p:custDataLst>
              <p:tags r:id="rId2"/>
            </p:custDataLst>
          </p:nvPr>
        </p:nvSpPr>
        <p:spPr>
          <a:xfrm>
            <a:off x="496571" y="3121065"/>
            <a:ext cx="6756400" cy="508000"/>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14" name="pgshape"/>
          <p:cNvSpPr txBox="1"/>
          <p:nvPr>
            <p:custDataLst>
              <p:tags r:id="rId3"/>
            </p:custDataLst>
          </p:nvPr>
        </p:nvSpPr>
        <p:spPr>
          <a:xfrm>
            <a:off x="49657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Jul</a:t>
            </a:r>
          </a:p>
        </p:txBody>
      </p:sp>
      <p:cxnSp>
        <p:nvCxnSpPr>
          <p:cNvPr id="3916" name="pgshape"/>
          <p:cNvCxnSpPr/>
          <p:nvPr/>
        </p:nvCxnSpPr>
        <p:spPr>
          <a:xfrm>
            <a:off x="117221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17" name="pgshape"/>
          <p:cNvSpPr txBox="1"/>
          <p:nvPr>
            <p:custDataLst>
              <p:tags r:id="rId4"/>
            </p:custDataLst>
          </p:nvPr>
        </p:nvSpPr>
        <p:spPr>
          <a:xfrm>
            <a:off x="117221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Aug</a:t>
            </a:r>
          </a:p>
        </p:txBody>
      </p:sp>
      <p:cxnSp>
        <p:nvCxnSpPr>
          <p:cNvPr id="3919" name="pgshape"/>
          <p:cNvCxnSpPr/>
          <p:nvPr/>
        </p:nvCxnSpPr>
        <p:spPr>
          <a:xfrm>
            <a:off x="184785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0" name="pgshape"/>
          <p:cNvSpPr txBox="1"/>
          <p:nvPr>
            <p:custDataLst>
              <p:tags r:id="rId5"/>
            </p:custDataLst>
          </p:nvPr>
        </p:nvSpPr>
        <p:spPr>
          <a:xfrm>
            <a:off x="184785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Sep</a:t>
            </a:r>
          </a:p>
        </p:txBody>
      </p:sp>
      <p:cxnSp>
        <p:nvCxnSpPr>
          <p:cNvPr id="3922" name="pgshape"/>
          <p:cNvCxnSpPr/>
          <p:nvPr/>
        </p:nvCxnSpPr>
        <p:spPr>
          <a:xfrm>
            <a:off x="252349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3" name="pgshape"/>
          <p:cNvSpPr txBox="1"/>
          <p:nvPr>
            <p:custDataLst>
              <p:tags r:id="rId6"/>
            </p:custDataLst>
          </p:nvPr>
        </p:nvSpPr>
        <p:spPr>
          <a:xfrm>
            <a:off x="252349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Oct</a:t>
            </a:r>
          </a:p>
        </p:txBody>
      </p:sp>
      <p:cxnSp>
        <p:nvCxnSpPr>
          <p:cNvPr id="3925" name="pgshape"/>
          <p:cNvCxnSpPr/>
          <p:nvPr/>
        </p:nvCxnSpPr>
        <p:spPr>
          <a:xfrm>
            <a:off x="319913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6" name="pgshape"/>
          <p:cNvSpPr txBox="1"/>
          <p:nvPr>
            <p:custDataLst>
              <p:tags r:id="rId7"/>
            </p:custDataLst>
          </p:nvPr>
        </p:nvSpPr>
        <p:spPr>
          <a:xfrm>
            <a:off x="319913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Nov</a:t>
            </a:r>
          </a:p>
        </p:txBody>
      </p:sp>
      <p:cxnSp>
        <p:nvCxnSpPr>
          <p:cNvPr id="3928" name="pgshape"/>
          <p:cNvCxnSpPr/>
          <p:nvPr/>
        </p:nvCxnSpPr>
        <p:spPr>
          <a:xfrm>
            <a:off x="387477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9" name="pgshape"/>
          <p:cNvSpPr txBox="1"/>
          <p:nvPr>
            <p:custDataLst>
              <p:tags r:id="rId8"/>
            </p:custDataLst>
          </p:nvPr>
        </p:nvSpPr>
        <p:spPr>
          <a:xfrm>
            <a:off x="387477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Dec</a:t>
            </a:r>
          </a:p>
        </p:txBody>
      </p:sp>
      <p:cxnSp>
        <p:nvCxnSpPr>
          <p:cNvPr id="3931" name="pgshape"/>
          <p:cNvCxnSpPr/>
          <p:nvPr/>
        </p:nvCxnSpPr>
        <p:spPr>
          <a:xfrm>
            <a:off x="455041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2" name="pgshape"/>
          <p:cNvSpPr txBox="1"/>
          <p:nvPr>
            <p:custDataLst>
              <p:tags r:id="rId9"/>
            </p:custDataLst>
          </p:nvPr>
        </p:nvSpPr>
        <p:spPr>
          <a:xfrm>
            <a:off x="455041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Jan</a:t>
            </a:r>
          </a:p>
        </p:txBody>
      </p:sp>
      <p:cxnSp>
        <p:nvCxnSpPr>
          <p:cNvPr id="3934" name="pgshape"/>
          <p:cNvCxnSpPr/>
          <p:nvPr/>
        </p:nvCxnSpPr>
        <p:spPr>
          <a:xfrm>
            <a:off x="522605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5" name="pgshape"/>
          <p:cNvSpPr txBox="1"/>
          <p:nvPr>
            <p:custDataLst>
              <p:tags r:id="rId10"/>
            </p:custDataLst>
          </p:nvPr>
        </p:nvSpPr>
        <p:spPr>
          <a:xfrm>
            <a:off x="522605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Feb</a:t>
            </a:r>
          </a:p>
        </p:txBody>
      </p:sp>
      <p:cxnSp>
        <p:nvCxnSpPr>
          <p:cNvPr id="3937" name="pgshape"/>
          <p:cNvCxnSpPr/>
          <p:nvPr/>
        </p:nvCxnSpPr>
        <p:spPr>
          <a:xfrm>
            <a:off x="590169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8" name="pgshape"/>
          <p:cNvSpPr txBox="1"/>
          <p:nvPr>
            <p:custDataLst>
              <p:tags r:id="rId11"/>
            </p:custDataLst>
          </p:nvPr>
        </p:nvSpPr>
        <p:spPr>
          <a:xfrm>
            <a:off x="590169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Mar</a:t>
            </a:r>
          </a:p>
        </p:txBody>
      </p:sp>
      <p:cxnSp>
        <p:nvCxnSpPr>
          <p:cNvPr id="3940" name="pgshape"/>
          <p:cNvCxnSpPr/>
          <p:nvPr/>
        </p:nvCxnSpPr>
        <p:spPr>
          <a:xfrm>
            <a:off x="657733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41" name="pgshape"/>
          <p:cNvSpPr txBox="1"/>
          <p:nvPr>
            <p:custDataLst>
              <p:tags r:id="rId12"/>
            </p:custDataLst>
          </p:nvPr>
        </p:nvSpPr>
        <p:spPr>
          <a:xfrm>
            <a:off x="657733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Apr</a:t>
            </a:r>
          </a:p>
        </p:txBody>
      </p:sp>
      <p:sp>
        <p:nvSpPr>
          <p:cNvPr id="3991" name="milestoneshape"/>
          <p:cNvSpPr/>
          <p:nvPr/>
        </p:nvSpPr>
        <p:spPr>
          <a:xfrm rot="10800000">
            <a:off x="2716004" y="36417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2" name="milestoneshape"/>
          <p:cNvSpPr txBox="1"/>
          <p:nvPr>
            <p:custDataLst>
              <p:tags r:id="rId13"/>
            </p:custDataLst>
          </p:nvPr>
        </p:nvSpPr>
        <p:spPr>
          <a:xfrm>
            <a:off x="2144504" y="4756482"/>
            <a:ext cx="1397000" cy="680699"/>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10/10/2021</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Supreme Per Capita Due</a:t>
            </a:r>
          </a:p>
        </p:txBody>
      </p:sp>
      <p:cxnSp>
        <p:nvCxnSpPr>
          <p:cNvPr id="3994" name="milestoneshape"/>
          <p:cNvCxnSpPr>
            <a:cxnSpLocks/>
            <a:stCxn id="3991" idx="0"/>
          </p:cNvCxnSpPr>
          <p:nvPr/>
        </p:nvCxnSpPr>
        <p:spPr>
          <a:xfrm>
            <a:off x="2843004" y="39211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3995" name="milestoneshape"/>
          <p:cNvSpPr/>
          <p:nvPr/>
        </p:nvSpPr>
        <p:spPr>
          <a:xfrm>
            <a:off x="2088882" y="2832100"/>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6" name="milestoneshape"/>
          <p:cNvSpPr txBox="1"/>
          <p:nvPr>
            <p:custDataLst>
              <p:tags r:id="rId14"/>
            </p:custDataLst>
          </p:nvPr>
        </p:nvSpPr>
        <p:spPr>
          <a:xfrm>
            <a:off x="1577976" y="1096528"/>
            <a:ext cx="1215390" cy="631455"/>
          </a:xfrm>
          <a:prstGeom prst="rect">
            <a:avLst/>
          </a:prstGeom>
          <a:noFill/>
        </p:spPr>
        <p:txBody>
          <a:bodyPr vert="horz" wrap="square" lIns="88900" tIns="44450" rIns="88900" bIns="44450" rtlCol="0" anchor="b" anchorCtr="1">
            <a:spAutoFit/>
          </a:bodyPr>
          <a:lstStyle>
            <a:defPPr>
              <a:defRPr lang="en-US"/>
            </a:defPPr>
            <a:lvl1pPr marL="171450" marR="0" indent="-171450">
              <a:lnSpc>
                <a:spcPct val="80000"/>
              </a:lnSpc>
              <a:spcBef>
                <a:spcPts val="0"/>
              </a:spcBef>
              <a:spcAft>
                <a:spcPts val="0"/>
              </a:spcAft>
              <a:buFont typeface="Arial" panose="020B0604020202020204" pitchFamily="34" charset="0"/>
              <a:buChar char="•"/>
              <a:defRPr sz="1100">
                <a:solidFill>
                  <a:schemeClr val="tx1">
                    <a:lumMod val="75000"/>
                    <a:lumOff val="25000"/>
                  </a:schemeClr>
                </a:solidFill>
              </a:defRPr>
            </a:lvl1pPr>
          </a:lstStyle>
          <a:p>
            <a:r>
              <a:rPr lang="en-US" sz="1400" dirty="0">
                <a:latin typeface="Arial Narrow" panose="020B0606020202030204" pitchFamily="34" charset="0"/>
              </a:rPr>
              <a:t>Convention Credentials</a:t>
            </a:r>
          </a:p>
          <a:p>
            <a:pPr marL="0" indent="0" algn="ctr">
              <a:buNone/>
            </a:pPr>
            <a:r>
              <a:rPr lang="en-US" sz="1600" b="1" dirty="0">
                <a:latin typeface="Arial Narrow" panose="020B0606020202030204" pitchFamily="34" charset="0"/>
              </a:rPr>
              <a:t>9/1/2021</a:t>
            </a:r>
          </a:p>
        </p:txBody>
      </p:sp>
      <p:cxnSp>
        <p:nvCxnSpPr>
          <p:cNvPr id="3998" name="milestoneshape"/>
          <p:cNvCxnSpPr>
            <a:stCxn id="3995" idx="0"/>
          </p:cNvCxnSpPr>
          <p:nvPr/>
        </p:nvCxnSpPr>
        <p:spPr>
          <a:xfrm flipV="1">
            <a:off x="2215882" y="1840946"/>
            <a:ext cx="0" cy="991154"/>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3999" name="milestoneshape"/>
          <p:cNvSpPr/>
          <p:nvPr/>
        </p:nvSpPr>
        <p:spPr>
          <a:xfrm rot="10800000">
            <a:off x="1383031" y="3717127"/>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0" name="milestoneshape"/>
          <p:cNvSpPr txBox="1"/>
          <p:nvPr>
            <p:custDataLst>
              <p:tags r:id="rId15"/>
            </p:custDataLst>
          </p:nvPr>
        </p:nvSpPr>
        <p:spPr>
          <a:xfrm>
            <a:off x="747503" y="4039528"/>
            <a:ext cx="1595375" cy="1690206"/>
          </a:xfrm>
          <a:prstGeom prst="rect">
            <a:avLst/>
          </a:prstGeom>
          <a:noFill/>
        </p:spPr>
        <p:txBody>
          <a:bodyPr vert="horz" wrap="square" lIns="88900" tIns="44450" rIns="88900" bIns="44450" rtlCol="0" anchor="t" anchorCtr="1">
            <a:spAutoFit/>
          </a:bodyPr>
          <a:lstStyle/>
          <a:p>
            <a:pPr marL="0">
              <a:lnSpc>
                <a:spcPct val="80000"/>
              </a:lnSpc>
            </a:pPr>
            <a:r>
              <a:rPr lang="en-US" sz="1600" b="1" dirty="0">
                <a:solidFill>
                  <a:schemeClr val="tx1">
                    <a:lumMod val="75000"/>
                    <a:lumOff val="25000"/>
                  </a:schemeClr>
                </a:solidFill>
                <a:latin typeface="Arial Narrow" panose="020B0606020202030204" pitchFamily="34" charset="0"/>
              </a:rPr>
              <a:t>8/1/2021</a:t>
            </a:r>
          </a:p>
          <a:p>
            <a:pPr marL="171450" indent="-17145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365 Service Program Personnel Report</a:t>
            </a:r>
          </a:p>
          <a:p>
            <a:pPr marL="171450" indent="-171450">
              <a:lnSpc>
                <a:spcPct val="80000"/>
              </a:lnSpc>
              <a:buFont typeface="Arial" panose="020B0604020202020204" pitchFamily="34" charset="0"/>
              <a:buChar char="•"/>
            </a:pPr>
            <a:endParaRPr lang="en-US" sz="1400" dirty="0">
              <a:solidFill>
                <a:schemeClr val="tx1">
                  <a:lumMod val="75000"/>
                  <a:lumOff val="25000"/>
                </a:schemeClr>
              </a:solidFill>
              <a:latin typeface="Arial Narrow" panose="020B0606020202030204" pitchFamily="34" charset="0"/>
            </a:endParaRPr>
          </a:p>
          <a:p>
            <a:pPr>
              <a:lnSpc>
                <a:spcPct val="80000"/>
              </a:lnSpc>
            </a:pPr>
            <a:r>
              <a:rPr lang="en-US" sz="1600" b="1" dirty="0">
                <a:solidFill>
                  <a:schemeClr val="tx1">
                    <a:lumMod val="75000"/>
                    <a:lumOff val="25000"/>
                  </a:schemeClr>
                </a:solidFill>
                <a:latin typeface="Arial Narrow" panose="020B0606020202030204" pitchFamily="34" charset="0"/>
              </a:rPr>
              <a:t>8/15/2021</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1295-1 Semiannual Council Audit</a:t>
            </a:r>
          </a:p>
        </p:txBody>
      </p:sp>
      <p:sp>
        <p:nvSpPr>
          <p:cNvPr id="4003" name="milestoneshape"/>
          <p:cNvSpPr/>
          <p:nvPr/>
        </p:nvSpPr>
        <p:spPr>
          <a:xfrm>
            <a:off x="727393" y="2787690"/>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4" name="milestoneshape"/>
          <p:cNvSpPr txBox="1"/>
          <p:nvPr>
            <p:custDataLst>
              <p:tags r:id="rId16"/>
            </p:custDataLst>
          </p:nvPr>
        </p:nvSpPr>
        <p:spPr>
          <a:xfrm>
            <a:off x="19818" y="1437267"/>
            <a:ext cx="1578819" cy="1320874"/>
          </a:xfrm>
          <a:prstGeom prst="rect">
            <a:avLst/>
          </a:prstGeom>
          <a:noFill/>
        </p:spPr>
        <p:txBody>
          <a:bodyPr vert="horz" wrap="square" lIns="88900" tIns="44450" rIns="88900" bIns="44450" rtlCol="0" anchor="b" anchorCtr="1">
            <a:spAutoFit/>
          </a:bodyPr>
          <a:lstStyle/>
          <a:p>
            <a:pPr marL="171450" marR="0" indent="-171450">
              <a:lnSpc>
                <a:spcPct val="80000"/>
              </a:lnSpc>
              <a:spcBef>
                <a:spcPts val="0"/>
              </a:spcBef>
              <a:spcAft>
                <a:spcPts val="0"/>
              </a:spcAft>
              <a:buFont typeface="Arial" panose="020B0604020202020204" pitchFamily="34" charset="0"/>
              <a:buChar char="•"/>
            </a:pPr>
            <a:r>
              <a:rPr lang="en-US" sz="1400" dirty="0">
                <a:solidFill>
                  <a:srgbClr val="FF0000"/>
                </a:solidFill>
                <a:latin typeface="Arial Narrow" panose="020B0606020202030204" pitchFamily="34" charset="0"/>
              </a:rPr>
              <a:t>Beginning of Fraternal Year</a:t>
            </a:r>
          </a:p>
          <a:p>
            <a:pPr marL="171450" marR="0" indent="-171450">
              <a:lnSpc>
                <a:spcPct val="80000"/>
              </a:lnSpc>
              <a:spcBef>
                <a:spcPts val="0"/>
              </a:spcBef>
              <a:spcAft>
                <a:spcPts val="0"/>
              </a:spcAft>
              <a:buFont typeface="Arial" panose="020B0604020202020204" pitchFamily="34" charset="0"/>
              <a:buChar char="•"/>
            </a:pPr>
            <a:endParaRPr lang="en-US" sz="1400" dirty="0">
              <a:solidFill>
                <a:schemeClr val="tx1">
                  <a:lumMod val="75000"/>
                  <a:lumOff val="25000"/>
                </a:schemeClr>
              </a:solidFill>
              <a:latin typeface="Arial Narrow" panose="020B0606020202030204" pitchFamily="34" charset="0"/>
            </a:endParaRPr>
          </a:p>
          <a:p>
            <a:pPr marL="171450" marR="0" indent="-171450">
              <a:lnSpc>
                <a:spcPct val="80000"/>
              </a:lnSpc>
              <a:spcBef>
                <a:spcPts val="0"/>
              </a:spcBef>
              <a:spcAft>
                <a:spcPts val="0"/>
              </a:spcAft>
              <a:buFont typeface="Arial" panose="020B0604020202020204" pitchFamily="34" charset="0"/>
              <a:buChar char="•"/>
            </a:pPr>
            <a:r>
              <a:rPr lang="en-US" sz="1400" dirty="0">
                <a:solidFill>
                  <a:srgbClr val="0000FF"/>
                </a:solidFill>
                <a:latin typeface="Arial Narrow" panose="020B0606020202030204" pitchFamily="34" charset="0"/>
              </a:rPr>
              <a:t>Form 185 Report of Officers Chosen for Term</a:t>
            </a:r>
          </a:p>
          <a:p>
            <a:pPr marR="0" algn="ctr">
              <a:lnSpc>
                <a:spcPct val="80000"/>
              </a:lnSpc>
              <a:spcBef>
                <a:spcPts val="0"/>
              </a:spcBef>
              <a:spcAft>
                <a:spcPts val="0"/>
              </a:spcAft>
            </a:pPr>
            <a:r>
              <a:rPr lang="en-US" sz="1600" b="1" dirty="0">
                <a:solidFill>
                  <a:schemeClr val="tx1">
                    <a:lumMod val="75000"/>
                    <a:lumOff val="25000"/>
                  </a:schemeClr>
                </a:solidFill>
                <a:latin typeface="Arial Narrow" panose="020B0606020202030204" pitchFamily="34" charset="0"/>
              </a:rPr>
              <a:t>7/1/2021</a:t>
            </a:r>
          </a:p>
        </p:txBody>
      </p:sp>
      <p:sp>
        <p:nvSpPr>
          <p:cNvPr id="93" name="pgshape">
            <a:extLst>
              <a:ext uri="{FF2B5EF4-FFF2-40B4-BE49-F238E27FC236}">
                <a16:creationId xmlns:a16="http://schemas.microsoft.com/office/drawing/2014/main" id="{3F6B8555-6B8F-439A-9140-FA0714863BCB}"/>
              </a:ext>
            </a:extLst>
          </p:cNvPr>
          <p:cNvSpPr txBox="1"/>
          <p:nvPr>
            <p:custDataLst>
              <p:tags r:id="rId17"/>
            </p:custDataLst>
          </p:nvPr>
        </p:nvSpPr>
        <p:spPr>
          <a:xfrm>
            <a:off x="725297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May</a:t>
            </a:r>
          </a:p>
        </p:txBody>
      </p:sp>
      <p:sp>
        <p:nvSpPr>
          <p:cNvPr id="94" name="pgshape">
            <a:extLst>
              <a:ext uri="{FF2B5EF4-FFF2-40B4-BE49-F238E27FC236}">
                <a16:creationId xmlns:a16="http://schemas.microsoft.com/office/drawing/2014/main" id="{7990395D-1573-4886-8C47-FD9DCD49155B}"/>
              </a:ext>
            </a:extLst>
          </p:cNvPr>
          <p:cNvSpPr txBox="1"/>
          <p:nvPr>
            <p:custDataLst>
              <p:tags r:id="rId18"/>
            </p:custDataLst>
          </p:nvPr>
        </p:nvSpPr>
        <p:spPr>
          <a:xfrm>
            <a:off x="792861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Jun</a:t>
            </a:r>
          </a:p>
        </p:txBody>
      </p:sp>
      <p:cxnSp>
        <p:nvCxnSpPr>
          <p:cNvPr id="95" name="pgshape">
            <a:extLst>
              <a:ext uri="{FF2B5EF4-FFF2-40B4-BE49-F238E27FC236}">
                <a16:creationId xmlns:a16="http://schemas.microsoft.com/office/drawing/2014/main" id="{EF78F8E3-6243-450C-8F61-94B42C0B5334}"/>
              </a:ext>
            </a:extLst>
          </p:cNvPr>
          <p:cNvCxnSpPr/>
          <p:nvPr/>
        </p:nvCxnSpPr>
        <p:spPr>
          <a:xfrm>
            <a:off x="7252970" y="3273465"/>
            <a:ext cx="0" cy="203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pgshape">
            <a:extLst>
              <a:ext uri="{FF2B5EF4-FFF2-40B4-BE49-F238E27FC236}">
                <a16:creationId xmlns:a16="http://schemas.microsoft.com/office/drawing/2014/main" id="{57F8DE90-F3EF-44DF-9AA1-533B075FC4EA}"/>
              </a:ext>
            </a:extLst>
          </p:cNvPr>
          <p:cNvCxnSpPr/>
          <p:nvPr/>
        </p:nvCxnSpPr>
        <p:spPr>
          <a:xfrm>
            <a:off x="7928610" y="3273465"/>
            <a:ext cx="0" cy="203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milestoneshape">
            <a:extLst>
              <a:ext uri="{FF2B5EF4-FFF2-40B4-BE49-F238E27FC236}">
                <a16:creationId xmlns:a16="http://schemas.microsoft.com/office/drawing/2014/main" id="{143DE953-3A83-44B2-9492-0D8BC446574F}"/>
              </a:ext>
            </a:extLst>
          </p:cNvPr>
          <p:cNvSpPr/>
          <p:nvPr/>
        </p:nvSpPr>
        <p:spPr>
          <a:xfrm>
            <a:off x="4773613" y="2806998"/>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milestoneshape">
            <a:extLst>
              <a:ext uri="{FF2B5EF4-FFF2-40B4-BE49-F238E27FC236}">
                <a16:creationId xmlns:a16="http://schemas.microsoft.com/office/drawing/2014/main" id="{731E9780-BBD6-4940-8821-C07A5A7D0ECA}"/>
              </a:ext>
            </a:extLst>
          </p:cNvPr>
          <p:cNvSpPr txBox="1"/>
          <p:nvPr>
            <p:custDataLst>
              <p:tags r:id="rId19"/>
            </p:custDataLst>
          </p:nvPr>
        </p:nvSpPr>
        <p:spPr>
          <a:xfrm>
            <a:off x="4027855" y="1420235"/>
            <a:ext cx="1655017" cy="1345497"/>
          </a:xfrm>
          <a:prstGeom prst="rect">
            <a:avLst/>
          </a:prstGeom>
          <a:noFill/>
        </p:spPr>
        <p:txBody>
          <a:bodyPr vert="horz" wrap="square" lIns="88900" tIns="44450" rIns="88900" bIns="44450" rtlCol="0" anchor="b" anchorCtr="1">
            <a:spAutoFit/>
          </a:bodyPr>
          <a:lstStyle/>
          <a:p>
            <a:pPr marL="228600" indent="-22860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2nd Billing Notice</a:t>
            </a:r>
          </a:p>
          <a:p>
            <a:pPr marL="0">
              <a:lnSpc>
                <a:spcPct val="80000"/>
              </a:lnSpc>
              <a:buFont typeface="Arial" panose="020B0604020202020204" pitchFamily="34" charset="0"/>
            </a:pPr>
            <a:r>
              <a:rPr lang="en-US" sz="1600" b="1" dirty="0">
                <a:solidFill>
                  <a:schemeClr val="tx1">
                    <a:lumMod val="75000"/>
                    <a:lumOff val="25000"/>
                  </a:schemeClr>
                </a:solidFill>
                <a:latin typeface="Arial Narrow" panose="020B0606020202030204" pitchFamily="34" charset="0"/>
              </a:rPr>
              <a:t>1/15/2022 </a:t>
            </a:r>
          </a:p>
          <a:p>
            <a:pPr marL="0">
              <a:lnSpc>
                <a:spcPct val="80000"/>
              </a:lnSpc>
              <a:buFont typeface="Arial" panose="020B0604020202020204" pitchFamily="34" charset="0"/>
            </a:pPr>
            <a:endParaRPr lang="en-US" sz="1400" dirty="0">
              <a:solidFill>
                <a:schemeClr val="tx1">
                  <a:lumMod val="75000"/>
                  <a:lumOff val="25000"/>
                </a:schemeClr>
              </a:solidFill>
              <a:latin typeface="Arial Narrow" panose="020B0606020202030204" pitchFamily="34" charset="0"/>
            </a:endParaRPr>
          </a:p>
          <a:p>
            <a:pPr marL="228600" indent="-22860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1728 Annual Survey of Fraternal Activity</a:t>
            </a:r>
          </a:p>
          <a:p>
            <a:pPr marL="0">
              <a:lnSpc>
                <a:spcPct val="80000"/>
              </a:lnSpc>
              <a:buFont typeface="Arial" panose="020B0604020202020204" pitchFamily="34" charset="0"/>
            </a:pPr>
            <a:r>
              <a:rPr lang="en-US" sz="1600" b="1" dirty="0">
                <a:solidFill>
                  <a:schemeClr val="tx1">
                    <a:lumMod val="75000"/>
                    <a:lumOff val="25000"/>
                  </a:schemeClr>
                </a:solidFill>
                <a:latin typeface="Arial Narrow" panose="020B0606020202030204" pitchFamily="34" charset="0"/>
              </a:rPr>
              <a:t>1/31/2022</a:t>
            </a:r>
          </a:p>
        </p:txBody>
      </p:sp>
      <p:sp>
        <p:nvSpPr>
          <p:cNvPr id="100" name="milestoneshape">
            <a:extLst>
              <a:ext uri="{FF2B5EF4-FFF2-40B4-BE49-F238E27FC236}">
                <a16:creationId xmlns:a16="http://schemas.microsoft.com/office/drawing/2014/main" id="{F05D94C8-D82E-4666-990C-36E6E0E8D8F7}"/>
              </a:ext>
            </a:extLst>
          </p:cNvPr>
          <p:cNvSpPr/>
          <p:nvPr/>
        </p:nvSpPr>
        <p:spPr>
          <a:xfrm rot="10800000">
            <a:off x="4080720" y="3657913"/>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milestoneshape">
            <a:extLst>
              <a:ext uri="{FF2B5EF4-FFF2-40B4-BE49-F238E27FC236}">
                <a16:creationId xmlns:a16="http://schemas.microsoft.com/office/drawing/2014/main" id="{43DE603C-F20F-438E-9AE1-0D926DACE47D}"/>
              </a:ext>
            </a:extLst>
          </p:cNvPr>
          <p:cNvSpPr txBox="1"/>
          <p:nvPr>
            <p:custDataLst>
              <p:tags r:id="rId20"/>
            </p:custDataLst>
          </p:nvPr>
        </p:nvSpPr>
        <p:spPr>
          <a:xfrm>
            <a:off x="3390903" y="3978579"/>
            <a:ext cx="1582415" cy="50834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12/15/2021</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1st Billing Notice</a:t>
            </a:r>
          </a:p>
        </p:txBody>
      </p:sp>
      <p:sp>
        <p:nvSpPr>
          <p:cNvPr id="102" name="Parallelogram 101">
            <a:extLst>
              <a:ext uri="{FF2B5EF4-FFF2-40B4-BE49-F238E27FC236}">
                <a16:creationId xmlns:a16="http://schemas.microsoft.com/office/drawing/2014/main" id="{D5069967-2C8B-4763-8E53-5D0BB605312F}"/>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Financial Secretary Timeline</a:t>
            </a:r>
          </a:p>
        </p:txBody>
      </p:sp>
      <p:sp>
        <p:nvSpPr>
          <p:cNvPr id="103" name="milestoneshape">
            <a:extLst>
              <a:ext uri="{FF2B5EF4-FFF2-40B4-BE49-F238E27FC236}">
                <a16:creationId xmlns:a16="http://schemas.microsoft.com/office/drawing/2014/main" id="{8C63401D-353B-44F8-91CA-3CE2B5471C86}"/>
              </a:ext>
            </a:extLst>
          </p:cNvPr>
          <p:cNvSpPr/>
          <p:nvPr/>
        </p:nvSpPr>
        <p:spPr>
          <a:xfrm rot="10800000">
            <a:off x="5445434" y="36290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milestoneshape">
            <a:extLst>
              <a:ext uri="{FF2B5EF4-FFF2-40B4-BE49-F238E27FC236}">
                <a16:creationId xmlns:a16="http://schemas.microsoft.com/office/drawing/2014/main" id="{8BC379DD-F813-496A-9D15-AD8DC75295C7}"/>
              </a:ext>
            </a:extLst>
          </p:cNvPr>
          <p:cNvSpPr txBox="1"/>
          <p:nvPr>
            <p:custDataLst>
              <p:tags r:id="rId21"/>
            </p:custDataLst>
          </p:nvPr>
        </p:nvSpPr>
        <p:spPr>
          <a:xfrm>
            <a:off x="4873934" y="4743782"/>
            <a:ext cx="1397000" cy="85305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2/15/2022</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1295-2 Semiannual Council Audit </a:t>
            </a:r>
          </a:p>
        </p:txBody>
      </p:sp>
      <p:cxnSp>
        <p:nvCxnSpPr>
          <p:cNvPr id="105" name="milestoneshape">
            <a:extLst>
              <a:ext uri="{FF2B5EF4-FFF2-40B4-BE49-F238E27FC236}">
                <a16:creationId xmlns:a16="http://schemas.microsoft.com/office/drawing/2014/main" id="{963099B7-F5AF-4C82-93F8-0005FF8131AA}"/>
              </a:ext>
            </a:extLst>
          </p:cNvPr>
          <p:cNvCxnSpPr>
            <a:cxnSpLocks/>
            <a:stCxn id="103" idx="0"/>
          </p:cNvCxnSpPr>
          <p:nvPr/>
        </p:nvCxnSpPr>
        <p:spPr>
          <a:xfrm>
            <a:off x="5572434" y="39084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110" name="milestoneshape">
            <a:extLst>
              <a:ext uri="{FF2B5EF4-FFF2-40B4-BE49-F238E27FC236}">
                <a16:creationId xmlns:a16="http://schemas.microsoft.com/office/drawing/2014/main" id="{590E6CFE-6AB6-4857-B130-5973FA6C0C7A}"/>
              </a:ext>
            </a:extLst>
          </p:cNvPr>
          <p:cNvSpPr/>
          <p:nvPr/>
        </p:nvSpPr>
        <p:spPr>
          <a:xfrm rot="10800000">
            <a:off x="6773848" y="3688954"/>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milestoneshape">
            <a:extLst>
              <a:ext uri="{FF2B5EF4-FFF2-40B4-BE49-F238E27FC236}">
                <a16:creationId xmlns:a16="http://schemas.microsoft.com/office/drawing/2014/main" id="{9DD8904B-9F2E-4B4C-8D01-BC26C8FF4AC4}"/>
              </a:ext>
            </a:extLst>
          </p:cNvPr>
          <p:cNvSpPr txBox="1"/>
          <p:nvPr>
            <p:custDataLst>
              <p:tags r:id="rId22"/>
            </p:custDataLst>
          </p:nvPr>
        </p:nvSpPr>
        <p:spPr>
          <a:xfrm>
            <a:off x="6084031" y="4009620"/>
            <a:ext cx="1582415" cy="680699"/>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4/10/2022</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Supreme Per Capita Due</a:t>
            </a:r>
          </a:p>
        </p:txBody>
      </p:sp>
      <p:sp>
        <p:nvSpPr>
          <p:cNvPr id="112" name="milestoneshape">
            <a:extLst>
              <a:ext uri="{FF2B5EF4-FFF2-40B4-BE49-F238E27FC236}">
                <a16:creationId xmlns:a16="http://schemas.microsoft.com/office/drawing/2014/main" id="{493CC2A0-8AF2-4C41-B6D3-94605CA80DBC}"/>
              </a:ext>
            </a:extLst>
          </p:cNvPr>
          <p:cNvSpPr/>
          <p:nvPr/>
        </p:nvSpPr>
        <p:spPr>
          <a:xfrm>
            <a:off x="7490235" y="2806998"/>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milestoneshape">
            <a:extLst>
              <a:ext uri="{FF2B5EF4-FFF2-40B4-BE49-F238E27FC236}">
                <a16:creationId xmlns:a16="http://schemas.microsoft.com/office/drawing/2014/main" id="{F00C598C-888D-4373-A118-E3715FB1F272}"/>
              </a:ext>
            </a:extLst>
          </p:cNvPr>
          <p:cNvSpPr txBox="1"/>
          <p:nvPr>
            <p:custDataLst>
              <p:tags r:id="rId23"/>
            </p:custDataLst>
          </p:nvPr>
        </p:nvSpPr>
        <p:spPr>
          <a:xfrm>
            <a:off x="6744477" y="2257388"/>
            <a:ext cx="1859773" cy="508344"/>
          </a:xfrm>
          <a:prstGeom prst="rect">
            <a:avLst/>
          </a:prstGeom>
          <a:noFill/>
        </p:spPr>
        <p:txBody>
          <a:bodyPr vert="horz" wrap="square" lIns="88900" tIns="44450" rIns="88900" bIns="44450" rtlCol="0" anchor="b" anchorCtr="1">
            <a:spAutoFit/>
          </a:bodyPr>
          <a:lstStyle/>
          <a:p>
            <a:pPr marL="228600" marR="0" indent="-22860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Council Elections</a:t>
            </a:r>
          </a:p>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5/1/2022  - 6/15/2022  </a:t>
            </a:r>
          </a:p>
        </p:txBody>
      </p:sp>
      <p:sp>
        <p:nvSpPr>
          <p:cNvPr id="114" name="milestoneshape">
            <a:extLst>
              <a:ext uri="{FF2B5EF4-FFF2-40B4-BE49-F238E27FC236}">
                <a16:creationId xmlns:a16="http://schemas.microsoft.com/office/drawing/2014/main" id="{39F70AEF-D1F0-4648-A2BF-08C03FBD5110}"/>
              </a:ext>
            </a:extLst>
          </p:cNvPr>
          <p:cNvSpPr/>
          <p:nvPr/>
        </p:nvSpPr>
        <p:spPr>
          <a:xfrm rot="10800000">
            <a:off x="8127123" y="36417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milestoneshape">
            <a:extLst>
              <a:ext uri="{FF2B5EF4-FFF2-40B4-BE49-F238E27FC236}">
                <a16:creationId xmlns:a16="http://schemas.microsoft.com/office/drawing/2014/main" id="{A6E2F725-C125-4655-B33C-EC8452D4DA0D}"/>
              </a:ext>
            </a:extLst>
          </p:cNvPr>
          <p:cNvSpPr txBox="1"/>
          <p:nvPr>
            <p:custDataLst>
              <p:tags r:id="rId24"/>
            </p:custDataLst>
          </p:nvPr>
        </p:nvSpPr>
        <p:spPr>
          <a:xfrm>
            <a:off x="7329796" y="4737726"/>
            <a:ext cx="1814204" cy="206569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6/30/2022</a:t>
            </a:r>
          </a:p>
          <a:p>
            <a:pPr marL="171450" indent="-171450">
              <a:lnSpc>
                <a:spcPct val="80000"/>
              </a:lnSpc>
              <a:buFont typeface="Arial" panose="020B0604020202020204" pitchFamily="34" charset="0"/>
              <a:buChar char="•"/>
            </a:pPr>
            <a:r>
              <a:rPr lang="en-US" sz="1400" dirty="0">
                <a:solidFill>
                  <a:srgbClr val="FF0000"/>
                </a:solidFill>
                <a:latin typeface="Arial Narrow" panose="020B0606020202030204" pitchFamily="34" charset="0"/>
              </a:rPr>
              <a:t>End of Fraternal Year</a:t>
            </a:r>
          </a:p>
          <a:p>
            <a:pPr marL="171450" indent="-171450">
              <a:lnSpc>
                <a:spcPct val="80000"/>
              </a:lnSpc>
              <a:buFont typeface="Arial" panose="020B0604020202020204" pitchFamily="34" charset="0"/>
              <a:buChar char="•"/>
            </a:pPr>
            <a:endParaRPr lang="en-US" sz="1400" dirty="0">
              <a:solidFill>
                <a:srgbClr val="FF0000"/>
              </a:solidFill>
              <a:latin typeface="Arial Narrow" panose="020B0606020202030204" pitchFamily="34" charset="0"/>
            </a:endParaRPr>
          </a:p>
          <a:p>
            <a:pPr marL="171450" indent="-17145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SP-7 Columbian Award Application</a:t>
            </a:r>
          </a:p>
          <a:p>
            <a:pPr marL="0" marR="0">
              <a:spcBef>
                <a:spcPts val="0"/>
              </a:spcBef>
              <a:spcAft>
                <a:spcPts val="0"/>
              </a:spcAft>
            </a:pPr>
            <a:r>
              <a:rPr lang="en-US" sz="1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b="1" dirty="0">
                <a:solidFill>
                  <a:schemeClr val="tx1">
                    <a:lumMod val="75000"/>
                    <a:lumOff val="25000"/>
                  </a:schemeClr>
                </a:solidFill>
                <a:latin typeface="Arial Narrow" panose="020B0606020202030204" pitchFamily="34" charset="0"/>
              </a:rPr>
              <a:t>6/30/2022  </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2630 Annual Report KofC Round Table </a:t>
            </a:r>
          </a:p>
        </p:txBody>
      </p:sp>
      <p:cxnSp>
        <p:nvCxnSpPr>
          <p:cNvPr id="116" name="milestoneshape">
            <a:extLst>
              <a:ext uri="{FF2B5EF4-FFF2-40B4-BE49-F238E27FC236}">
                <a16:creationId xmlns:a16="http://schemas.microsoft.com/office/drawing/2014/main" id="{C9525A15-ACAC-4F2B-9710-4B7E2EEA7ECB}"/>
              </a:ext>
            </a:extLst>
          </p:cNvPr>
          <p:cNvCxnSpPr>
            <a:cxnSpLocks/>
            <a:stCxn id="114" idx="0"/>
          </p:cNvCxnSpPr>
          <p:nvPr/>
        </p:nvCxnSpPr>
        <p:spPr>
          <a:xfrm>
            <a:off x="8254123" y="39211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04404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ACB6FD-2EB5-4D4D-9E23-9E9EF7AA8577}"/>
              </a:ext>
            </a:extLst>
          </p:cNvPr>
          <p:cNvSpPr/>
          <p:nvPr/>
        </p:nvSpPr>
        <p:spPr>
          <a:xfrm>
            <a:off x="1143825" y="1688298"/>
            <a:ext cx="7047676" cy="4370427"/>
          </a:xfrm>
          <a:prstGeom prst="rect">
            <a:avLst/>
          </a:prstGeom>
        </p:spPr>
        <p:txBody>
          <a:bodyPr wrap="square">
            <a:spAutoFit/>
          </a:bodyPr>
          <a:lstStyle/>
          <a:p>
            <a:r>
              <a:rPr lang="en-US" sz="4400" dirty="0">
                <a:solidFill>
                  <a:srgbClr val="222222"/>
                </a:solidFill>
                <a:latin typeface="Arial Narrow" panose="020B0606020202030204" pitchFamily="34" charset="0"/>
              </a:rPr>
              <a:t>Contact Info:</a:t>
            </a:r>
          </a:p>
          <a:p>
            <a:r>
              <a:rPr lang="en-US" sz="4400" dirty="0">
                <a:solidFill>
                  <a:srgbClr val="222222"/>
                </a:solidFill>
                <a:latin typeface="Arial Narrow" panose="020B0606020202030204" pitchFamily="34" charset="0"/>
              </a:rPr>
              <a:t>Jeffrey Wilk, FDD, PGK. PFN</a:t>
            </a:r>
          </a:p>
          <a:p>
            <a:r>
              <a:rPr lang="en-US" sz="4400" dirty="0">
                <a:solidFill>
                  <a:srgbClr val="222222"/>
                </a:solidFill>
                <a:latin typeface="Arial Narrow" panose="020B0606020202030204" pitchFamily="34" charset="0"/>
              </a:rPr>
              <a:t>diwilk@wilkworld.net</a:t>
            </a:r>
          </a:p>
          <a:p>
            <a:r>
              <a:rPr lang="en-US" sz="4400" dirty="0">
                <a:solidFill>
                  <a:srgbClr val="222222"/>
                </a:solidFill>
                <a:latin typeface="Arial Narrow" panose="020B0606020202030204" pitchFamily="34" charset="0"/>
              </a:rPr>
              <a:t>410-533-1811</a:t>
            </a:r>
            <a:endParaRPr lang="en-US" sz="1400" dirty="0">
              <a:solidFill>
                <a:srgbClr val="222222"/>
              </a:solidFill>
              <a:latin typeface="Arial Narrow" panose="020B0606020202030204" pitchFamily="34" charset="0"/>
            </a:endParaRPr>
          </a:p>
          <a:p>
            <a:pPr lvl="1"/>
            <a:endParaRPr lang="en-US" sz="1400" dirty="0">
              <a:solidFill>
                <a:srgbClr val="222222"/>
              </a:solidFill>
              <a:latin typeface="Arial Narrow" panose="020B0606020202030204" pitchFamily="34" charset="0"/>
            </a:endParaRPr>
          </a:p>
          <a:p>
            <a:pPr lvl="1" algn="ctr"/>
            <a:r>
              <a:rPr lang="en-US" sz="2800" dirty="0">
                <a:solidFill>
                  <a:srgbClr val="222222"/>
                </a:solidFill>
                <a:latin typeface="Arial Narrow" panose="020B0606020202030204" pitchFamily="34" charset="0"/>
              </a:rPr>
              <a:t>Slides and Video of the Seminar will be available on State </a:t>
            </a:r>
            <a:r>
              <a:rPr lang="en-US" sz="2800" dirty="0" err="1">
                <a:solidFill>
                  <a:srgbClr val="222222"/>
                </a:solidFill>
                <a:latin typeface="Arial Narrow" panose="020B0606020202030204" pitchFamily="34" charset="0"/>
              </a:rPr>
              <a:t>KofC</a:t>
            </a:r>
            <a:r>
              <a:rPr lang="en-US" sz="2800" dirty="0">
                <a:solidFill>
                  <a:srgbClr val="222222"/>
                </a:solidFill>
                <a:latin typeface="Arial Narrow" panose="020B0606020202030204" pitchFamily="34" charset="0"/>
              </a:rPr>
              <a:t> Website</a:t>
            </a:r>
          </a:p>
          <a:p>
            <a:pPr lvl="1" algn="ctr"/>
            <a:r>
              <a:rPr lang="en-US" sz="3200" b="1" dirty="0">
                <a:solidFill>
                  <a:srgbClr val="222222"/>
                </a:solidFill>
                <a:latin typeface="Arial Narrow" panose="020B0606020202030204" pitchFamily="34" charset="0"/>
              </a:rPr>
              <a:t>https://kofc-md.org/financial-secretary</a:t>
            </a:r>
            <a:r>
              <a:rPr lang="en-US" sz="3200" dirty="0">
                <a:solidFill>
                  <a:srgbClr val="222222"/>
                </a:solidFill>
                <a:latin typeface="Arial Narrow" panose="020B0606020202030204" pitchFamily="34" charset="0"/>
              </a:rPr>
              <a:t>/</a:t>
            </a:r>
          </a:p>
        </p:txBody>
      </p:sp>
      <p:sp>
        <p:nvSpPr>
          <p:cNvPr id="4" name="Parallelogram 3">
            <a:extLst>
              <a:ext uri="{FF2B5EF4-FFF2-40B4-BE49-F238E27FC236}">
                <a16:creationId xmlns:a16="http://schemas.microsoft.com/office/drawing/2014/main" id="{A5A274BA-D73A-4401-AA12-9FBD4ACF0981}"/>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Contact Info</a:t>
            </a:r>
          </a:p>
        </p:txBody>
      </p:sp>
    </p:spTree>
    <p:extLst>
      <p:ext uri="{BB962C8B-B14F-4D97-AF65-F5344CB8AC3E}">
        <p14:creationId xmlns:p14="http://schemas.microsoft.com/office/powerpoint/2010/main" val="3774041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ge result for american flag back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028" y="2128004"/>
            <a:ext cx="3630257" cy="20452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91BD5EF-B9EE-481A-AC96-761B36250662}"/>
              </a:ext>
            </a:extLst>
          </p:cNvPr>
          <p:cNvSpPr/>
          <p:nvPr/>
        </p:nvSpPr>
        <p:spPr>
          <a:xfrm>
            <a:off x="4049020" y="1811783"/>
            <a:ext cx="4322560" cy="2677656"/>
          </a:xfrm>
          <a:prstGeom prst="rect">
            <a:avLst/>
          </a:prstGeom>
        </p:spPr>
        <p:txBody>
          <a:bodyPr wrap="square">
            <a:spAutoFit/>
          </a:bodyPr>
          <a:lstStyle/>
          <a:p>
            <a:r>
              <a:rPr lang="en-US" sz="2800" dirty="0">
                <a:solidFill>
                  <a:srgbClr val="202122"/>
                </a:solidFill>
                <a:latin typeface="Arial Narrow" panose="020B0606020202030204" pitchFamily="34" charset="0"/>
              </a:rPr>
              <a:t>I </a:t>
            </a:r>
            <a:r>
              <a:rPr lang="en-US" sz="2800" dirty="0">
                <a:solidFill>
                  <a:srgbClr val="222222"/>
                </a:solidFill>
                <a:latin typeface="Arial Narrow" panose="020B0606020202030204" pitchFamily="34" charset="0"/>
              </a:rPr>
              <a:t>pledge allegiance to the Flag of the United States of America, and to the Republic for which it stands, one Nation under God, indivisible, with liberty and justice for all</a:t>
            </a:r>
          </a:p>
        </p:txBody>
      </p:sp>
      <p:sp>
        <p:nvSpPr>
          <p:cNvPr id="12" name="Parallelogram 11">
            <a:extLst>
              <a:ext uri="{FF2B5EF4-FFF2-40B4-BE49-F238E27FC236}">
                <a16:creationId xmlns:a16="http://schemas.microsoft.com/office/drawing/2014/main" id="{5716BC81-F573-4947-89CC-3CAECD1A54F8}"/>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Pledge of Allegiance</a:t>
            </a:r>
          </a:p>
        </p:txBody>
      </p:sp>
    </p:spTree>
    <p:extLst>
      <p:ext uri="{BB962C8B-B14F-4D97-AF65-F5344CB8AC3E}">
        <p14:creationId xmlns:p14="http://schemas.microsoft.com/office/powerpoint/2010/main" val="626635408"/>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1" y="1281262"/>
            <a:ext cx="6647026" cy="781166"/>
          </a:xfrm>
        </p:spPr>
        <p:txBody>
          <a:bodyPr>
            <a:normAutofit fontScale="92500" lnSpcReduction="20000"/>
          </a:bodyPr>
          <a:lstStyle/>
          <a:p>
            <a:pPr marL="0" indent="0">
              <a:buNone/>
            </a:pPr>
            <a:r>
              <a:rPr lang="en-US" sz="3200" b="1" dirty="0">
                <a:solidFill>
                  <a:srgbClr val="222222"/>
                </a:solidFill>
                <a:effectLst>
                  <a:outerShdw blurRad="38100" dist="38100" dir="2700000" algn="tl">
                    <a:srgbClr val="000000">
                      <a:alpha val="43137"/>
                    </a:srgbClr>
                  </a:outerShdw>
                </a:effectLst>
                <a:latin typeface="Arial Narrow" panose="020B0606020202030204" pitchFamily="34" charset="0"/>
              </a:rPr>
              <a:t>Prayer for the Canonization of Father Michael J. McGivney</a:t>
            </a:r>
          </a:p>
        </p:txBody>
      </p:sp>
      <p:sp>
        <p:nvSpPr>
          <p:cNvPr id="8" name="Rectangle 7">
            <a:extLst>
              <a:ext uri="{FF2B5EF4-FFF2-40B4-BE49-F238E27FC236}">
                <a16:creationId xmlns:a16="http://schemas.microsoft.com/office/drawing/2014/main" id="{07ACB6FD-2EB5-4D4D-9E23-9E9EF7AA8577}"/>
              </a:ext>
            </a:extLst>
          </p:cNvPr>
          <p:cNvSpPr/>
          <p:nvPr/>
        </p:nvSpPr>
        <p:spPr>
          <a:xfrm>
            <a:off x="21244" y="2027750"/>
            <a:ext cx="8421007" cy="4524315"/>
          </a:xfrm>
          <a:prstGeom prst="rect">
            <a:avLst/>
          </a:prstGeom>
        </p:spPr>
        <p:txBody>
          <a:bodyPr wrap="square">
            <a:spAutoFit/>
          </a:bodyPr>
          <a:lstStyle/>
          <a:p>
            <a:pPr lvl="1"/>
            <a:r>
              <a:rPr lang="en-US" sz="2400" dirty="0">
                <a:solidFill>
                  <a:srgbClr val="222222"/>
                </a:solidFill>
                <a:latin typeface="Arial Narrow" panose="020B0606020202030204" pitchFamily="34" charset="0"/>
              </a:rPr>
              <a:t>God, our Father, protector of the poor and defender of the widow and orphan, you called your priest, Blessed Michael McGivney, to be an apostle of Christian family life and to lead the young to the generous service of their neighbor. Through the example of his life and virtue, may we follow your Son, Jesus Christ, more closely, fulfilling his commandment of charity and building up his Body which is the Church. Let the inspiration of your servant prompt us to greater confidence in your love so that we   may continue his work of caring for the needy and   the outcast. We  humbly ask that you glorify   Blessed Michael McGivney on earth according to the design of your holy will. Through his intercession, grant the favor I now present  (here make your request). Through Christ our Lord. Amen. </a:t>
            </a:r>
          </a:p>
        </p:txBody>
      </p:sp>
      <p:sp>
        <p:nvSpPr>
          <p:cNvPr id="11" name="Parallelogram 10">
            <a:extLst>
              <a:ext uri="{FF2B5EF4-FFF2-40B4-BE49-F238E27FC236}">
                <a16:creationId xmlns:a16="http://schemas.microsoft.com/office/drawing/2014/main" id="{43C30E7A-8112-4F77-8E19-E97BB646F246}"/>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Closing Prayer</a:t>
            </a:r>
          </a:p>
        </p:txBody>
      </p:sp>
    </p:spTree>
    <p:extLst>
      <p:ext uri="{BB962C8B-B14F-4D97-AF65-F5344CB8AC3E}">
        <p14:creationId xmlns:p14="http://schemas.microsoft.com/office/powerpoint/2010/main" val="102164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CB56BE85-7A82-44A5-BADF-03F085A9A05B}"/>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Overview</a:t>
            </a:r>
          </a:p>
        </p:txBody>
      </p:sp>
      <p:sp>
        <p:nvSpPr>
          <p:cNvPr id="6" name="Rectangle 5">
            <a:extLst>
              <a:ext uri="{FF2B5EF4-FFF2-40B4-BE49-F238E27FC236}">
                <a16:creationId xmlns:a16="http://schemas.microsoft.com/office/drawing/2014/main" id="{D120D22B-1192-4A39-8873-0D6248960D73}"/>
              </a:ext>
            </a:extLst>
          </p:cNvPr>
          <p:cNvSpPr/>
          <p:nvPr/>
        </p:nvSpPr>
        <p:spPr>
          <a:xfrm>
            <a:off x="269875" y="1157830"/>
            <a:ext cx="8604250" cy="4591000"/>
          </a:xfrm>
          <a:prstGeom prst="rect">
            <a:avLst/>
          </a:prstGeom>
        </p:spPr>
        <p:txBody>
          <a:bodyPr wrap="square">
            <a:spAutoFit/>
          </a:bodyPr>
          <a:lstStyle/>
          <a:p>
            <a:r>
              <a:rPr lang="en-US" altLang="en-US" sz="2800" dirty="0">
                <a:latin typeface="Arial Narrow" panose="020B0606020202030204" pitchFamily="34" charset="0"/>
              </a:rPr>
              <a:t>Appointment as Financial Secretary is contingent upon</a:t>
            </a:r>
          </a:p>
          <a:p>
            <a:pPr marL="1028700" lvl="1" indent="-571500">
              <a:buFont typeface="Arial" panose="020B0604020202020204" pitchFamily="34" charset="0"/>
              <a:buChar char="•"/>
            </a:pPr>
            <a:r>
              <a:rPr lang="en-US" sz="2800" dirty="0">
                <a:latin typeface="Arial Narrow" panose="020B0606020202030204" pitchFamily="34" charset="0"/>
              </a:rPr>
              <a:t>Being at least 21 years of age and a Third-Degree member</a:t>
            </a:r>
          </a:p>
          <a:p>
            <a:pPr marL="1028700" lvl="1" indent="-571500">
              <a:buFont typeface="Arial" panose="020B0604020202020204" pitchFamily="34" charset="0"/>
              <a:buChar char="•"/>
            </a:pPr>
            <a:r>
              <a:rPr lang="en-US" sz="2800" dirty="0">
                <a:latin typeface="Arial Narrow" panose="020B0606020202030204" pitchFamily="34" charset="0"/>
              </a:rPr>
              <a:t>Not engaged in the sale of life or health insurance for another company</a:t>
            </a:r>
          </a:p>
          <a:p>
            <a:pPr marL="1028700" lvl="1" indent="-571500">
              <a:buFont typeface="Arial" panose="020B0604020202020204" pitchFamily="34" charset="0"/>
              <a:buChar char="•"/>
            </a:pPr>
            <a:r>
              <a:rPr lang="en-US" sz="2800" dirty="0">
                <a:latin typeface="Arial Narrow" panose="020B0606020202030204" pitchFamily="34" charset="0"/>
              </a:rPr>
              <a:t>Not holding another elected position in the council</a:t>
            </a:r>
          </a:p>
          <a:p>
            <a:pPr lvl="1"/>
            <a:endParaRPr lang="en-US" sz="3200" dirty="0">
              <a:latin typeface="Arial Narrow" panose="020B0606020202030204" pitchFamily="34" charset="0"/>
            </a:endParaRPr>
          </a:p>
          <a:p>
            <a:pPr marL="0" lvl="1" indent="0">
              <a:spcBef>
                <a:spcPts val="1000"/>
              </a:spcBef>
              <a:buNone/>
            </a:pPr>
            <a:r>
              <a:rPr lang="en-US" sz="2800" b="1" dirty="0">
                <a:latin typeface="Arial Narrow" panose="020B0606020202030204" pitchFamily="34" charset="0"/>
              </a:rPr>
              <a:t>Recommended</a:t>
            </a:r>
            <a:r>
              <a:rPr lang="en-US" sz="2800" dirty="0">
                <a:latin typeface="Arial Narrow" panose="020B0606020202030204" pitchFamily="34" charset="0"/>
              </a:rPr>
              <a:t> by the </a:t>
            </a:r>
            <a:r>
              <a:rPr lang="en-US" sz="2800" b="1" dirty="0">
                <a:latin typeface="Arial Narrow" panose="020B0606020202030204" pitchFamily="34" charset="0"/>
              </a:rPr>
              <a:t>Grand Knight </a:t>
            </a:r>
            <a:r>
              <a:rPr lang="en-US" sz="2800" dirty="0">
                <a:latin typeface="Arial Narrow" panose="020B0606020202030204" pitchFamily="34" charset="0"/>
              </a:rPr>
              <a:t>and the </a:t>
            </a:r>
            <a:r>
              <a:rPr lang="en-US" sz="2800" b="1" dirty="0">
                <a:latin typeface="Arial Narrow" panose="020B0606020202030204" pitchFamily="34" charset="0"/>
              </a:rPr>
              <a:t>Trustees</a:t>
            </a:r>
            <a:r>
              <a:rPr lang="en-US" sz="2800" dirty="0">
                <a:latin typeface="Arial Narrow" panose="020B0606020202030204" pitchFamily="34" charset="0"/>
              </a:rPr>
              <a:t>, to the </a:t>
            </a:r>
            <a:r>
              <a:rPr lang="en-US" sz="2800" b="1" dirty="0">
                <a:latin typeface="Arial Narrow" panose="020B0606020202030204" pitchFamily="34" charset="0"/>
              </a:rPr>
              <a:t>Supreme Knight </a:t>
            </a:r>
            <a:r>
              <a:rPr lang="en-US" sz="2800" dirty="0">
                <a:latin typeface="Arial Narrow" panose="020B0606020202030204" pitchFamily="34" charset="0"/>
              </a:rPr>
              <a:t>for appointment to a three-year term with the </a:t>
            </a:r>
            <a:r>
              <a:rPr lang="en-US" sz="2800" b="1" dirty="0">
                <a:latin typeface="Arial Narrow" panose="020B0606020202030204" pitchFamily="34" charset="0"/>
              </a:rPr>
              <a:t>consent</a:t>
            </a:r>
            <a:r>
              <a:rPr lang="en-US" sz="2800" dirty="0">
                <a:latin typeface="Arial Narrow" panose="020B0606020202030204" pitchFamily="34" charset="0"/>
              </a:rPr>
              <a:t> of the </a:t>
            </a:r>
            <a:r>
              <a:rPr lang="en-US" sz="2800" b="1" dirty="0">
                <a:latin typeface="Arial Narrow" panose="020B0606020202030204" pitchFamily="34" charset="0"/>
              </a:rPr>
              <a:t>State Deputy</a:t>
            </a:r>
          </a:p>
        </p:txBody>
      </p:sp>
    </p:spTree>
    <p:extLst>
      <p:ext uri="{BB962C8B-B14F-4D97-AF65-F5344CB8AC3E}">
        <p14:creationId xmlns:p14="http://schemas.microsoft.com/office/powerpoint/2010/main" val="58160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2F5A90FB-4AEF-4648-8616-4BB15BECFC1A}"/>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Financial Secretary Experience</a:t>
            </a:r>
          </a:p>
        </p:txBody>
      </p:sp>
      <p:graphicFrame>
        <p:nvGraphicFramePr>
          <p:cNvPr id="5" name="Chart 4">
            <a:extLst>
              <a:ext uri="{FF2B5EF4-FFF2-40B4-BE49-F238E27FC236}">
                <a16:creationId xmlns:a16="http://schemas.microsoft.com/office/drawing/2014/main" id="{A461D468-90AA-4612-B4EA-CE35EE9393FE}"/>
              </a:ext>
            </a:extLst>
          </p:cNvPr>
          <p:cNvGraphicFramePr>
            <a:graphicFrameLocks/>
          </p:cNvGraphicFramePr>
          <p:nvPr>
            <p:extLst>
              <p:ext uri="{D42A27DB-BD31-4B8C-83A1-F6EECF244321}">
                <p14:modId xmlns:p14="http://schemas.microsoft.com/office/powerpoint/2010/main" val="945611828"/>
              </p:ext>
            </p:extLst>
          </p:nvPr>
        </p:nvGraphicFramePr>
        <p:xfrm>
          <a:off x="1614987" y="1301496"/>
          <a:ext cx="5913120" cy="319735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F5F612F-9DD3-4EFF-847A-84589FED6B0B}"/>
              </a:ext>
            </a:extLst>
          </p:cNvPr>
          <p:cNvSpPr txBox="1"/>
          <p:nvPr/>
        </p:nvSpPr>
        <p:spPr>
          <a:xfrm>
            <a:off x="1316736" y="5120640"/>
            <a:ext cx="6327648" cy="369332"/>
          </a:xfrm>
          <a:prstGeom prst="rect">
            <a:avLst/>
          </a:prstGeom>
          <a:solidFill>
            <a:srgbClr val="FFFF99"/>
          </a:solidFill>
          <a:effectLst>
            <a:outerShdw blurRad="50800" dist="38100" dir="18900000" algn="bl" rotWithShape="0">
              <a:prstClr val="black">
                <a:alpha val="40000"/>
              </a:prstClr>
            </a:outerShdw>
          </a:effectLst>
        </p:spPr>
        <p:txBody>
          <a:bodyPr wrap="square">
            <a:spAutoFit/>
          </a:bodyPr>
          <a:lstStyle>
            <a:defPPr>
              <a:defRPr lang="en-US"/>
            </a:defPPr>
            <a:lvl1pPr indent="0">
              <a:buNone/>
              <a:defRPr sz="2400" b="1">
                <a:effectLst>
                  <a:outerShdw blurRad="38100" dist="38100" dir="2700000" algn="tl">
                    <a:srgbClr val="000000">
                      <a:alpha val="43137"/>
                    </a:srgbClr>
                  </a:outerShdw>
                </a:effectLst>
                <a:latin typeface="Arial Narrow" panose="020B0606020202030204" pitchFamily="34" charset="0"/>
              </a:defRPr>
            </a:lvl1pPr>
          </a:lstStyle>
          <a:p>
            <a:pPr algn="ctr"/>
            <a:r>
              <a:rPr lang="en-US" dirty="0"/>
              <a:t>Thank You for your Service</a:t>
            </a:r>
          </a:p>
        </p:txBody>
      </p:sp>
    </p:spTree>
    <p:extLst>
      <p:ext uri="{BB962C8B-B14F-4D97-AF65-F5344CB8AC3E}">
        <p14:creationId xmlns:p14="http://schemas.microsoft.com/office/powerpoint/2010/main" val="24393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2" name="pgshape"/>
          <p:cNvSpPr/>
          <p:nvPr>
            <p:custDataLst>
              <p:tags r:id="rId2"/>
            </p:custDataLst>
          </p:nvPr>
        </p:nvSpPr>
        <p:spPr>
          <a:xfrm>
            <a:off x="496571" y="3121065"/>
            <a:ext cx="6756400" cy="508000"/>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14" name="pgshape"/>
          <p:cNvSpPr txBox="1"/>
          <p:nvPr>
            <p:custDataLst>
              <p:tags r:id="rId3"/>
            </p:custDataLst>
          </p:nvPr>
        </p:nvSpPr>
        <p:spPr>
          <a:xfrm>
            <a:off x="49657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Jul</a:t>
            </a:r>
          </a:p>
        </p:txBody>
      </p:sp>
      <p:cxnSp>
        <p:nvCxnSpPr>
          <p:cNvPr id="3916" name="pgshape"/>
          <p:cNvCxnSpPr/>
          <p:nvPr/>
        </p:nvCxnSpPr>
        <p:spPr>
          <a:xfrm>
            <a:off x="117221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17" name="pgshape"/>
          <p:cNvSpPr txBox="1"/>
          <p:nvPr>
            <p:custDataLst>
              <p:tags r:id="rId4"/>
            </p:custDataLst>
          </p:nvPr>
        </p:nvSpPr>
        <p:spPr>
          <a:xfrm>
            <a:off x="117221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Aug</a:t>
            </a:r>
          </a:p>
        </p:txBody>
      </p:sp>
      <p:cxnSp>
        <p:nvCxnSpPr>
          <p:cNvPr id="3919" name="pgshape"/>
          <p:cNvCxnSpPr/>
          <p:nvPr/>
        </p:nvCxnSpPr>
        <p:spPr>
          <a:xfrm>
            <a:off x="184785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0" name="pgshape"/>
          <p:cNvSpPr txBox="1"/>
          <p:nvPr>
            <p:custDataLst>
              <p:tags r:id="rId5"/>
            </p:custDataLst>
          </p:nvPr>
        </p:nvSpPr>
        <p:spPr>
          <a:xfrm>
            <a:off x="184785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Sep</a:t>
            </a:r>
          </a:p>
        </p:txBody>
      </p:sp>
      <p:cxnSp>
        <p:nvCxnSpPr>
          <p:cNvPr id="3922" name="pgshape"/>
          <p:cNvCxnSpPr/>
          <p:nvPr/>
        </p:nvCxnSpPr>
        <p:spPr>
          <a:xfrm>
            <a:off x="252349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3" name="pgshape"/>
          <p:cNvSpPr txBox="1"/>
          <p:nvPr>
            <p:custDataLst>
              <p:tags r:id="rId6"/>
            </p:custDataLst>
          </p:nvPr>
        </p:nvSpPr>
        <p:spPr>
          <a:xfrm>
            <a:off x="252349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Oct</a:t>
            </a:r>
          </a:p>
        </p:txBody>
      </p:sp>
      <p:cxnSp>
        <p:nvCxnSpPr>
          <p:cNvPr id="3925" name="pgshape"/>
          <p:cNvCxnSpPr/>
          <p:nvPr/>
        </p:nvCxnSpPr>
        <p:spPr>
          <a:xfrm>
            <a:off x="319913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6" name="pgshape"/>
          <p:cNvSpPr txBox="1"/>
          <p:nvPr>
            <p:custDataLst>
              <p:tags r:id="rId7"/>
            </p:custDataLst>
          </p:nvPr>
        </p:nvSpPr>
        <p:spPr>
          <a:xfrm>
            <a:off x="319913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Nov</a:t>
            </a:r>
          </a:p>
        </p:txBody>
      </p:sp>
      <p:cxnSp>
        <p:nvCxnSpPr>
          <p:cNvPr id="3928" name="pgshape"/>
          <p:cNvCxnSpPr/>
          <p:nvPr/>
        </p:nvCxnSpPr>
        <p:spPr>
          <a:xfrm>
            <a:off x="387477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29" name="pgshape"/>
          <p:cNvSpPr txBox="1"/>
          <p:nvPr>
            <p:custDataLst>
              <p:tags r:id="rId8"/>
            </p:custDataLst>
          </p:nvPr>
        </p:nvSpPr>
        <p:spPr>
          <a:xfrm>
            <a:off x="387477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Dec</a:t>
            </a:r>
          </a:p>
        </p:txBody>
      </p:sp>
      <p:cxnSp>
        <p:nvCxnSpPr>
          <p:cNvPr id="3931" name="pgshape"/>
          <p:cNvCxnSpPr/>
          <p:nvPr/>
        </p:nvCxnSpPr>
        <p:spPr>
          <a:xfrm>
            <a:off x="455041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2" name="pgshape"/>
          <p:cNvSpPr txBox="1"/>
          <p:nvPr>
            <p:custDataLst>
              <p:tags r:id="rId9"/>
            </p:custDataLst>
          </p:nvPr>
        </p:nvSpPr>
        <p:spPr>
          <a:xfrm>
            <a:off x="455041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Jan</a:t>
            </a:r>
          </a:p>
        </p:txBody>
      </p:sp>
      <p:cxnSp>
        <p:nvCxnSpPr>
          <p:cNvPr id="3934" name="pgshape"/>
          <p:cNvCxnSpPr/>
          <p:nvPr/>
        </p:nvCxnSpPr>
        <p:spPr>
          <a:xfrm>
            <a:off x="522605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5" name="pgshape"/>
          <p:cNvSpPr txBox="1"/>
          <p:nvPr>
            <p:custDataLst>
              <p:tags r:id="rId10"/>
            </p:custDataLst>
          </p:nvPr>
        </p:nvSpPr>
        <p:spPr>
          <a:xfrm>
            <a:off x="522605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Feb</a:t>
            </a:r>
          </a:p>
        </p:txBody>
      </p:sp>
      <p:cxnSp>
        <p:nvCxnSpPr>
          <p:cNvPr id="3937" name="pgshape"/>
          <p:cNvCxnSpPr/>
          <p:nvPr/>
        </p:nvCxnSpPr>
        <p:spPr>
          <a:xfrm>
            <a:off x="590169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38" name="pgshape"/>
          <p:cNvSpPr txBox="1"/>
          <p:nvPr>
            <p:custDataLst>
              <p:tags r:id="rId11"/>
            </p:custDataLst>
          </p:nvPr>
        </p:nvSpPr>
        <p:spPr>
          <a:xfrm>
            <a:off x="5901691"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Mar</a:t>
            </a:r>
          </a:p>
        </p:txBody>
      </p:sp>
      <p:cxnSp>
        <p:nvCxnSpPr>
          <p:cNvPr id="3940" name="pgshape"/>
          <p:cNvCxnSpPr/>
          <p:nvPr/>
        </p:nvCxnSpPr>
        <p:spPr>
          <a:xfrm>
            <a:off x="6577331" y="3273465"/>
            <a:ext cx="0" cy="203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941" name="pgshape"/>
          <p:cNvSpPr txBox="1"/>
          <p:nvPr>
            <p:custDataLst>
              <p:tags r:id="rId12"/>
            </p:custDataLst>
          </p:nvPr>
        </p:nvSpPr>
        <p:spPr>
          <a:xfrm>
            <a:off x="657733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Apr</a:t>
            </a:r>
          </a:p>
        </p:txBody>
      </p:sp>
      <p:sp>
        <p:nvSpPr>
          <p:cNvPr id="3991" name="milestoneshape"/>
          <p:cNvSpPr/>
          <p:nvPr/>
        </p:nvSpPr>
        <p:spPr>
          <a:xfrm rot="10800000">
            <a:off x="2716004" y="36417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2" name="milestoneshape"/>
          <p:cNvSpPr txBox="1"/>
          <p:nvPr>
            <p:custDataLst>
              <p:tags r:id="rId13"/>
            </p:custDataLst>
          </p:nvPr>
        </p:nvSpPr>
        <p:spPr>
          <a:xfrm>
            <a:off x="2144504" y="4756482"/>
            <a:ext cx="1397000" cy="680699"/>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10/10/2021</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Supreme Per Capita Due</a:t>
            </a:r>
          </a:p>
        </p:txBody>
      </p:sp>
      <p:cxnSp>
        <p:nvCxnSpPr>
          <p:cNvPr id="3994" name="milestoneshape"/>
          <p:cNvCxnSpPr>
            <a:cxnSpLocks/>
            <a:stCxn id="3991" idx="0"/>
          </p:cNvCxnSpPr>
          <p:nvPr/>
        </p:nvCxnSpPr>
        <p:spPr>
          <a:xfrm>
            <a:off x="2843004" y="39211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3995" name="milestoneshape"/>
          <p:cNvSpPr/>
          <p:nvPr/>
        </p:nvSpPr>
        <p:spPr>
          <a:xfrm>
            <a:off x="2088882" y="2832100"/>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6" name="milestoneshape"/>
          <p:cNvSpPr txBox="1"/>
          <p:nvPr>
            <p:custDataLst>
              <p:tags r:id="rId14"/>
            </p:custDataLst>
          </p:nvPr>
        </p:nvSpPr>
        <p:spPr>
          <a:xfrm>
            <a:off x="1577976" y="1096528"/>
            <a:ext cx="1215390" cy="631455"/>
          </a:xfrm>
          <a:prstGeom prst="rect">
            <a:avLst/>
          </a:prstGeom>
          <a:noFill/>
        </p:spPr>
        <p:txBody>
          <a:bodyPr vert="horz" wrap="square" lIns="88900" tIns="44450" rIns="88900" bIns="44450" rtlCol="0" anchor="b" anchorCtr="1">
            <a:spAutoFit/>
          </a:bodyPr>
          <a:lstStyle>
            <a:defPPr>
              <a:defRPr lang="en-US"/>
            </a:defPPr>
            <a:lvl1pPr marL="171450" marR="0" indent="-171450">
              <a:lnSpc>
                <a:spcPct val="80000"/>
              </a:lnSpc>
              <a:spcBef>
                <a:spcPts val="0"/>
              </a:spcBef>
              <a:spcAft>
                <a:spcPts val="0"/>
              </a:spcAft>
              <a:buFont typeface="Arial" panose="020B0604020202020204" pitchFamily="34" charset="0"/>
              <a:buChar char="•"/>
              <a:defRPr sz="1100">
                <a:solidFill>
                  <a:schemeClr val="tx1">
                    <a:lumMod val="75000"/>
                    <a:lumOff val="25000"/>
                  </a:schemeClr>
                </a:solidFill>
              </a:defRPr>
            </a:lvl1pPr>
          </a:lstStyle>
          <a:p>
            <a:r>
              <a:rPr lang="en-US" sz="1400" dirty="0">
                <a:latin typeface="Arial Narrow" panose="020B0606020202030204" pitchFamily="34" charset="0"/>
              </a:rPr>
              <a:t>Convention Credentials</a:t>
            </a:r>
          </a:p>
          <a:p>
            <a:pPr marL="0" indent="0" algn="ctr">
              <a:buNone/>
            </a:pPr>
            <a:r>
              <a:rPr lang="en-US" sz="1600" b="1" dirty="0">
                <a:latin typeface="Arial Narrow" panose="020B0606020202030204" pitchFamily="34" charset="0"/>
              </a:rPr>
              <a:t>9/1/2021</a:t>
            </a:r>
          </a:p>
        </p:txBody>
      </p:sp>
      <p:cxnSp>
        <p:nvCxnSpPr>
          <p:cNvPr id="3998" name="milestoneshape"/>
          <p:cNvCxnSpPr>
            <a:stCxn id="3995" idx="0"/>
          </p:cNvCxnSpPr>
          <p:nvPr/>
        </p:nvCxnSpPr>
        <p:spPr>
          <a:xfrm flipV="1">
            <a:off x="2215882" y="1840946"/>
            <a:ext cx="0" cy="991154"/>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3999" name="milestoneshape"/>
          <p:cNvSpPr/>
          <p:nvPr/>
        </p:nvSpPr>
        <p:spPr>
          <a:xfrm rot="10800000">
            <a:off x="1383031" y="3717127"/>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0" name="milestoneshape"/>
          <p:cNvSpPr txBox="1"/>
          <p:nvPr>
            <p:custDataLst>
              <p:tags r:id="rId15"/>
            </p:custDataLst>
          </p:nvPr>
        </p:nvSpPr>
        <p:spPr>
          <a:xfrm>
            <a:off x="747503" y="4039528"/>
            <a:ext cx="1595375" cy="1690206"/>
          </a:xfrm>
          <a:prstGeom prst="rect">
            <a:avLst/>
          </a:prstGeom>
          <a:noFill/>
        </p:spPr>
        <p:txBody>
          <a:bodyPr vert="horz" wrap="square" lIns="88900" tIns="44450" rIns="88900" bIns="44450" rtlCol="0" anchor="t" anchorCtr="1">
            <a:spAutoFit/>
          </a:bodyPr>
          <a:lstStyle/>
          <a:p>
            <a:pPr marL="0">
              <a:lnSpc>
                <a:spcPct val="80000"/>
              </a:lnSpc>
            </a:pPr>
            <a:r>
              <a:rPr lang="en-US" sz="1600" b="1" dirty="0">
                <a:solidFill>
                  <a:schemeClr val="tx1">
                    <a:lumMod val="75000"/>
                    <a:lumOff val="25000"/>
                  </a:schemeClr>
                </a:solidFill>
                <a:latin typeface="Arial Narrow" panose="020B0606020202030204" pitchFamily="34" charset="0"/>
              </a:rPr>
              <a:t>8/1/2021</a:t>
            </a:r>
          </a:p>
          <a:p>
            <a:pPr marL="171450" indent="-17145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365 Service Program Personnel Report</a:t>
            </a:r>
          </a:p>
          <a:p>
            <a:pPr marL="171450" indent="-171450">
              <a:lnSpc>
                <a:spcPct val="80000"/>
              </a:lnSpc>
              <a:buFont typeface="Arial" panose="020B0604020202020204" pitchFamily="34" charset="0"/>
              <a:buChar char="•"/>
            </a:pPr>
            <a:endParaRPr lang="en-US" sz="1400" dirty="0">
              <a:solidFill>
                <a:schemeClr val="tx1">
                  <a:lumMod val="75000"/>
                  <a:lumOff val="25000"/>
                </a:schemeClr>
              </a:solidFill>
              <a:latin typeface="Arial Narrow" panose="020B0606020202030204" pitchFamily="34" charset="0"/>
            </a:endParaRPr>
          </a:p>
          <a:p>
            <a:pPr>
              <a:lnSpc>
                <a:spcPct val="80000"/>
              </a:lnSpc>
            </a:pPr>
            <a:r>
              <a:rPr lang="en-US" sz="1600" b="1" dirty="0">
                <a:solidFill>
                  <a:schemeClr val="tx1">
                    <a:lumMod val="75000"/>
                    <a:lumOff val="25000"/>
                  </a:schemeClr>
                </a:solidFill>
                <a:latin typeface="Arial Narrow" panose="020B0606020202030204" pitchFamily="34" charset="0"/>
              </a:rPr>
              <a:t>8/15/2021</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1295-1 Semiannual Council Audit</a:t>
            </a:r>
          </a:p>
        </p:txBody>
      </p:sp>
      <p:sp>
        <p:nvSpPr>
          <p:cNvPr id="4003" name="milestoneshape"/>
          <p:cNvSpPr/>
          <p:nvPr/>
        </p:nvSpPr>
        <p:spPr>
          <a:xfrm>
            <a:off x="727393" y="2787690"/>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4" name="milestoneshape"/>
          <p:cNvSpPr txBox="1"/>
          <p:nvPr>
            <p:custDataLst>
              <p:tags r:id="rId16"/>
            </p:custDataLst>
          </p:nvPr>
        </p:nvSpPr>
        <p:spPr>
          <a:xfrm>
            <a:off x="19818" y="1437267"/>
            <a:ext cx="1578819" cy="1320874"/>
          </a:xfrm>
          <a:prstGeom prst="rect">
            <a:avLst/>
          </a:prstGeom>
          <a:noFill/>
        </p:spPr>
        <p:txBody>
          <a:bodyPr vert="horz" wrap="square" lIns="88900" tIns="44450" rIns="88900" bIns="44450" rtlCol="0" anchor="b" anchorCtr="1">
            <a:spAutoFit/>
          </a:bodyPr>
          <a:lstStyle/>
          <a:p>
            <a:pPr marL="171450" marR="0" indent="-171450">
              <a:lnSpc>
                <a:spcPct val="80000"/>
              </a:lnSpc>
              <a:spcBef>
                <a:spcPts val="0"/>
              </a:spcBef>
              <a:spcAft>
                <a:spcPts val="0"/>
              </a:spcAft>
              <a:buFont typeface="Arial" panose="020B0604020202020204" pitchFamily="34" charset="0"/>
              <a:buChar char="•"/>
            </a:pPr>
            <a:r>
              <a:rPr lang="en-US" sz="1400" dirty="0">
                <a:solidFill>
                  <a:srgbClr val="FF0000"/>
                </a:solidFill>
                <a:latin typeface="Arial Narrow" panose="020B0606020202030204" pitchFamily="34" charset="0"/>
              </a:rPr>
              <a:t>Beginning of Fraternal Year</a:t>
            </a:r>
          </a:p>
          <a:p>
            <a:pPr marL="171450" marR="0" indent="-171450">
              <a:lnSpc>
                <a:spcPct val="80000"/>
              </a:lnSpc>
              <a:spcBef>
                <a:spcPts val="0"/>
              </a:spcBef>
              <a:spcAft>
                <a:spcPts val="0"/>
              </a:spcAft>
              <a:buFont typeface="Arial" panose="020B0604020202020204" pitchFamily="34" charset="0"/>
              <a:buChar char="•"/>
            </a:pPr>
            <a:endParaRPr lang="en-US" sz="1400" dirty="0">
              <a:solidFill>
                <a:schemeClr val="tx1">
                  <a:lumMod val="75000"/>
                  <a:lumOff val="25000"/>
                </a:schemeClr>
              </a:solidFill>
              <a:latin typeface="Arial Narrow" panose="020B0606020202030204" pitchFamily="34" charset="0"/>
            </a:endParaRPr>
          </a:p>
          <a:p>
            <a:pPr marL="171450" marR="0" indent="-171450">
              <a:lnSpc>
                <a:spcPct val="80000"/>
              </a:lnSpc>
              <a:spcBef>
                <a:spcPts val="0"/>
              </a:spcBef>
              <a:spcAft>
                <a:spcPts val="0"/>
              </a:spcAft>
              <a:buFont typeface="Arial" panose="020B0604020202020204" pitchFamily="34" charset="0"/>
              <a:buChar char="•"/>
            </a:pPr>
            <a:r>
              <a:rPr lang="en-US" sz="1400" dirty="0">
                <a:latin typeface="Arial Narrow" panose="020B0606020202030204" pitchFamily="34" charset="0"/>
              </a:rPr>
              <a:t>Form 185 Report of Officers Chosen for Term</a:t>
            </a:r>
          </a:p>
          <a:p>
            <a:pPr marR="0">
              <a:lnSpc>
                <a:spcPct val="80000"/>
              </a:lnSpc>
              <a:spcBef>
                <a:spcPts val="0"/>
              </a:spcBef>
              <a:spcAft>
                <a:spcPts val="0"/>
              </a:spcAft>
            </a:pPr>
            <a:r>
              <a:rPr lang="en-US" sz="1600" b="1" dirty="0">
                <a:solidFill>
                  <a:schemeClr val="tx1">
                    <a:lumMod val="75000"/>
                    <a:lumOff val="25000"/>
                  </a:schemeClr>
                </a:solidFill>
                <a:latin typeface="Arial Narrow" panose="020B0606020202030204" pitchFamily="34" charset="0"/>
              </a:rPr>
              <a:t>7/1/2021</a:t>
            </a:r>
          </a:p>
        </p:txBody>
      </p:sp>
      <p:sp>
        <p:nvSpPr>
          <p:cNvPr id="93" name="pgshape">
            <a:extLst>
              <a:ext uri="{FF2B5EF4-FFF2-40B4-BE49-F238E27FC236}">
                <a16:creationId xmlns:a16="http://schemas.microsoft.com/office/drawing/2014/main" id="{3F6B8555-6B8F-439A-9140-FA0714863BCB}"/>
              </a:ext>
            </a:extLst>
          </p:cNvPr>
          <p:cNvSpPr txBox="1"/>
          <p:nvPr>
            <p:custDataLst>
              <p:tags r:id="rId17"/>
            </p:custDataLst>
          </p:nvPr>
        </p:nvSpPr>
        <p:spPr>
          <a:xfrm>
            <a:off x="725297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May</a:t>
            </a:r>
          </a:p>
        </p:txBody>
      </p:sp>
      <p:sp>
        <p:nvSpPr>
          <p:cNvPr id="94" name="pgshape">
            <a:extLst>
              <a:ext uri="{FF2B5EF4-FFF2-40B4-BE49-F238E27FC236}">
                <a16:creationId xmlns:a16="http://schemas.microsoft.com/office/drawing/2014/main" id="{7990395D-1573-4886-8C47-FD9DCD49155B}"/>
              </a:ext>
            </a:extLst>
          </p:cNvPr>
          <p:cNvSpPr txBox="1"/>
          <p:nvPr>
            <p:custDataLst>
              <p:tags r:id="rId18"/>
            </p:custDataLst>
          </p:nvPr>
        </p:nvSpPr>
        <p:spPr>
          <a:xfrm>
            <a:off x="7928610" y="3121065"/>
            <a:ext cx="675640" cy="508000"/>
          </a:xfrm>
          <a:prstGeom prst="rect">
            <a:avLst/>
          </a:prstGeom>
          <a:solidFill>
            <a:schemeClr val="accent2"/>
          </a:solidFill>
        </p:spPr>
        <p:txBody>
          <a:bodyPr vert="horz" wrap="square" rtlCol="0" anchor="ctr" anchorCtr="1">
            <a:noAutofit/>
          </a:bodyPr>
          <a:lstStyle/>
          <a:p>
            <a:r>
              <a:rPr lang="en-US" dirty="0">
                <a:solidFill>
                  <a:schemeClr val="bg1"/>
                </a:solidFill>
                <a:effectLst>
                  <a:outerShdw blurRad="38100" dist="38100" dir="2700000" algn="tl">
                    <a:srgbClr val="000000">
                      <a:alpha val="43137"/>
                    </a:srgbClr>
                  </a:outerShdw>
                </a:effectLst>
                <a:latin typeface="Arial Narrow" panose="020B0606020202030204" pitchFamily="34" charset="0"/>
              </a:rPr>
              <a:t>Jun</a:t>
            </a:r>
          </a:p>
        </p:txBody>
      </p:sp>
      <p:cxnSp>
        <p:nvCxnSpPr>
          <p:cNvPr id="95" name="pgshape">
            <a:extLst>
              <a:ext uri="{FF2B5EF4-FFF2-40B4-BE49-F238E27FC236}">
                <a16:creationId xmlns:a16="http://schemas.microsoft.com/office/drawing/2014/main" id="{EF78F8E3-6243-450C-8F61-94B42C0B5334}"/>
              </a:ext>
            </a:extLst>
          </p:cNvPr>
          <p:cNvCxnSpPr/>
          <p:nvPr/>
        </p:nvCxnSpPr>
        <p:spPr>
          <a:xfrm>
            <a:off x="7252970" y="3273465"/>
            <a:ext cx="0" cy="203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pgshape">
            <a:extLst>
              <a:ext uri="{FF2B5EF4-FFF2-40B4-BE49-F238E27FC236}">
                <a16:creationId xmlns:a16="http://schemas.microsoft.com/office/drawing/2014/main" id="{57F8DE90-F3EF-44DF-9AA1-533B075FC4EA}"/>
              </a:ext>
            </a:extLst>
          </p:cNvPr>
          <p:cNvCxnSpPr/>
          <p:nvPr/>
        </p:nvCxnSpPr>
        <p:spPr>
          <a:xfrm>
            <a:off x="7928610" y="3273465"/>
            <a:ext cx="0" cy="203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milestoneshape">
            <a:extLst>
              <a:ext uri="{FF2B5EF4-FFF2-40B4-BE49-F238E27FC236}">
                <a16:creationId xmlns:a16="http://schemas.microsoft.com/office/drawing/2014/main" id="{143DE953-3A83-44B2-9492-0D8BC446574F}"/>
              </a:ext>
            </a:extLst>
          </p:cNvPr>
          <p:cNvSpPr/>
          <p:nvPr/>
        </p:nvSpPr>
        <p:spPr>
          <a:xfrm>
            <a:off x="4773613" y="2806998"/>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milestoneshape">
            <a:extLst>
              <a:ext uri="{FF2B5EF4-FFF2-40B4-BE49-F238E27FC236}">
                <a16:creationId xmlns:a16="http://schemas.microsoft.com/office/drawing/2014/main" id="{731E9780-BBD6-4940-8821-C07A5A7D0ECA}"/>
              </a:ext>
            </a:extLst>
          </p:cNvPr>
          <p:cNvSpPr txBox="1"/>
          <p:nvPr>
            <p:custDataLst>
              <p:tags r:id="rId19"/>
            </p:custDataLst>
          </p:nvPr>
        </p:nvSpPr>
        <p:spPr>
          <a:xfrm>
            <a:off x="4027855" y="1420235"/>
            <a:ext cx="1655017" cy="1345497"/>
          </a:xfrm>
          <a:prstGeom prst="rect">
            <a:avLst/>
          </a:prstGeom>
          <a:noFill/>
        </p:spPr>
        <p:txBody>
          <a:bodyPr vert="horz" wrap="square" lIns="88900" tIns="44450" rIns="88900" bIns="44450" rtlCol="0" anchor="b" anchorCtr="1">
            <a:spAutoFit/>
          </a:bodyPr>
          <a:lstStyle/>
          <a:p>
            <a:pPr marL="228600" indent="-22860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2nd Billing Notice</a:t>
            </a:r>
          </a:p>
          <a:p>
            <a:pPr marL="0">
              <a:lnSpc>
                <a:spcPct val="80000"/>
              </a:lnSpc>
              <a:buFont typeface="Arial" panose="020B0604020202020204" pitchFamily="34" charset="0"/>
            </a:pPr>
            <a:r>
              <a:rPr lang="en-US" sz="1600" b="1" dirty="0">
                <a:solidFill>
                  <a:schemeClr val="tx1">
                    <a:lumMod val="75000"/>
                    <a:lumOff val="25000"/>
                  </a:schemeClr>
                </a:solidFill>
                <a:latin typeface="Arial Narrow" panose="020B0606020202030204" pitchFamily="34" charset="0"/>
              </a:rPr>
              <a:t>1/15/2022 </a:t>
            </a:r>
          </a:p>
          <a:p>
            <a:pPr marL="0">
              <a:lnSpc>
                <a:spcPct val="80000"/>
              </a:lnSpc>
              <a:buFont typeface="Arial" panose="020B0604020202020204" pitchFamily="34" charset="0"/>
            </a:pPr>
            <a:endParaRPr lang="en-US" sz="1400" dirty="0">
              <a:solidFill>
                <a:schemeClr val="tx1">
                  <a:lumMod val="75000"/>
                  <a:lumOff val="25000"/>
                </a:schemeClr>
              </a:solidFill>
              <a:latin typeface="Arial Narrow" panose="020B0606020202030204" pitchFamily="34" charset="0"/>
            </a:endParaRPr>
          </a:p>
          <a:p>
            <a:pPr marL="228600" indent="-22860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1728 Annual Survey of Fraternal Activity</a:t>
            </a:r>
          </a:p>
          <a:p>
            <a:pPr marL="0">
              <a:lnSpc>
                <a:spcPct val="80000"/>
              </a:lnSpc>
              <a:buFont typeface="Arial" panose="020B0604020202020204" pitchFamily="34" charset="0"/>
            </a:pPr>
            <a:r>
              <a:rPr lang="en-US" sz="1600" b="1" dirty="0">
                <a:solidFill>
                  <a:schemeClr val="tx1">
                    <a:lumMod val="75000"/>
                    <a:lumOff val="25000"/>
                  </a:schemeClr>
                </a:solidFill>
                <a:latin typeface="Arial Narrow" panose="020B0606020202030204" pitchFamily="34" charset="0"/>
              </a:rPr>
              <a:t>1/31/2022</a:t>
            </a:r>
          </a:p>
        </p:txBody>
      </p:sp>
      <p:sp>
        <p:nvSpPr>
          <p:cNvPr id="100" name="milestoneshape">
            <a:extLst>
              <a:ext uri="{FF2B5EF4-FFF2-40B4-BE49-F238E27FC236}">
                <a16:creationId xmlns:a16="http://schemas.microsoft.com/office/drawing/2014/main" id="{F05D94C8-D82E-4666-990C-36E6E0E8D8F7}"/>
              </a:ext>
            </a:extLst>
          </p:cNvPr>
          <p:cNvSpPr/>
          <p:nvPr/>
        </p:nvSpPr>
        <p:spPr>
          <a:xfrm rot="10800000">
            <a:off x="4080720" y="3657913"/>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milestoneshape">
            <a:extLst>
              <a:ext uri="{FF2B5EF4-FFF2-40B4-BE49-F238E27FC236}">
                <a16:creationId xmlns:a16="http://schemas.microsoft.com/office/drawing/2014/main" id="{43DE603C-F20F-438E-9AE1-0D926DACE47D}"/>
              </a:ext>
            </a:extLst>
          </p:cNvPr>
          <p:cNvSpPr txBox="1"/>
          <p:nvPr>
            <p:custDataLst>
              <p:tags r:id="rId20"/>
            </p:custDataLst>
          </p:nvPr>
        </p:nvSpPr>
        <p:spPr>
          <a:xfrm>
            <a:off x="3390903" y="3978579"/>
            <a:ext cx="1582415" cy="50834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12/15/2021</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1st Billing Notice</a:t>
            </a:r>
          </a:p>
        </p:txBody>
      </p:sp>
      <p:sp>
        <p:nvSpPr>
          <p:cNvPr id="102" name="Parallelogram 101">
            <a:extLst>
              <a:ext uri="{FF2B5EF4-FFF2-40B4-BE49-F238E27FC236}">
                <a16:creationId xmlns:a16="http://schemas.microsoft.com/office/drawing/2014/main" id="{D5069967-2C8B-4763-8E53-5D0BB605312F}"/>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Financial Secretary Timeline</a:t>
            </a:r>
          </a:p>
        </p:txBody>
      </p:sp>
      <p:sp>
        <p:nvSpPr>
          <p:cNvPr id="103" name="milestoneshape">
            <a:extLst>
              <a:ext uri="{FF2B5EF4-FFF2-40B4-BE49-F238E27FC236}">
                <a16:creationId xmlns:a16="http://schemas.microsoft.com/office/drawing/2014/main" id="{8C63401D-353B-44F8-91CA-3CE2B5471C86}"/>
              </a:ext>
            </a:extLst>
          </p:cNvPr>
          <p:cNvSpPr/>
          <p:nvPr/>
        </p:nvSpPr>
        <p:spPr>
          <a:xfrm rot="10800000">
            <a:off x="5445434" y="36290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milestoneshape">
            <a:extLst>
              <a:ext uri="{FF2B5EF4-FFF2-40B4-BE49-F238E27FC236}">
                <a16:creationId xmlns:a16="http://schemas.microsoft.com/office/drawing/2014/main" id="{8BC379DD-F813-496A-9D15-AD8DC75295C7}"/>
              </a:ext>
            </a:extLst>
          </p:cNvPr>
          <p:cNvSpPr txBox="1"/>
          <p:nvPr>
            <p:custDataLst>
              <p:tags r:id="rId21"/>
            </p:custDataLst>
          </p:nvPr>
        </p:nvSpPr>
        <p:spPr>
          <a:xfrm>
            <a:off x="4873934" y="4743782"/>
            <a:ext cx="1397000" cy="85305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2/15/2022</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1295-2 Semiannual Council Audit </a:t>
            </a:r>
          </a:p>
        </p:txBody>
      </p:sp>
      <p:cxnSp>
        <p:nvCxnSpPr>
          <p:cNvPr id="105" name="milestoneshape">
            <a:extLst>
              <a:ext uri="{FF2B5EF4-FFF2-40B4-BE49-F238E27FC236}">
                <a16:creationId xmlns:a16="http://schemas.microsoft.com/office/drawing/2014/main" id="{963099B7-F5AF-4C82-93F8-0005FF8131AA}"/>
              </a:ext>
            </a:extLst>
          </p:cNvPr>
          <p:cNvCxnSpPr>
            <a:cxnSpLocks/>
            <a:stCxn id="103" idx="0"/>
          </p:cNvCxnSpPr>
          <p:nvPr/>
        </p:nvCxnSpPr>
        <p:spPr>
          <a:xfrm>
            <a:off x="5572434" y="39084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
        <p:nvSpPr>
          <p:cNvPr id="110" name="milestoneshape">
            <a:extLst>
              <a:ext uri="{FF2B5EF4-FFF2-40B4-BE49-F238E27FC236}">
                <a16:creationId xmlns:a16="http://schemas.microsoft.com/office/drawing/2014/main" id="{590E6CFE-6AB6-4857-B130-5973FA6C0C7A}"/>
              </a:ext>
            </a:extLst>
          </p:cNvPr>
          <p:cNvSpPr/>
          <p:nvPr/>
        </p:nvSpPr>
        <p:spPr>
          <a:xfrm rot="10800000">
            <a:off x="6773848" y="3688954"/>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milestoneshape">
            <a:extLst>
              <a:ext uri="{FF2B5EF4-FFF2-40B4-BE49-F238E27FC236}">
                <a16:creationId xmlns:a16="http://schemas.microsoft.com/office/drawing/2014/main" id="{9DD8904B-9F2E-4B4C-8D01-BC26C8FF4AC4}"/>
              </a:ext>
            </a:extLst>
          </p:cNvPr>
          <p:cNvSpPr txBox="1"/>
          <p:nvPr>
            <p:custDataLst>
              <p:tags r:id="rId22"/>
            </p:custDataLst>
          </p:nvPr>
        </p:nvSpPr>
        <p:spPr>
          <a:xfrm>
            <a:off x="6084031" y="4009620"/>
            <a:ext cx="1582415" cy="680699"/>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4/10/2022</a:t>
            </a:r>
          </a:p>
          <a:p>
            <a:pPr marL="171450" indent="-171450">
              <a:lnSpc>
                <a:spcPct val="80000"/>
              </a:lnSpc>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Supreme Per Capita Due</a:t>
            </a:r>
          </a:p>
        </p:txBody>
      </p:sp>
      <p:sp>
        <p:nvSpPr>
          <p:cNvPr id="112" name="milestoneshape">
            <a:extLst>
              <a:ext uri="{FF2B5EF4-FFF2-40B4-BE49-F238E27FC236}">
                <a16:creationId xmlns:a16="http://schemas.microsoft.com/office/drawing/2014/main" id="{493CC2A0-8AF2-4C41-B6D3-94605CA80DBC}"/>
              </a:ext>
            </a:extLst>
          </p:cNvPr>
          <p:cNvSpPr/>
          <p:nvPr/>
        </p:nvSpPr>
        <p:spPr>
          <a:xfrm>
            <a:off x="7490235" y="2806998"/>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milestoneshape">
            <a:extLst>
              <a:ext uri="{FF2B5EF4-FFF2-40B4-BE49-F238E27FC236}">
                <a16:creationId xmlns:a16="http://schemas.microsoft.com/office/drawing/2014/main" id="{F00C598C-888D-4373-A118-E3715FB1F272}"/>
              </a:ext>
            </a:extLst>
          </p:cNvPr>
          <p:cNvSpPr txBox="1"/>
          <p:nvPr>
            <p:custDataLst>
              <p:tags r:id="rId23"/>
            </p:custDataLst>
          </p:nvPr>
        </p:nvSpPr>
        <p:spPr>
          <a:xfrm>
            <a:off x="6744477" y="2257388"/>
            <a:ext cx="1859773" cy="508344"/>
          </a:xfrm>
          <a:prstGeom prst="rect">
            <a:avLst/>
          </a:prstGeom>
          <a:noFill/>
        </p:spPr>
        <p:txBody>
          <a:bodyPr vert="horz" wrap="square" lIns="88900" tIns="44450" rIns="88900" bIns="44450" rtlCol="0" anchor="b" anchorCtr="1">
            <a:spAutoFit/>
          </a:bodyPr>
          <a:lstStyle/>
          <a:p>
            <a:pPr marL="228600" marR="0" indent="-22860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Council Elections</a:t>
            </a:r>
          </a:p>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5/1/2022  - 6/15/2022  </a:t>
            </a:r>
          </a:p>
        </p:txBody>
      </p:sp>
      <p:sp>
        <p:nvSpPr>
          <p:cNvPr id="114" name="milestoneshape">
            <a:extLst>
              <a:ext uri="{FF2B5EF4-FFF2-40B4-BE49-F238E27FC236}">
                <a16:creationId xmlns:a16="http://schemas.microsoft.com/office/drawing/2014/main" id="{39F70AEF-D1F0-4648-A2BF-08C03FBD5110}"/>
              </a:ext>
            </a:extLst>
          </p:cNvPr>
          <p:cNvSpPr/>
          <p:nvPr/>
        </p:nvSpPr>
        <p:spPr>
          <a:xfrm rot="10800000">
            <a:off x="8127123" y="3641765"/>
            <a:ext cx="254000" cy="279400"/>
          </a:xfrm>
          <a:prstGeom prst="flowChartMerge">
            <a:avLst/>
          </a:prstGeom>
          <a:solidFill>
            <a:srgbClr val="0072BC"/>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milestoneshape">
            <a:extLst>
              <a:ext uri="{FF2B5EF4-FFF2-40B4-BE49-F238E27FC236}">
                <a16:creationId xmlns:a16="http://schemas.microsoft.com/office/drawing/2014/main" id="{A6E2F725-C125-4655-B33C-EC8452D4DA0D}"/>
              </a:ext>
            </a:extLst>
          </p:cNvPr>
          <p:cNvSpPr txBox="1"/>
          <p:nvPr>
            <p:custDataLst>
              <p:tags r:id="rId24"/>
            </p:custDataLst>
          </p:nvPr>
        </p:nvSpPr>
        <p:spPr>
          <a:xfrm>
            <a:off x="7329796" y="4737726"/>
            <a:ext cx="1814204" cy="2065694"/>
          </a:xfrm>
          <a:prstGeom prst="rect">
            <a:avLst/>
          </a:prstGeom>
          <a:noFill/>
        </p:spPr>
        <p:txBody>
          <a:bodyPr vert="horz" wrap="square" lIns="88900" tIns="44450" rIns="88900" bIns="44450" rtlCol="0" anchor="t" anchorCtr="1">
            <a:spAutoFit/>
          </a:bodyPr>
          <a:lstStyle/>
          <a:p>
            <a:pPr marL="0" marR="0">
              <a:spcBef>
                <a:spcPts val="0"/>
              </a:spcBef>
              <a:spcAft>
                <a:spcPts val="0"/>
              </a:spcAft>
            </a:pPr>
            <a:r>
              <a:rPr lang="en-US" sz="1600" b="1" dirty="0">
                <a:solidFill>
                  <a:schemeClr val="tx1">
                    <a:lumMod val="75000"/>
                    <a:lumOff val="25000"/>
                  </a:schemeClr>
                </a:solidFill>
                <a:latin typeface="Arial Narrow" panose="020B0606020202030204" pitchFamily="34" charset="0"/>
              </a:rPr>
              <a:t>6/30/2022</a:t>
            </a:r>
          </a:p>
          <a:p>
            <a:pPr marL="171450" indent="-171450">
              <a:lnSpc>
                <a:spcPct val="80000"/>
              </a:lnSpc>
              <a:buFont typeface="Arial" panose="020B0604020202020204" pitchFamily="34" charset="0"/>
              <a:buChar char="•"/>
            </a:pPr>
            <a:r>
              <a:rPr lang="en-US" sz="1400" dirty="0">
                <a:solidFill>
                  <a:srgbClr val="FF0000"/>
                </a:solidFill>
                <a:latin typeface="Arial Narrow" panose="020B0606020202030204" pitchFamily="34" charset="0"/>
              </a:rPr>
              <a:t>End of Fraternal Year</a:t>
            </a:r>
          </a:p>
          <a:p>
            <a:pPr marL="171450" indent="-171450">
              <a:lnSpc>
                <a:spcPct val="80000"/>
              </a:lnSpc>
              <a:buFont typeface="Arial" panose="020B0604020202020204" pitchFamily="34" charset="0"/>
              <a:buChar char="•"/>
            </a:pPr>
            <a:endParaRPr lang="en-US" sz="1400" dirty="0">
              <a:solidFill>
                <a:srgbClr val="FF0000"/>
              </a:solidFill>
              <a:latin typeface="Arial Narrow" panose="020B0606020202030204" pitchFamily="34" charset="0"/>
            </a:endParaRPr>
          </a:p>
          <a:p>
            <a:pPr marL="171450" indent="-171450">
              <a:lnSpc>
                <a:spcPct val="80000"/>
              </a:lnSpc>
              <a:buFont typeface="Arial" panose="020B0604020202020204" pitchFamily="34" charset="0"/>
              <a:buChar char="•"/>
            </a:pPr>
            <a:r>
              <a:rPr lang="en-US" sz="1400" dirty="0">
                <a:solidFill>
                  <a:srgbClr val="0000FF"/>
                </a:solidFill>
                <a:latin typeface="Arial Narrow" panose="020B0606020202030204" pitchFamily="34" charset="0"/>
              </a:rPr>
              <a:t>Form SP-7 Columbian Award Application</a:t>
            </a:r>
          </a:p>
          <a:p>
            <a:pPr marL="0" marR="0">
              <a:spcBef>
                <a:spcPts val="0"/>
              </a:spcBef>
              <a:spcAft>
                <a:spcPts val="0"/>
              </a:spcAft>
            </a:pPr>
            <a:r>
              <a:rPr lang="en-US" sz="1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b="1" dirty="0">
                <a:solidFill>
                  <a:schemeClr val="tx1">
                    <a:lumMod val="75000"/>
                    <a:lumOff val="25000"/>
                  </a:schemeClr>
                </a:solidFill>
                <a:latin typeface="Arial Narrow" panose="020B0606020202030204" pitchFamily="34" charset="0"/>
              </a:rPr>
              <a:t>6/30/2022  </a:t>
            </a:r>
          </a:p>
          <a:p>
            <a:pPr marL="171450" marR="0" indent="-171450">
              <a:lnSpc>
                <a:spcPct val="80000"/>
              </a:lnSpc>
              <a:spcBef>
                <a:spcPts val="0"/>
              </a:spcBef>
              <a:spcAft>
                <a:spcPts val="0"/>
              </a:spcAft>
              <a:buFont typeface="Arial" panose="020B0604020202020204" pitchFamily="34" charset="0"/>
              <a:buChar char="•"/>
            </a:pPr>
            <a:r>
              <a:rPr lang="en-US" sz="1400" dirty="0">
                <a:solidFill>
                  <a:schemeClr val="tx1">
                    <a:lumMod val="75000"/>
                    <a:lumOff val="25000"/>
                  </a:schemeClr>
                </a:solidFill>
                <a:latin typeface="Arial Narrow" panose="020B0606020202030204" pitchFamily="34" charset="0"/>
              </a:rPr>
              <a:t>Form 2630 Annual Report KofC Round Table </a:t>
            </a:r>
          </a:p>
        </p:txBody>
      </p:sp>
      <p:cxnSp>
        <p:nvCxnSpPr>
          <p:cNvPr id="116" name="milestoneshape">
            <a:extLst>
              <a:ext uri="{FF2B5EF4-FFF2-40B4-BE49-F238E27FC236}">
                <a16:creationId xmlns:a16="http://schemas.microsoft.com/office/drawing/2014/main" id="{C9525A15-ACAC-4F2B-9710-4B7E2EEA7ECB}"/>
              </a:ext>
            </a:extLst>
          </p:cNvPr>
          <p:cNvCxnSpPr>
            <a:cxnSpLocks/>
            <a:stCxn id="114" idx="0"/>
          </p:cNvCxnSpPr>
          <p:nvPr/>
        </p:nvCxnSpPr>
        <p:spPr>
          <a:xfrm>
            <a:off x="8254123" y="3921165"/>
            <a:ext cx="0" cy="780297"/>
          </a:xfrm>
          <a:prstGeom prst="straightConnector1">
            <a:avLst/>
          </a:prstGeom>
          <a:ln w="15875">
            <a:solidFill>
              <a:srgbClr val="0072BC"/>
            </a:solidFill>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280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A5A274BA-D73A-4401-AA12-9FBD4ACF0981}"/>
              </a:ext>
            </a:extLst>
          </p:cNvPr>
          <p:cNvSpPr/>
          <p:nvPr/>
        </p:nvSpPr>
        <p:spPr>
          <a:xfrm>
            <a:off x="538844" y="107527"/>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Financial Secretary Key Dates</a:t>
            </a:r>
          </a:p>
        </p:txBody>
      </p:sp>
      <p:pic>
        <p:nvPicPr>
          <p:cNvPr id="2" name="Picture 1">
            <a:extLst>
              <a:ext uri="{FF2B5EF4-FFF2-40B4-BE49-F238E27FC236}">
                <a16:creationId xmlns:a16="http://schemas.microsoft.com/office/drawing/2014/main" id="{98A75CC7-71F6-40A9-ACC6-5D46900BB5A7}"/>
              </a:ext>
            </a:extLst>
          </p:cNvPr>
          <p:cNvPicPr>
            <a:picLocks noChangeAspect="1"/>
          </p:cNvPicPr>
          <p:nvPr/>
        </p:nvPicPr>
        <p:blipFill>
          <a:blip r:embed="rId2"/>
          <a:stretch>
            <a:fillRect/>
          </a:stretch>
        </p:blipFill>
        <p:spPr>
          <a:xfrm>
            <a:off x="538843" y="800584"/>
            <a:ext cx="8065405" cy="5949889"/>
          </a:xfrm>
          <a:prstGeom prst="rect">
            <a:avLst/>
          </a:prstGeom>
        </p:spPr>
      </p:pic>
    </p:spTree>
    <p:extLst>
      <p:ext uri="{BB962C8B-B14F-4D97-AF65-F5344CB8AC3E}">
        <p14:creationId xmlns:p14="http://schemas.microsoft.com/office/powerpoint/2010/main" val="3976970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1A5D8-682E-4621-9E97-C2F954F94F96}"/>
              </a:ext>
            </a:extLst>
          </p:cNvPr>
          <p:cNvSpPr>
            <a:spLocks noGrp="1"/>
          </p:cNvSpPr>
          <p:nvPr>
            <p:ph sz="half" idx="2"/>
          </p:nvPr>
        </p:nvSpPr>
        <p:spPr>
          <a:xfrm>
            <a:off x="122155" y="1197136"/>
            <a:ext cx="4334097" cy="3684588"/>
          </a:xfrm>
        </p:spPr>
        <p:txBody>
          <a:bodyPr>
            <a:noAutofit/>
          </a:bodyPr>
          <a:lstStyle/>
          <a:p>
            <a:pPr marL="514350" indent="-514350">
              <a:buFont typeface="+mj-lt"/>
              <a:buAutoNum type="arabicPeriod"/>
            </a:pPr>
            <a:r>
              <a:rPr lang="en-US" altLang="en-US" dirty="0">
                <a:latin typeface="Arial Narrow" panose="020B0606020202030204" pitchFamily="34" charset="0"/>
              </a:rPr>
              <a:t>Keep an account of member records</a:t>
            </a:r>
          </a:p>
          <a:p>
            <a:pPr marL="514350" indent="-514350">
              <a:buFont typeface="+mj-lt"/>
              <a:buAutoNum type="arabicPeriod"/>
            </a:pPr>
            <a:r>
              <a:rPr lang="en-US" altLang="en-US" dirty="0">
                <a:latin typeface="Arial Narrow" panose="020B0606020202030204" pitchFamily="34" charset="0"/>
              </a:rPr>
              <a:t>Collect and receive all money from any source. </a:t>
            </a:r>
          </a:p>
          <a:p>
            <a:pPr marL="514350" indent="-514350">
              <a:buFont typeface="+mj-lt"/>
              <a:buAutoNum type="arabicPeriod"/>
            </a:pPr>
            <a:r>
              <a:rPr lang="en-US" altLang="en-US" dirty="0">
                <a:latin typeface="Arial Narrow" panose="020B0606020202030204" pitchFamily="34" charset="0"/>
              </a:rPr>
              <a:t>Transfer all moneys received to the Treasurer.</a:t>
            </a:r>
          </a:p>
          <a:p>
            <a:pPr marL="514350" indent="-514350">
              <a:buFont typeface="+mj-lt"/>
              <a:buAutoNum type="arabicPeriod" startAt="4"/>
            </a:pPr>
            <a:r>
              <a:rPr lang="en-US" dirty="0">
                <a:latin typeface="Arial Narrow" panose="020B0606020202030204" pitchFamily="34" charset="0"/>
              </a:rPr>
              <a:t>Process dues and membership cards promptly </a:t>
            </a:r>
          </a:p>
          <a:p>
            <a:pPr marL="514350" indent="-514350">
              <a:buFont typeface="+mj-lt"/>
              <a:buAutoNum type="arabicPeriod" startAt="4"/>
            </a:pPr>
            <a:r>
              <a:rPr lang="en-US" dirty="0">
                <a:latin typeface="Arial Narrow" panose="020B0606020202030204" pitchFamily="34" charset="0"/>
              </a:rPr>
              <a:t>Provide your records for the audit of your council’s financial books</a:t>
            </a:r>
          </a:p>
        </p:txBody>
      </p:sp>
      <p:sp>
        <p:nvSpPr>
          <p:cNvPr id="11" name="Content Placeholder 10">
            <a:extLst>
              <a:ext uri="{FF2B5EF4-FFF2-40B4-BE49-F238E27FC236}">
                <a16:creationId xmlns:a16="http://schemas.microsoft.com/office/drawing/2014/main" id="{BE37F406-79E1-40A4-8427-07662D85DE01}"/>
              </a:ext>
            </a:extLst>
          </p:cNvPr>
          <p:cNvSpPr>
            <a:spLocks noGrp="1"/>
          </p:cNvSpPr>
          <p:nvPr>
            <p:ph sz="quarter" idx="4"/>
          </p:nvPr>
        </p:nvSpPr>
        <p:spPr>
          <a:xfrm>
            <a:off x="4538153" y="1197136"/>
            <a:ext cx="4483692" cy="3684588"/>
          </a:xfrm>
        </p:spPr>
        <p:txBody>
          <a:bodyPr>
            <a:normAutofit fontScale="25000" lnSpcReduction="20000"/>
          </a:bodyPr>
          <a:lstStyle/>
          <a:p>
            <a:pPr marL="514350" indent="-514350">
              <a:lnSpc>
                <a:spcPct val="110000"/>
              </a:lnSpc>
              <a:buFont typeface="+mj-lt"/>
              <a:buAutoNum type="arabicPeriod" startAt="6"/>
            </a:pPr>
            <a:r>
              <a:rPr lang="en-US" altLang="en-US" sz="11200" dirty="0">
                <a:latin typeface="Arial Narrow" panose="020B0606020202030204" pitchFamily="34" charset="0"/>
              </a:rPr>
              <a:t>Causes members to subscribe to by-laws, </a:t>
            </a:r>
            <a:r>
              <a:rPr lang="en-US" altLang="en-US" sz="11200" dirty="0" err="1">
                <a:latin typeface="Arial Narrow" panose="020B0606020202030204" pitchFamily="34" charset="0"/>
              </a:rPr>
              <a:t>etc</a:t>
            </a:r>
            <a:endParaRPr lang="en-US" sz="11200" dirty="0">
              <a:latin typeface="Arial Narrow" panose="020B0606020202030204" pitchFamily="34" charset="0"/>
            </a:endParaRPr>
          </a:p>
          <a:p>
            <a:pPr marL="514350" indent="-514350">
              <a:lnSpc>
                <a:spcPct val="110000"/>
              </a:lnSpc>
              <a:buFont typeface="+mj-lt"/>
              <a:buAutoNum type="arabicPeriod" startAt="6"/>
            </a:pPr>
            <a:r>
              <a:rPr lang="en-US" sz="11200" dirty="0">
                <a:latin typeface="Arial Narrow" panose="020B0606020202030204" pitchFamily="34" charset="0"/>
              </a:rPr>
              <a:t>Promote our Order’s top-rated insurance program </a:t>
            </a:r>
          </a:p>
          <a:p>
            <a:pPr marL="514350" indent="-514350">
              <a:lnSpc>
                <a:spcPct val="110000"/>
              </a:lnSpc>
              <a:buFont typeface="+mj-lt"/>
              <a:buAutoNum type="arabicPeriod" startAt="6"/>
            </a:pPr>
            <a:r>
              <a:rPr lang="en-US" sz="11200" dirty="0">
                <a:latin typeface="Arial Narrow" panose="020B0606020202030204" pitchFamily="34" charset="0"/>
              </a:rPr>
              <a:t>Form good relationships with members in your council, the State Council, and the Supreme Council </a:t>
            </a:r>
          </a:p>
          <a:p>
            <a:pPr marL="514350" indent="-514350">
              <a:lnSpc>
                <a:spcPct val="110000"/>
              </a:lnSpc>
              <a:buFont typeface="+mj-lt"/>
              <a:buAutoNum type="arabicPeriod" startAt="6"/>
            </a:pPr>
            <a:r>
              <a:rPr lang="en-US" sz="11200" dirty="0">
                <a:latin typeface="Arial Narrow" panose="020B0606020202030204" pitchFamily="34" charset="0"/>
              </a:rPr>
              <a:t>Orders supplies from Supplies on Line (no Direct Billing)</a:t>
            </a:r>
          </a:p>
          <a:p>
            <a:pPr marL="514350" indent="-514350">
              <a:lnSpc>
                <a:spcPct val="110000"/>
              </a:lnSpc>
              <a:buFont typeface="+mj-lt"/>
              <a:buAutoNum type="arabicPeriod" startAt="6"/>
            </a:pPr>
            <a:r>
              <a:rPr lang="en-US" sz="11200" dirty="0">
                <a:latin typeface="Arial Narrow" panose="020B0606020202030204" pitchFamily="34" charset="0"/>
              </a:rPr>
              <a:t>Complete and retain copies of Forms </a:t>
            </a:r>
          </a:p>
          <a:p>
            <a:endParaRPr lang="en-US" dirty="0"/>
          </a:p>
        </p:txBody>
      </p:sp>
      <p:sp>
        <p:nvSpPr>
          <p:cNvPr id="6" name="Parallelogram 5">
            <a:extLst>
              <a:ext uri="{FF2B5EF4-FFF2-40B4-BE49-F238E27FC236}">
                <a16:creationId xmlns:a16="http://schemas.microsoft.com/office/drawing/2014/main" id="{E887843C-280A-406E-B408-3DE7A8651C2C}"/>
              </a:ext>
            </a:extLst>
          </p:cNvPr>
          <p:cNvSpPr/>
          <p:nvPr/>
        </p:nvSpPr>
        <p:spPr>
          <a:xfrm>
            <a:off x="538845" y="305935"/>
            <a:ext cx="8065405" cy="580571"/>
          </a:xfrm>
          <a:prstGeom prst="parallelogram">
            <a:avLst/>
          </a:prstGeom>
          <a:solidFill>
            <a:srgbClr val="0000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10 Key Responsibilities as FS</a:t>
            </a:r>
          </a:p>
        </p:txBody>
      </p:sp>
    </p:spTree>
    <p:extLst>
      <p:ext uri="{BB962C8B-B14F-4D97-AF65-F5344CB8AC3E}">
        <p14:creationId xmlns:p14="http://schemas.microsoft.com/office/powerpoint/2010/main" val="15105231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ELINETYPE" val="Standard"/>
  <p:tag name="CONFIGUREAUTOMATICFLAG" val="True"/>
  <p:tag name="TIMESCALEPOINT" val="Years"/>
  <p:tag name="TIMESCALEDATEFORMAT" val="MMM"/>
  <p:tag name="MILESTONEDATEFORMAT" val="M/d/yyyy"/>
  <p:tag name="INTERVALDATEFORMAT" val="M/d/yyyy"/>
  <p:tag name="VERSION" val="1.5"/>
  <p:tag name="WORDWRAPMILESTONE" val="True"/>
  <p:tag name="WORDWRAPINTERVAL" val="False"/>
  <p:tag name="ELAPSEDSTYLE" val="thin"/>
  <p:tag name="INTERVALTEXT" val="left"/>
  <p:tag name="INTERVALTHICKBAND" val="false"/>
  <p:tag name="INTERVALVERTCONNECTOR" val="false"/>
  <p:tag name="INTERVALHORIZCONNECTOR" val="true"/>
  <p:tag name="INTERVALDATE" val="split"/>
  <p:tag name="AUTOFIT" val="1"/>
  <p:tag name="INTERVALABOVE" val="false"/>
  <p:tag name="TIMEBANDROUNDED" val="false"/>
  <p:tag name="TIMEBANDTHIN" val="false"/>
  <p:tag name="TODAYMARKERFONTCHANGES" val="Calibri;11"/>
  <p:tag name="LEFTBANDDATE" val="Calibri;24"/>
  <p:tag name="RIGHTBANDDATE" val="Calibri;24"/>
  <p:tag name="MARKERCOLOR" val="255,0,0,false"/>
  <p:tag name="SHOWFLAGDIALOG" val="Finish"/>
  <p:tag name="3DEFFECT" val="false"/>
  <p:tag name="FLAGCONNECTORCOLOR" val="79,129,189,true"/>
  <p:tag name="TIMEBANDPOS" val="custom"/>
  <p:tag name="CUSTOMTIMEBANDPOSITION" val="294.0016"/>
  <p:tag name="TIMESCALEFONT" val="Calibri;13;False;16777215"/>
  <p:tag name="TODAYMARKER" val="false"/>
  <p:tag name="TODAYMARKERABOVE" val="false"/>
  <p:tag name="ELAPSED" val="false"/>
  <p:tag name="TIMEBANDDATES" val="remove"/>
  <p:tag name="MILESTONETIMESCALESTARTDATE" val="4/15/1850 12:00:00 AM"/>
  <p:tag name="MILESTONETIMESCALEENDDATE" val="4/15/1998 12:00:00 AM"/>
  <p:tag name="CONFIGURETIMESCALESTARTDATE" val="4/15/1850 12:00:00 AM"/>
  <p:tag name="CONFIGURETIMESCALEENDDATE" val="4/15/1998 12:00:00 AM"/>
  <p:tag name="TIMEBANDPOSVALUE" val="294.0016"/>
  <p:tag name="TIMEBANDCOLOR" val="247,150,70,true"/>
  <p:tag name="ACTUALTIMESCALEENDDATE" val="12/31/1999 12:00:00 AM"/>
  <p:tag name="ACTUALTIMESCALESTARTDATE" val="1/1/1850 12:00:00 AM"/>
  <p:tag name="PREVIOUSTIMEBANDPOSITION" val="294.0016"/>
</p:tagLst>
</file>

<file path=ppt/tags/tag10.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1.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2.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3.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14.xml><?xml version="1.0" encoding="utf-8"?>
<p:tagLst xmlns:a="http://schemas.openxmlformats.org/drawingml/2006/main" xmlns:r="http://schemas.openxmlformats.org/officeDocument/2006/relationships" xmlns:p="http://schemas.openxmlformats.org/presentationml/2006/main">
  <p:tag name="MILESTONE13" val="0,114,188,-16747844,False;4/15/1871 12:00:00 AM;&quot;Wild Bill&quot; Hickok became the marshal of Abilene, Kansas.;False;False;True;False;False;tbName;13;;11;;10;13;-1;-1;False;110;False;False;False;False;False;192;115.4895"/>
</p:tagLst>
</file>

<file path=ppt/tags/tag15.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16.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17.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8.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9.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2.xml><?xml version="1.0" encoding="utf-8"?>
<p:tagLst xmlns:a="http://schemas.openxmlformats.org/drawingml/2006/main" xmlns:r="http://schemas.openxmlformats.org/officeDocument/2006/relationships" xmlns:p="http://schemas.openxmlformats.org/presentationml/2006/main">
  <p:tag name="TIMEBAND" val="Timeband"/>
</p:tagLst>
</file>

<file path=ppt/tags/tag20.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21.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22.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23.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24.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25.xml><?xml version="1.0" encoding="utf-8"?>
<p:tagLst xmlns:a="http://schemas.openxmlformats.org/drawingml/2006/main" xmlns:r="http://schemas.openxmlformats.org/officeDocument/2006/relationships" xmlns:p="http://schemas.openxmlformats.org/presentationml/2006/main">
  <p:tag name="TIMELINETYPE" val="Standard"/>
  <p:tag name="CONFIGUREAUTOMATICFLAG" val="True"/>
  <p:tag name="TIMESCALEPOINT" val="Years"/>
  <p:tag name="TIMESCALEDATEFORMAT" val="MMM"/>
  <p:tag name="MILESTONEDATEFORMAT" val="M/d/yyyy"/>
  <p:tag name="INTERVALDATEFORMAT" val="M/d/yyyy"/>
  <p:tag name="VERSION" val="1.5"/>
  <p:tag name="WORDWRAPMILESTONE" val="True"/>
  <p:tag name="WORDWRAPINTERVAL" val="False"/>
  <p:tag name="ELAPSEDSTYLE" val="thin"/>
  <p:tag name="INTERVALTEXT" val="left"/>
  <p:tag name="INTERVALTHICKBAND" val="false"/>
  <p:tag name="INTERVALVERTCONNECTOR" val="false"/>
  <p:tag name="INTERVALHORIZCONNECTOR" val="true"/>
  <p:tag name="INTERVALDATE" val="split"/>
  <p:tag name="AUTOFIT" val="1"/>
  <p:tag name="INTERVALABOVE" val="false"/>
  <p:tag name="TIMEBANDROUNDED" val="false"/>
  <p:tag name="TIMEBANDTHIN" val="false"/>
  <p:tag name="TODAYMARKERFONTCHANGES" val="Calibri;11"/>
  <p:tag name="LEFTBANDDATE" val="Calibri;24"/>
  <p:tag name="RIGHTBANDDATE" val="Calibri;24"/>
  <p:tag name="MARKERCOLOR" val="255,0,0,false"/>
  <p:tag name="SHOWFLAGDIALOG" val="Finish"/>
  <p:tag name="3DEFFECT" val="false"/>
  <p:tag name="FLAGCONNECTORCOLOR" val="79,129,189,true"/>
  <p:tag name="TIMEBANDPOS" val="custom"/>
  <p:tag name="CUSTOMTIMEBANDPOSITION" val="294.0016"/>
  <p:tag name="TIMESCALEFONT" val="Calibri;13;False;16777215"/>
  <p:tag name="TODAYMARKER" val="false"/>
  <p:tag name="TODAYMARKERABOVE" val="false"/>
  <p:tag name="ELAPSED" val="false"/>
  <p:tag name="TIMEBANDDATES" val="remove"/>
  <p:tag name="MILESTONETIMESCALESTARTDATE" val="4/15/1850 12:00:00 AM"/>
  <p:tag name="MILESTONETIMESCALEENDDATE" val="4/15/1998 12:00:00 AM"/>
  <p:tag name="CONFIGURETIMESCALESTARTDATE" val="4/15/1850 12:00:00 AM"/>
  <p:tag name="CONFIGURETIMESCALEENDDATE" val="4/15/1998 12:00:00 AM"/>
  <p:tag name="TIMEBANDPOSVALUE" val="294.0016"/>
  <p:tag name="TIMEBANDCOLOR" val="247,150,70,true"/>
  <p:tag name="ACTUALTIMESCALEENDDATE" val="12/31/1999 12:00:00 AM"/>
  <p:tag name="ACTUALTIMESCALESTARTDATE" val="1/1/1850 12:00:00 AM"/>
  <p:tag name="PREVIOUSTIMEBANDPOSITION" val="294.0016"/>
</p:tagLst>
</file>

<file path=ppt/tags/tag26.xml><?xml version="1.0" encoding="utf-8"?>
<p:tagLst xmlns:a="http://schemas.openxmlformats.org/drawingml/2006/main" xmlns:r="http://schemas.openxmlformats.org/officeDocument/2006/relationships" xmlns:p="http://schemas.openxmlformats.org/presentationml/2006/main">
  <p:tag name="TIMEBAND" val="Timeband"/>
</p:tagLst>
</file>

<file path=ppt/tags/tag27.xml><?xml version="1.0" encoding="utf-8"?>
<p:tagLst xmlns:a="http://schemas.openxmlformats.org/drawingml/2006/main" xmlns:r="http://schemas.openxmlformats.org/officeDocument/2006/relationships" xmlns:p="http://schemas.openxmlformats.org/presentationml/2006/main">
  <p:tag name="TIMESCALVALUEFONT" val="Yes"/>
</p:tagLst>
</file>

<file path=ppt/tags/tag28.xml><?xml version="1.0" encoding="utf-8"?>
<p:tagLst xmlns:a="http://schemas.openxmlformats.org/drawingml/2006/main" xmlns:r="http://schemas.openxmlformats.org/officeDocument/2006/relationships" xmlns:p="http://schemas.openxmlformats.org/presentationml/2006/main">
  <p:tag name="TIMESCALVALUEFONT" val="Yes"/>
</p:tagLst>
</file>

<file path=ppt/tags/tag29.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0.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1.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2.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3.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4.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6.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7.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38.xml><?xml version="1.0" encoding="utf-8"?>
<p:tagLst xmlns:a="http://schemas.openxmlformats.org/drawingml/2006/main" xmlns:r="http://schemas.openxmlformats.org/officeDocument/2006/relationships" xmlns:p="http://schemas.openxmlformats.org/presentationml/2006/main">
  <p:tag name="MILESTONE13" val="0,114,188,-16747844,False;4/15/1871 12:00:00 AM;&quot;Wild Bill&quot; Hickok became the marshal of Abilene, Kansas.;False;False;True;False;False;tbName;13;;11;;10;13;-1;-1;False;110;False;False;False;False;False;192;115.4895"/>
</p:tagLst>
</file>

<file path=ppt/tags/tag39.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4.xml><?xml version="1.0" encoding="utf-8"?>
<p:tagLst xmlns:a="http://schemas.openxmlformats.org/drawingml/2006/main" xmlns:r="http://schemas.openxmlformats.org/officeDocument/2006/relationships" xmlns:p="http://schemas.openxmlformats.org/presentationml/2006/main">
  <p:tag name="TIMESCALVALUEFONT" val="Yes"/>
</p:tagLst>
</file>

<file path=ppt/tags/tag40.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41.xml><?xml version="1.0" encoding="utf-8"?>
<p:tagLst xmlns:a="http://schemas.openxmlformats.org/drawingml/2006/main" xmlns:r="http://schemas.openxmlformats.org/officeDocument/2006/relationships" xmlns:p="http://schemas.openxmlformats.org/presentationml/2006/main">
  <p:tag name="TIMESCALVALUEFONT" val="Yes"/>
</p:tagLst>
</file>

<file path=ppt/tags/tag42.xml><?xml version="1.0" encoding="utf-8"?>
<p:tagLst xmlns:a="http://schemas.openxmlformats.org/drawingml/2006/main" xmlns:r="http://schemas.openxmlformats.org/officeDocument/2006/relationships" xmlns:p="http://schemas.openxmlformats.org/presentationml/2006/main">
  <p:tag name="TIMESCALVALUEFONT" val="Yes"/>
</p:tagLst>
</file>

<file path=ppt/tags/tag43.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44.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45.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46.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47.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48.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49.xml><?xml version="1.0" encoding="utf-8"?>
<p:tagLst xmlns:a="http://schemas.openxmlformats.org/drawingml/2006/main" xmlns:r="http://schemas.openxmlformats.org/officeDocument/2006/relationships" xmlns:p="http://schemas.openxmlformats.org/presentationml/2006/main">
  <p:tag name="TIMELINETYPE" val="Standard"/>
  <p:tag name="CONFIGUREAUTOMATICFLAG" val="True"/>
  <p:tag name="TIMESCALEPOINT" val="Years"/>
  <p:tag name="TIMESCALEDATEFORMAT" val="MMM"/>
  <p:tag name="MILESTONEDATEFORMAT" val="M/d/yyyy"/>
  <p:tag name="INTERVALDATEFORMAT" val="M/d/yyyy"/>
  <p:tag name="VERSION" val="1.5"/>
  <p:tag name="WORDWRAPMILESTONE" val="True"/>
  <p:tag name="WORDWRAPINTERVAL" val="False"/>
  <p:tag name="ELAPSEDSTYLE" val="thin"/>
  <p:tag name="INTERVALTEXT" val="left"/>
  <p:tag name="INTERVALTHICKBAND" val="false"/>
  <p:tag name="INTERVALVERTCONNECTOR" val="false"/>
  <p:tag name="INTERVALHORIZCONNECTOR" val="true"/>
  <p:tag name="INTERVALDATE" val="split"/>
  <p:tag name="AUTOFIT" val="1"/>
  <p:tag name="INTERVALABOVE" val="false"/>
  <p:tag name="TIMEBANDROUNDED" val="false"/>
  <p:tag name="TIMEBANDTHIN" val="false"/>
  <p:tag name="TODAYMARKERFONTCHANGES" val="Calibri;11"/>
  <p:tag name="LEFTBANDDATE" val="Calibri;24"/>
  <p:tag name="RIGHTBANDDATE" val="Calibri;24"/>
  <p:tag name="MARKERCOLOR" val="255,0,0,false"/>
  <p:tag name="SHOWFLAGDIALOG" val="Finish"/>
  <p:tag name="3DEFFECT" val="false"/>
  <p:tag name="FLAGCONNECTORCOLOR" val="79,129,189,true"/>
  <p:tag name="TIMEBANDPOS" val="custom"/>
  <p:tag name="CUSTOMTIMEBANDPOSITION" val="294.0016"/>
  <p:tag name="TIMESCALEFONT" val="Calibri;13;False;16777215"/>
  <p:tag name="TODAYMARKER" val="false"/>
  <p:tag name="TODAYMARKERABOVE" val="false"/>
  <p:tag name="ELAPSED" val="false"/>
  <p:tag name="TIMEBANDDATES" val="remove"/>
  <p:tag name="MILESTONETIMESCALESTARTDATE" val="4/15/1850 12:00:00 AM"/>
  <p:tag name="MILESTONETIMESCALEENDDATE" val="4/15/1998 12:00:00 AM"/>
  <p:tag name="CONFIGURETIMESCALESTARTDATE" val="4/15/1850 12:00:00 AM"/>
  <p:tag name="CONFIGURETIMESCALEENDDATE" val="4/15/1998 12:00:00 AM"/>
  <p:tag name="TIMEBANDPOSVALUE" val="294.0016"/>
  <p:tag name="TIMEBANDCOLOR" val="247,150,70,true"/>
  <p:tag name="ACTUALTIMESCALEENDDATE" val="12/31/1999 12:00:00 AM"/>
  <p:tag name="ACTUALTIMESCALESTARTDATE" val="1/1/1850 12:00:00 AM"/>
  <p:tag name="PREVIOUSTIMEBANDPOSITION" val="294.0016"/>
</p:tagLst>
</file>

<file path=ppt/tags/tag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0.xml><?xml version="1.0" encoding="utf-8"?>
<p:tagLst xmlns:a="http://schemas.openxmlformats.org/drawingml/2006/main" xmlns:r="http://schemas.openxmlformats.org/officeDocument/2006/relationships" xmlns:p="http://schemas.openxmlformats.org/presentationml/2006/main">
  <p:tag name="TIMEBAND" val="Timeband"/>
</p:tagLst>
</file>

<file path=ppt/tags/tag51.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2.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3.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4.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6.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7.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8.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9.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0.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1.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62.xml><?xml version="1.0" encoding="utf-8"?>
<p:tagLst xmlns:a="http://schemas.openxmlformats.org/drawingml/2006/main" xmlns:r="http://schemas.openxmlformats.org/officeDocument/2006/relationships" xmlns:p="http://schemas.openxmlformats.org/presentationml/2006/main">
  <p:tag name="MILESTONE13" val="0,114,188,-16747844,False;4/15/1871 12:00:00 AM;&quot;Wild Bill&quot; Hickok became the marshal of Abilene, Kansas.;False;False;True;False;False;tbName;13;;11;;10;13;-1;-1;False;110;False;False;False;False;False;192;115.4895"/>
</p:tagLst>
</file>

<file path=ppt/tags/tag63.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64.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6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6.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7.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68.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69.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7.xml><?xml version="1.0" encoding="utf-8"?>
<p:tagLst xmlns:a="http://schemas.openxmlformats.org/drawingml/2006/main" xmlns:r="http://schemas.openxmlformats.org/officeDocument/2006/relationships" xmlns:p="http://schemas.openxmlformats.org/presentationml/2006/main">
  <p:tag name="TIMESCALVALUEFONT" val="Yes"/>
</p:tagLst>
</file>

<file path=ppt/tags/tag70.xml><?xml version="1.0" encoding="utf-8"?>
<p:tagLst xmlns:a="http://schemas.openxmlformats.org/drawingml/2006/main" xmlns:r="http://schemas.openxmlformats.org/officeDocument/2006/relationships" xmlns:p="http://schemas.openxmlformats.org/presentationml/2006/main">
  <p:tag name="MILESTONE14" val="0,114,188,-16747844,False;4/15/1865 12:00:00 AM;U.S. President Abraham Lincoln died.;False;False;True;False;True;tbName;14;;11;;10;14;-1;-1;False;110;False;False;False;False;False;363.5016;94.21378"/>
</p:tagLst>
</file>

<file path=ppt/tags/tag71.xml><?xml version="1.0" encoding="utf-8"?>
<p:tagLst xmlns:a="http://schemas.openxmlformats.org/drawingml/2006/main" xmlns:r="http://schemas.openxmlformats.org/officeDocument/2006/relationships" xmlns:p="http://schemas.openxmlformats.org/presentationml/2006/main">
  <p:tag name="MILESTONE15" val="0,114,188,-16747844,False;4/15/1850 12:00:00 AM;City of San Francisco was incorporated.;False;False;True;False;False;tbName;15;;11;;10;15;-1;-1;False;110;False;False;False;False;False;237.6069;41.00992"/>
</p:tagLst>
</file>

<file path=ppt/tags/tag72.xml><?xml version="1.0" encoding="utf-8"?>
<p:tagLst xmlns:a="http://schemas.openxmlformats.org/drawingml/2006/main" xmlns:r="http://schemas.openxmlformats.org/officeDocument/2006/relationships" xmlns:p="http://schemas.openxmlformats.org/presentationml/2006/main">
  <p:tag name="MILESTONE12" val="0,114,188,-16747844,False;4/15/1880 12:00:00 AM;William Gladstone became Prime Minister of England.;False;False;True;False;True;tbName;12;;11;;10;12;-1;-1;False;110;False;False;False;False;False;422.9423;147.4176"/>
</p:tagLst>
</file>

<file path=ppt/tags/tag8.xml><?xml version="1.0" encoding="utf-8"?>
<p:tagLst xmlns:a="http://schemas.openxmlformats.org/drawingml/2006/main" xmlns:r="http://schemas.openxmlformats.org/officeDocument/2006/relationships" xmlns:p="http://schemas.openxmlformats.org/presentationml/2006/main">
  <p:tag name="TIMESCALVALUEFONT" val="Yes"/>
</p:tagLst>
</file>

<file path=ppt/tags/tag9.xml><?xml version="1.0" encoding="utf-8"?>
<p:tagLst xmlns:a="http://schemas.openxmlformats.org/drawingml/2006/main" xmlns:r="http://schemas.openxmlformats.org/officeDocument/2006/relationships" xmlns:p="http://schemas.openxmlformats.org/presentationml/2006/main">
  <p:tag name="TIMESCALVALUEFONT" val="Yes"/>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4469</TotalTime>
  <Words>2528</Words>
  <Application>Microsoft Office PowerPoint</Application>
  <PresentationFormat>On-screen Show (4:3)</PresentationFormat>
  <Paragraphs>460</Paragraphs>
  <Slides>40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Black</vt:lpstr>
      <vt:lpstr>Arial Narrow</vt:lpstr>
      <vt:lpstr>Calibri</vt:lpstr>
      <vt:lpstr>Calibri Light</vt:lpstr>
      <vt:lpstr>Franklin Gothic Demi Cond</vt:lpstr>
      <vt:lpstr>Franklin Gothic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vt:lpstr>
      <vt:lpstr>PowerPoint Presentation</vt:lpstr>
      <vt:lpstr>PowerPoint Presentation</vt:lpstr>
      <vt:lpstr>PowerPoint Presentation</vt:lpstr>
      <vt:lpstr>PowerPoint Presentation</vt:lpstr>
      <vt:lpstr>Cases that warrant special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Secretary Training</dc:title>
  <dc:creator>diwilk@wilkworld.net</dc:creator>
  <cp:lastModifiedBy>Wilk, Jeffrey</cp:lastModifiedBy>
  <cp:revision>113</cp:revision>
  <dcterms:created xsi:type="dcterms:W3CDTF">2020-07-24T21:27:17Z</dcterms:created>
  <dcterms:modified xsi:type="dcterms:W3CDTF">2021-08-28T12:33:11Z</dcterms:modified>
</cp:coreProperties>
</file>