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69" r:id="rId2"/>
    <p:sldId id="274" r:id="rId3"/>
    <p:sldId id="647" r:id="rId4"/>
    <p:sldId id="649" r:id="rId5"/>
    <p:sldId id="256" r:id="rId6"/>
    <p:sldId id="286" r:id="rId7"/>
    <p:sldId id="272" r:id="rId8"/>
    <p:sldId id="285" r:id="rId9"/>
    <p:sldId id="268" r:id="rId10"/>
    <p:sldId id="642" r:id="rId11"/>
    <p:sldId id="648" r:id="rId12"/>
    <p:sldId id="644" r:id="rId13"/>
    <p:sldId id="643" r:id="rId14"/>
    <p:sldId id="281" r:id="rId15"/>
    <p:sldId id="279" r:id="rId16"/>
    <p:sldId id="280" r:id="rId17"/>
    <p:sldId id="264" r:id="rId18"/>
    <p:sldId id="273" r:id="rId19"/>
    <p:sldId id="258" r:id="rId20"/>
    <p:sldId id="277" r:id="rId21"/>
    <p:sldId id="257" r:id="rId22"/>
    <p:sldId id="291" r:id="rId23"/>
    <p:sldId id="287" r:id="rId24"/>
    <p:sldId id="288" r:id="rId25"/>
    <p:sldId id="292" r:id="rId26"/>
    <p:sldId id="295" r:id="rId27"/>
    <p:sldId id="289" r:id="rId28"/>
    <p:sldId id="290" r:id="rId29"/>
    <p:sldId id="263" r:id="rId30"/>
    <p:sldId id="293" r:id="rId31"/>
    <p:sldId id="261" r:id="rId32"/>
    <p:sldId id="294" r:id="rId33"/>
    <p:sldId id="645" r:id="rId34"/>
    <p:sldId id="646" r:id="rId35"/>
    <p:sldId id="276" r:id="rId36"/>
    <p:sldId id="271" r:id="rId37"/>
  </p:sldIdLst>
  <p:sldSz cx="12192000" cy="6858000"/>
  <p:notesSz cx="7102475" cy="93694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erry waters" initials="tw" lastIdx="1" clrIdx="0">
    <p:extLst>
      <p:ext uri="{19B8F6BF-5375-455C-9EA6-DF929625EA0E}">
        <p15:presenceInfo xmlns:p15="http://schemas.microsoft.com/office/powerpoint/2012/main" userId="a3331720ec07a45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5" autoAdjust="0"/>
    <p:restoredTop sz="94660"/>
  </p:normalViewPr>
  <p:slideViewPr>
    <p:cSldViewPr snapToGrid="0">
      <p:cViewPr varScale="1">
        <p:scale>
          <a:sx n="80" d="100"/>
          <a:sy n="80" d="100"/>
        </p:scale>
        <p:origin x="136" y="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6-23T13:21:41.210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0 1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6-23T13:21:42.324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1 0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6-23T13:21:42.959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70098"/>
          </a:xfrm>
          <a:prstGeom prst="rect">
            <a:avLst/>
          </a:prstGeom>
        </p:spPr>
        <p:txBody>
          <a:bodyPr vert="horz" lIns="94119" tIns="47060" rIns="94119" bIns="4706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70098"/>
          </a:xfrm>
          <a:prstGeom prst="rect">
            <a:avLst/>
          </a:prstGeom>
        </p:spPr>
        <p:txBody>
          <a:bodyPr vert="horz" lIns="94119" tIns="47060" rIns="94119" bIns="47060" rtlCol="0"/>
          <a:lstStyle>
            <a:lvl1pPr algn="r">
              <a:defRPr sz="1200"/>
            </a:lvl1pPr>
          </a:lstStyle>
          <a:p>
            <a:fld id="{F27E417F-2970-46C2-A63F-5E3811CB2B9C}" type="datetimeFigureOut">
              <a:rPr lang="en-US" smtClean="0"/>
              <a:t>6/27/2020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39775" y="1171575"/>
            <a:ext cx="5622925" cy="3162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119" tIns="47060" rIns="94119" bIns="4706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509036"/>
            <a:ext cx="5681980" cy="3689211"/>
          </a:xfrm>
          <a:prstGeom prst="rect">
            <a:avLst/>
          </a:prstGeom>
        </p:spPr>
        <p:txBody>
          <a:bodyPr vert="horz" lIns="94119" tIns="47060" rIns="94119" bIns="4706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99328"/>
            <a:ext cx="3077739" cy="470097"/>
          </a:xfrm>
          <a:prstGeom prst="rect">
            <a:avLst/>
          </a:prstGeom>
        </p:spPr>
        <p:txBody>
          <a:bodyPr vert="horz" lIns="94119" tIns="47060" rIns="94119" bIns="4706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899328"/>
            <a:ext cx="3077739" cy="470097"/>
          </a:xfrm>
          <a:prstGeom prst="rect">
            <a:avLst/>
          </a:prstGeom>
        </p:spPr>
        <p:txBody>
          <a:bodyPr vert="horz" lIns="94119" tIns="47060" rIns="94119" bIns="47060" rtlCol="0" anchor="b"/>
          <a:lstStyle>
            <a:lvl1pPr algn="r">
              <a:defRPr sz="1200"/>
            </a:lvl1pPr>
          </a:lstStyle>
          <a:p>
            <a:fld id="{D9240484-F4BC-44E8-9298-7E7DA311375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53050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212377-58EB-4A4B-B7D1-3FB4C9D955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6BB63DA-B0C4-4475-AD84-467C8E0455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D9E0AF-C645-479A-A734-36531EB7A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FE770-CE4F-4768-98BD-BC93B9BCF188}" type="datetime1">
              <a:rPr lang="en-US" smtClean="0"/>
              <a:t>6/27/2020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83200C-0E7A-45A6-9890-A388F0F351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2019 Mid Term Meeting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95C827-FFC5-46FB-B143-BEB8F00213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79929-3F28-4B8F-8D27-930A76468F4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18029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0E410A-3879-405E-8CA5-995FD6DB4A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33CE3AE-0982-477F-94D2-0EC61E7860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F2F125-4660-4855-B66D-010BED0EA9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1FD60-F7D8-43AF-9ECD-0BCF52099BEB}" type="datetime1">
              <a:rPr lang="en-US" smtClean="0"/>
              <a:t>6/27/2020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46357B-E114-487B-9191-317A9A8E7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2019 Mid Term Meeting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EB1960-1265-48FE-8789-D64E8A3C95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79929-3F28-4B8F-8D27-930A76468F4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2416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1960DD-3B84-4AA8-805C-193C2BD4F69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AE1CE7-5F76-4117-947D-33D7F8F81D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63DE4C-7B4B-49AD-8FED-0126E915EA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B8760-A7C9-4345-88B1-95B096B67B2B}" type="datetime1">
              <a:rPr lang="en-US" smtClean="0"/>
              <a:t>6/27/2020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A84EBE-289F-47E2-95D4-DB13E398F3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2019 Mid Term Meeting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E918EE-8DA1-4146-B3CC-6BA966802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79929-3F28-4B8F-8D27-930A76468F4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8100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3E6FC6-DDCB-446B-B90D-8E6CB61E60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C414B3-464F-4DF3-A7BB-90FD207BC3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C1E156-D7F1-4406-9A75-5485D738AB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03166-41E4-43A8-8252-AD495CAD0984}" type="datetime1">
              <a:rPr lang="en-US" smtClean="0"/>
              <a:t>6/27/2020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09A299-6A6D-404A-85BD-2D31FE783C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2019 Mid Term Meeting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32659-8532-42AC-B398-7994CE8FD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79929-3F28-4B8F-8D27-930A76468F4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82726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0E1A18-A6CC-4233-816B-A748756482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891D4A-56B5-493C-886F-F827CCEC01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8D9ED7-0406-470D-B07C-7466BE3B74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6551E-7CE5-4319-80A8-AB7CB2B70431}" type="datetime1">
              <a:rPr lang="en-US" smtClean="0"/>
              <a:t>6/27/2020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708F26-D7AD-4D94-89B5-34E26DADF4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2019 Mid Term Meeting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48E6D8-D2F4-40F3-9B0C-5BE892377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79929-3F28-4B8F-8D27-930A76468F4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5070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2D4E1B-4B35-4104-B4B3-C990940535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5F0EF2-2FA8-4BD7-B494-1DC9E189CA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BD0FCB2-F630-4070-8F5F-B6890A6290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BD2681-946E-4F07-B315-D47803EB26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6E14-2EBC-4463-A5D8-632E41B22BC2}" type="datetime1">
              <a:rPr lang="en-US" smtClean="0"/>
              <a:t>6/27/2020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68F8B7-65A4-4E9C-9ECE-258D5BF1F6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2019 Mid Term Meeting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3C0EA8-8061-48AE-B414-468D661B45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79929-3F28-4B8F-8D27-930A76468F4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5096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1336A6-D867-4649-986E-898DAC8A02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CF5C32-2B68-4DFE-9B44-B9D5631A71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AB05524-58F8-4B89-BA81-BFD3224124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D145274-7BF3-4E3F-AA61-9AB08C3DE9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4C87E7-2D2E-463B-9C89-2ED9453D528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98F9661-FF64-484C-B0F5-2712B2E90E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E74AC-F640-4B4B-8740-38DB4EF8728A}" type="datetime1">
              <a:rPr lang="en-US" smtClean="0"/>
              <a:t>6/27/2020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586C406-21B2-4868-9C4F-3B1C3465BC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2019 Mid Term Meeting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879DE44-6D38-4690-8DEB-5DA97AF1C4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79929-3F28-4B8F-8D27-930A76468F4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3769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A5E243-FA97-44CC-97AD-4FA2D08788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CB0D52D-D47C-4E3B-87B4-7C04AEB71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E4311-3901-45B3-AC68-B494F4A113F1}" type="datetime1">
              <a:rPr lang="en-US" smtClean="0"/>
              <a:t>6/27/2020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D7B8-6F38-46C1-B426-52C64874F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2019 Mid Term Meeting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5D548C8-7DB5-40AB-ACB2-01D19E61E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79929-3F28-4B8F-8D27-930A76468F4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2805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86F9EA4-DE74-4AAD-96AB-361D82508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84021-15C4-42B6-B30E-8460A11FE99C}" type="datetime1">
              <a:rPr lang="en-US" smtClean="0"/>
              <a:t>6/27/2020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2A982A6-AFDA-40CD-A273-D2EEFCD83F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2019 Mid Term Meeting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45CFD-32DD-4DB5-A657-C582EAEB09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79929-3F28-4B8F-8D27-930A76468F4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06976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DB30C9-60C8-4162-B31B-DA3BE1A59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B372F7-36FE-4A0F-AB3B-F8B1D3934F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6FEDBB-3F82-40B9-9C6C-1CAD507103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5142A9-7050-4CB6-A81E-0BF8E933F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1630E-090E-49F4-ACF4-2823A3249AD6}" type="datetime1">
              <a:rPr lang="en-US" smtClean="0"/>
              <a:t>6/27/2020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D339F7-198A-4B8E-9B07-1B58135CF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2019 Mid Term Meeting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5FFF28-5CB9-4750-8169-890DDBFD95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79929-3F28-4B8F-8D27-930A76468F4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42068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C1BB9B-6977-4449-8C21-55E334707D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EAF082-297D-4F36-923D-239324DB37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F27442-AB08-453C-A937-4360791245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A3E7CD-F064-4F12-A3B1-5762A9A7F1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CDA72-4461-41A8-B428-591CFA7BC502}" type="datetime1">
              <a:rPr lang="en-US" smtClean="0"/>
              <a:t>6/27/2020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6E6A87-0114-464B-9DA4-E4BBAABFB7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2019 Mid Term Meeting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F6647A-BC35-41AD-885A-A59B124BB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79929-3F28-4B8F-8D27-930A76468F4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12210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7EFC5BD-59B7-4CFE-999C-ECC5AA71A8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6A391D-A320-458B-AF76-E36421249C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D7224E-BADB-4F76-803A-AF53B03660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644400-31AC-43EE-82BB-2D14375528A0}" type="datetime1">
              <a:rPr lang="en-US" smtClean="0"/>
              <a:t>6/27/2020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C5DD83-EEA6-4DAB-80F6-AB51FA7DC5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2019 Mid Term Meeting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75F18F-0C28-405A-B4CA-CB0372923F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479929-3F28-4B8F-8D27-930A76468F4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399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customXml" Target="../ink/ink3.xml"/><Relationship Id="rId3" Type="http://schemas.openxmlformats.org/officeDocument/2006/relationships/image" Target="../media/image3.png"/><Relationship Id="rId7" Type="http://schemas.openxmlformats.org/officeDocument/2006/relationships/customXml" Target="../ink/ink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0.png"/><Relationship Id="rId5" Type="http://schemas.openxmlformats.org/officeDocument/2006/relationships/customXml" Target="../ink/ink1.xml"/><Relationship Id="rId4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50F0ED-D06E-4C16-8FCC-565ACFA9F3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65741" y="198035"/>
            <a:ext cx="6035136" cy="2060135"/>
          </a:xfrm>
        </p:spPr>
        <p:txBody>
          <a:bodyPr>
            <a:noAutofit/>
          </a:bodyPr>
          <a:lstStyle/>
          <a:p>
            <a:r>
              <a:rPr lang="en-US" sz="3200" b="1" dirty="0"/>
              <a:t>Maryland State Council</a:t>
            </a:r>
            <a:br>
              <a:rPr lang="en-US" sz="3200" b="1" dirty="0"/>
            </a:br>
            <a:r>
              <a:rPr lang="en-US" sz="3200" b="1" dirty="0"/>
              <a:t>Grand Knight Leadership Meeting</a:t>
            </a:r>
            <a:br>
              <a:rPr lang="en-US" sz="3200" b="1" dirty="0"/>
            </a:br>
            <a:r>
              <a:rPr lang="en-US" sz="3200" b="1" dirty="0"/>
              <a:t>June 27, 2020</a:t>
            </a:r>
            <a:br>
              <a:rPr lang="en-US" sz="3200" b="1" dirty="0"/>
            </a:br>
            <a:r>
              <a:rPr lang="en-US" sz="2800" dirty="0"/>
              <a:t>Terry Waters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9891759-04BB-426F-8363-68D44162D5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58170"/>
            <a:ext cx="12096006" cy="4599829"/>
          </a:xfrm>
          <a:prstGeom prst="rect">
            <a:avLst/>
          </a:prstGeom>
        </p:spPr>
      </p:pic>
      <p:pic>
        <p:nvPicPr>
          <p:cNvPr id="5" name="Picture 4" descr="A picture containing queen, container, drawing, can&#10;&#10;Description automatically generated">
            <a:extLst>
              <a:ext uri="{FF2B5EF4-FFF2-40B4-BE49-F238E27FC236}">
                <a16:creationId xmlns:a16="http://schemas.microsoft.com/office/drawing/2014/main" id="{F3801B8C-F60E-4A3F-A0F3-8E3FB297A4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72" y="243756"/>
            <a:ext cx="1810127" cy="1708869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4E62DD4-AB65-4E33-AAB9-09B013003556}"/>
              </a:ext>
            </a:extLst>
          </p:cNvPr>
          <p:cNvCxnSpPr>
            <a:cxnSpLocks/>
          </p:cNvCxnSpPr>
          <p:nvPr/>
        </p:nvCxnSpPr>
        <p:spPr>
          <a:xfrm>
            <a:off x="2571793" y="2567660"/>
            <a:ext cx="8528789" cy="36829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0E3EBC17-D12A-44D1-B182-DACD07F6BD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22010" y="198036"/>
            <a:ext cx="1844608" cy="193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0117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50F0ED-D06E-4C16-8FCC-565ACFA9F3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65740" y="-60960"/>
            <a:ext cx="6613689" cy="1362257"/>
          </a:xfrm>
        </p:spPr>
        <p:txBody>
          <a:bodyPr>
            <a:normAutofit/>
          </a:bodyPr>
          <a:lstStyle/>
          <a:p>
            <a:endParaRPr lang="en-US" sz="48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FCEDB4-3F02-4447-80A3-21DFA890CD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5231" y="1176793"/>
            <a:ext cx="10614991" cy="5136305"/>
          </a:xfrm>
        </p:spPr>
        <p:txBody>
          <a:bodyPr>
            <a:no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Program considered to be “the foundation of what we do as Knights- what it means to be an authentic Catholic man.”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Video series- 12 units- 12 minutes each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Free on-line resources include 12 videos, study guides, training materials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Excellent way to begin the fraternal year!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36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36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800" dirty="0"/>
          </a:p>
        </p:txBody>
      </p:sp>
      <p:pic>
        <p:nvPicPr>
          <p:cNvPr id="5" name="Picture 4" descr="A picture containing queen, container, drawing, can&#10;&#10;Description automatically generated">
            <a:extLst>
              <a:ext uri="{FF2B5EF4-FFF2-40B4-BE49-F238E27FC236}">
                <a16:creationId xmlns:a16="http://schemas.microsoft.com/office/drawing/2014/main" id="{F3801B8C-F60E-4A3F-A0F3-8E3FB297A4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72" y="243756"/>
            <a:ext cx="1404069" cy="1404069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4E62DD4-AB65-4E33-AAB9-09B013003556}"/>
              </a:ext>
            </a:extLst>
          </p:cNvPr>
          <p:cNvCxnSpPr>
            <a:cxnSpLocks/>
          </p:cNvCxnSpPr>
          <p:nvPr/>
        </p:nvCxnSpPr>
        <p:spPr>
          <a:xfrm>
            <a:off x="2171528" y="1899047"/>
            <a:ext cx="8528789" cy="36829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F2B55991-26E7-40F1-B620-1FDA425483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39845" y="33793"/>
            <a:ext cx="1457325" cy="168592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7E9CF7A-246C-468D-8C65-539D351DC7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8960" y="85385"/>
            <a:ext cx="6806317" cy="1720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7262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50F0ED-D06E-4C16-8FCC-565ACFA9F3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65740" y="-60960"/>
            <a:ext cx="6613689" cy="1362257"/>
          </a:xfrm>
        </p:spPr>
        <p:txBody>
          <a:bodyPr>
            <a:normAutofit/>
          </a:bodyPr>
          <a:lstStyle/>
          <a:p>
            <a:r>
              <a:rPr lang="en-US" sz="4800" b="1" dirty="0"/>
              <a:t>Leave No Neighbor Behind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FCEDB4-3F02-4447-80A3-21DFA890CD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5231" y="1176793"/>
            <a:ext cx="10614991" cy="5136305"/>
          </a:xfrm>
        </p:spPr>
        <p:txBody>
          <a:bodyPr>
            <a:no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Support brother Knights in your council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Support your parish priests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Support your community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Participate in blood drives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36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36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800" dirty="0"/>
          </a:p>
        </p:txBody>
      </p:sp>
      <p:pic>
        <p:nvPicPr>
          <p:cNvPr id="5" name="Picture 4" descr="A picture containing queen, container, drawing, can&#10;&#10;Description automatically generated">
            <a:extLst>
              <a:ext uri="{FF2B5EF4-FFF2-40B4-BE49-F238E27FC236}">
                <a16:creationId xmlns:a16="http://schemas.microsoft.com/office/drawing/2014/main" id="{F3801B8C-F60E-4A3F-A0F3-8E3FB297A4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72" y="243756"/>
            <a:ext cx="1404069" cy="1404069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4E62DD4-AB65-4E33-AAB9-09B013003556}"/>
              </a:ext>
            </a:extLst>
          </p:cNvPr>
          <p:cNvCxnSpPr>
            <a:cxnSpLocks/>
          </p:cNvCxnSpPr>
          <p:nvPr/>
        </p:nvCxnSpPr>
        <p:spPr>
          <a:xfrm>
            <a:off x="2171528" y="1899047"/>
            <a:ext cx="8528789" cy="36829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F2B55991-26E7-40F1-B620-1FDA425483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39845" y="33793"/>
            <a:ext cx="1457325" cy="16859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9D67354-9BAE-4CD6-91CF-43102ADD93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0661" y="2543572"/>
            <a:ext cx="6120049" cy="3618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7372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50F0ED-D06E-4C16-8FCC-565ACFA9F3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65740" y="-60960"/>
            <a:ext cx="6613689" cy="2369766"/>
          </a:xfrm>
        </p:spPr>
        <p:txBody>
          <a:bodyPr>
            <a:normAutofit/>
          </a:bodyPr>
          <a:lstStyle/>
          <a:p>
            <a:r>
              <a:rPr lang="en-US" sz="4800" dirty="0"/>
              <a:t>Supreme Resources</a:t>
            </a:r>
            <a:br>
              <a:rPr lang="en-US" sz="5400" dirty="0"/>
            </a:br>
            <a:r>
              <a:rPr lang="en-US" sz="4000" dirty="0"/>
              <a:t>kofc.org</a:t>
            </a:r>
            <a:br>
              <a:rPr lang="en-US" sz="5400" dirty="0"/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FCEDB4-3F02-4447-80A3-21DFA890CD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9905" y="1393938"/>
            <a:ext cx="10330317" cy="4919160"/>
          </a:xfrm>
        </p:spPr>
        <p:txBody>
          <a:bodyPr>
            <a:noAutofit/>
          </a:bodyPr>
          <a:lstStyle/>
          <a:p>
            <a:pPr algn="l"/>
            <a:endParaRPr lang="en-US" sz="28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600" dirty="0"/>
              <a:t>Program Guidance/Materials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36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600" dirty="0"/>
              <a:t>Success Stories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36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600" dirty="0"/>
              <a:t>Covid-19 “best practices”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36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600" dirty="0"/>
              <a:t>Webinars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800" dirty="0"/>
          </a:p>
        </p:txBody>
      </p:sp>
      <p:pic>
        <p:nvPicPr>
          <p:cNvPr id="5" name="Picture 4" descr="A picture containing queen, container, drawing, can&#10;&#10;Description automatically generated">
            <a:extLst>
              <a:ext uri="{FF2B5EF4-FFF2-40B4-BE49-F238E27FC236}">
                <a16:creationId xmlns:a16="http://schemas.microsoft.com/office/drawing/2014/main" id="{F3801B8C-F60E-4A3F-A0F3-8E3FB297A4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72" y="243756"/>
            <a:ext cx="1404069" cy="1404069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4E62DD4-AB65-4E33-AAB9-09B013003556}"/>
              </a:ext>
            </a:extLst>
          </p:cNvPr>
          <p:cNvCxnSpPr>
            <a:cxnSpLocks/>
          </p:cNvCxnSpPr>
          <p:nvPr/>
        </p:nvCxnSpPr>
        <p:spPr>
          <a:xfrm>
            <a:off x="2139855" y="1606319"/>
            <a:ext cx="8528789" cy="36829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F2B55991-26E7-40F1-B620-1FDA425483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39845" y="33793"/>
            <a:ext cx="1457325" cy="16859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3DF8BC1-9D39-48AA-B32A-AF761A3047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3151" y="1871369"/>
            <a:ext cx="4290740" cy="4774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542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50F0ED-D06E-4C16-8FCC-565ACFA9F3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65740" y="-60959"/>
            <a:ext cx="6613689" cy="1292226"/>
          </a:xfrm>
        </p:spPr>
        <p:txBody>
          <a:bodyPr>
            <a:normAutofit/>
          </a:bodyPr>
          <a:lstStyle/>
          <a:p>
            <a:r>
              <a:rPr lang="en-US" sz="5400" dirty="0"/>
              <a:t>Program or Event?</a:t>
            </a:r>
            <a:r>
              <a:rPr lang="en-US" dirty="0"/>
              <a:t>?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FCEDB4-3F02-4447-80A3-21DFA890CD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9905" y="1334500"/>
            <a:ext cx="10802095" cy="5523500"/>
          </a:xfrm>
        </p:spPr>
        <p:txBody>
          <a:bodyPr>
            <a:noAutofit/>
          </a:bodyPr>
          <a:lstStyle/>
          <a:p>
            <a:pPr algn="l"/>
            <a:endParaRPr lang="en-US" sz="2800" dirty="0"/>
          </a:p>
          <a:p>
            <a:pPr algn="l"/>
            <a:r>
              <a:rPr lang="en-US" sz="2800" dirty="0"/>
              <a:t>A </a:t>
            </a:r>
            <a:r>
              <a:rPr lang="en-US" sz="2800" u="sng" dirty="0"/>
              <a:t>program</a:t>
            </a:r>
            <a:r>
              <a:rPr lang="en-US" sz="2800" dirty="0"/>
              <a:t> generally is an activity that benefits those outside the council. </a:t>
            </a:r>
          </a:p>
          <a:p>
            <a:pPr algn="l"/>
            <a:r>
              <a:rPr lang="en-US" sz="2800" dirty="0"/>
              <a:t>   </a:t>
            </a:r>
          </a:p>
          <a:p>
            <a:pPr algn="l"/>
            <a:r>
              <a:rPr lang="en-US" sz="2800" dirty="0"/>
              <a:t>An </a:t>
            </a:r>
            <a:r>
              <a:rPr lang="en-US" sz="2800" u="sng" dirty="0"/>
              <a:t>event</a:t>
            </a:r>
            <a:r>
              <a:rPr lang="en-US" sz="2800" dirty="0"/>
              <a:t> generally is an activity that focuses on benefitting the council.</a:t>
            </a:r>
          </a:p>
          <a:p>
            <a:pPr algn="l"/>
            <a:r>
              <a:rPr lang="en-US" sz="2800" dirty="0"/>
              <a:t>   </a:t>
            </a:r>
          </a:p>
          <a:p>
            <a:pPr algn="l"/>
            <a:r>
              <a:rPr lang="en-US" sz="2800" dirty="0"/>
              <a:t>Is this a program or an event?</a:t>
            </a:r>
          </a:p>
          <a:p>
            <a:pPr algn="l"/>
            <a:r>
              <a:rPr lang="en-US" sz="2800" dirty="0"/>
              <a:t>     Council Installation                        Council Spaghetti Dinner</a:t>
            </a:r>
          </a:p>
          <a:p>
            <a:pPr algn="l"/>
            <a:r>
              <a:rPr lang="en-US" sz="2800" dirty="0"/>
              <a:t>      Coats for Kids                                 Family of the Month          </a:t>
            </a:r>
          </a:p>
          <a:p>
            <a:pPr algn="l"/>
            <a:r>
              <a:rPr lang="en-US" sz="2800" dirty="0"/>
              <a:t>      RSVP                                                Car Raffle Program</a:t>
            </a:r>
          </a:p>
          <a:p>
            <a:pPr algn="l"/>
            <a:endParaRPr lang="en-US" sz="2800" dirty="0"/>
          </a:p>
          <a:p>
            <a:pPr algn="l"/>
            <a:r>
              <a:rPr lang="en-US" sz="2800" dirty="0"/>
              <a:t>Faith In Action is a mission-driven and </a:t>
            </a:r>
            <a:r>
              <a:rPr lang="en-US" sz="2800" u="sng" dirty="0"/>
              <a:t>program</a:t>
            </a:r>
            <a:r>
              <a:rPr lang="en-US" sz="2800" dirty="0"/>
              <a:t>-based platform.</a:t>
            </a:r>
          </a:p>
          <a:p>
            <a:pPr algn="l"/>
            <a:endParaRPr lang="en-US" sz="2800" dirty="0"/>
          </a:p>
        </p:txBody>
      </p:sp>
      <p:pic>
        <p:nvPicPr>
          <p:cNvPr id="5" name="Picture 4" descr="A picture containing queen, container, drawing, can&#10;&#10;Description automatically generated">
            <a:extLst>
              <a:ext uri="{FF2B5EF4-FFF2-40B4-BE49-F238E27FC236}">
                <a16:creationId xmlns:a16="http://schemas.microsoft.com/office/drawing/2014/main" id="{F3801B8C-F60E-4A3F-A0F3-8E3FB297A4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72" y="243756"/>
            <a:ext cx="1404069" cy="1404069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4E62DD4-AB65-4E33-AAB9-09B013003556}"/>
              </a:ext>
            </a:extLst>
          </p:cNvPr>
          <p:cNvCxnSpPr>
            <a:cxnSpLocks/>
          </p:cNvCxnSpPr>
          <p:nvPr/>
        </p:nvCxnSpPr>
        <p:spPr>
          <a:xfrm>
            <a:off x="2219368" y="1264469"/>
            <a:ext cx="8528789" cy="36829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F2B55991-26E7-40F1-B620-1FDA425483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39845" y="33793"/>
            <a:ext cx="1457325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5797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FD9F275-E6F8-43A5-A1D1-2B7BE4798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2020 Leadership Meeting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FB36ACB-C005-4ABA-9D69-19C0EB8E7F33}"/>
              </a:ext>
            </a:extLst>
          </p:cNvPr>
          <p:cNvSpPr txBox="1"/>
          <p:nvPr/>
        </p:nvSpPr>
        <p:spPr>
          <a:xfrm>
            <a:off x="386080" y="1300480"/>
            <a:ext cx="745744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/>
              <a:t>Use your </a:t>
            </a:r>
          </a:p>
          <a:p>
            <a:r>
              <a:rPr lang="en-US" sz="4400" b="1" dirty="0">
                <a:solidFill>
                  <a:schemeClr val="accent1">
                    <a:lumMod val="75000"/>
                  </a:schemeClr>
                </a:solidFill>
              </a:rPr>
              <a:t>FRATERNAL PLANNER</a:t>
            </a:r>
            <a:r>
              <a:rPr lang="en-US" sz="4400" b="1" dirty="0"/>
              <a:t> </a:t>
            </a:r>
          </a:p>
          <a:p>
            <a:r>
              <a:rPr lang="en-US" sz="4400" b="1" dirty="0"/>
              <a:t>as a guide!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7BACED59-8058-4BB6-AA53-A50C787C7B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901733" y="322794"/>
            <a:ext cx="4820818" cy="6033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9119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F30E28-18C0-4C7C-98C9-2B1BF3E3F3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2020 Leadership Meeting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5CFD230-691F-4F01-A0A3-1B2EC9943A6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6835" y="-1"/>
            <a:ext cx="11004605" cy="672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5883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F30E28-18C0-4C7C-98C9-2B1BF3E3F3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2020 Leadership Meeting</a:t>
            </a: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DB3C8B97-C5A3-4506-9850-8FC3DB3214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9371" y="0"/>
            <a:ext cx="10591138" cy="6642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9168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50F0ED-D06E-4C16-8FCC-565ACFA9F3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65740" y="410766"/>
            <a:ext cx="6835485" cy="820504"/>
          </a:xfrm>
        </p:spPr>
        <p:txBody>
          <a:bodyPr>
            <a:normAutofit fontScale="90000"/>
          </a:bodyPr>
          <a:lstStyle/>
          <a:p>
            <a:r>
              <a:rPr lang="en-US" sz="4800" dirty="0"/>
              <a:t>Program Planning Calendar </a:t>
            </a:r>
            <a:r>
              <a:rPr lang="en-US" sz="1800" dirty="0"/>
              <a:t>(example)</a:t>
            </a:r>
          </a:p>
        </p:txBody>
      </p:sp>
      <p:pic>
        <p:nvPicPr>
          <p:cNvPr id="5" name="Picture 4" descr="A picture containing queen, container, drawing, can&#10;&#10;Description automatically generated">
            <a:extLst>
              <a:ext uri="{FF2B5EF4-FFF2-40B4-BE49-F238E27FC236}">
                <a16:creationId xmlns:a16="http://schemas.microsoft.com/office/drawing/2014/main" id="{F3801B8C-F60E-4A3F-A0F3-8E3FB297A4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153" y="146522"/>
            <a:ext cx="1028753" cy="1028753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4E62DD4-AB65-4E33-AAB9-09B013003556}"/>
              </a:ext>
            </a:extLst>
          </p:cNvPr>
          <p:cNvCxnSpPr>
            <a:cxnSpLocks/>
          </p:cNvCxnSpPr>
          <p:nvPr/>
        </p:nvCxnSpPr>
        <p:spPr>
          <a:xfrm>
            <a:off x="2486068" y="1412803"/>
            <a:ext cx="8528789" cy="36829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B1226AD1-D5A7-4093-B156-AF1D7948ED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40477"/>
            <a:ext cx="12192000" cy="5617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2513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50F0ED-D06E-4C16-8FCC-565ACFA9F3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65740" y="410766"/>
            <a:ext cx="6835485" cy="820504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“90-60-30 Day”</a:t>
            </a:r>
            <a:br>
              <a:rPr lang="en-US" sz="4000" dirty="0"/>
            </a:br>
            <a:r>
              <a:rPr lang="en-US" sz="4000" dirty="0"/>
              <a:t>          Action Item Calendar </a:t>
            </a:r>
            <a:r>
              <a:rPr lang="en-US" sz="1800" dirty="0"/>
              <a:t>(example)</a:t>
            </a:r>
          </a:p>
        </p:txBody>
      </p:sp>
      <p:pic>
        <p:nvPicPr>
          <p:cNvPr id="5" name="Picture 4" descr="A picture containing queen, container, drawing, can&#10;&#10;Description automatically generated">
            <a:extLst>
              <a:ext uri="{FF2B5EF4-FFF2-40B4-BE49-F238E27FC236}">
                <a16:creationId xmlns:a16="http://schemas.microsoft.com/office/drawing/2014/main" id="{F3801B8C-F60E-4A3F-A0F3-8E3FB297A4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153" y="146522"/>
            <a:ext cx="1028753" cy="1028753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4E62DD4-AB65-4E33-AAB9-09B013003556}"/>
              </a:ext>
            </a:extLst>
          </p:cNvPr>
          <p:cNvCxnSpPr>
            <a:cxnSpLocks/>
          </p:cNvCxnSpPr>
          <p:nvPr/>
        </p:nvCxnSpPr>
        <p:spPr>
          <a:xfrm>
            <a:off x="2486068" y="1412803"/>
            <a:ext cx="8528789" cy="36829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66D410E-4BC8-49D2-9340-869E028774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153" y="1175275"/>
            <a:ext cx="11534755" cy="4839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3233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50F0ED-D06E-4C16-8FCC-565ACFA9F3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65740" y="410766"/>
            <a:ext cx="7096283" cy="779859"/>
          </a:xfrm>
        </p:spPr>
        <p:txBody>
          <a:bodyPr>
            <a:normAutofit fontScale="90000"/>
          </a:bodyPr>
          <a:lstStyle/>
          <a:p>
            <a:r>
              <a:rPr lang="en-US" sz="4800" dirty="0"/>
              <a:t>How to Run a Great Program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FCEDB4-3F02-4447-80A3-21DFA890CD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9906" y="1085850"/>
            <a:ext cx="10268694" cy="5361385"/>
          </a:xfrm>
        </p:spPr>
        <p:txBody>
          <a:bodyPr>
            <a:normAutofit/>
          </a:bodyPr>
          <a:lstStyle/>
          <a:p>
            <a:pPr algn="l"/>
            <a:endParaRPr lang="en-US" sz="2800" dirty="0">
              <a:solidFill>
                <a:srgbClr val="FF0000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400" dirty="0"/>
              <a:t>Meet with your pastor- determine </a:t>
            </a:r>
            <a:r>
              <a:rPr lang="en-US" sz="3400" u="sng" dirty="0"/>
              <a:t>his</a:t>
            </a:r>
            <a:r>
              <a:rPr lang="en-US" sz="3400" dirty="0"/>
              <a:t> needs and interests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400" dirty="0"/>
              <a:t>Select a program that makes sense for all involved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400" dirty="0"/>
              <a:t>Review council, parish, and State calendars- avoid scheduling conflicts- get on the parish calendar!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400" dirty="0"/>
              <a:t>Review council budget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400" dirty="0"/>
              <a:t>Present to officers and council members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400" dirty="0"/>
              <a:t>Select a chairman and build a committee</a:t>
            </a:r>
          </a:p>
          <a:p>
            <a:pPr algn="l"/>
            <a:endParaRPr lang="en-US" dirty="0"/>
          </a:p>
          <a:p>
            <a:pPr algn="l"/>
            <a:endParaRPr lang="en-US" dirty="0"/>
          </a:p>
          <a:p>
            <a:pPr algn="l"/>
            <a:endParaRPr lang="en-US" dirty="0"/>
          </a:p>
        </p:txBody>
      </p:sp>
      <p:pic>
        <p:nvPicPr>
          <p:cNvPr id="5" name="Picture 4" descr="A picture containing queen, container, drawing, can&#10;&#10;Description automatically generated">
            <a:extLst>
              <a:ext uri="{FF2B5EF4-FFF2-40B4-BE49-F238E27FC236}">
                <a16:creationId xmlns:a16="http://schemas.microsoft.com/office/drawing/2014/main" id="{F3801B8C-F60E-4A3F-A0F3-8E3FB297A4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850" y="121114"/>
            <a:ext cx="1289875" cy="1405536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4E62DD4-AB65-4E33-AAB9-09B013003556}"/>
              </a:ext>
            </a:extLst>
          </p:cNvPr>
          <p:cNvCxnSpPr>
            <a:cxnSpLocks/>
          </p:cNvCxnSpPr>
          <p:nvPr/>
        </p:nvCxnSpPr>
        <p:spPr>
          <a:xfrm>
            <a:off x="2467018" y="1327078"/>
            <a:ext cx="8528789" cy="36829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D537532D-8A12-4F93-9947-CD4C6FFE5C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-461481" y="6371761"/>
            <a:ext cx="4114800" cy="365125"/>
          </a:xfrm>
        </p:spPr>
        <p:txBody>
          <a:bodyPr/>
          <a:lstStyle/>
          <a:p>
            <a:r>
              <a:rPr lang="en-US" sz="1800" dirty="0"/>
              <a:t>2020 Leadership Meeting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ECF6E5-BEBC-4834-AB13-7410341871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32671" y="0"/>
            <a:ext cx="1457325" cy="1750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0638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50F0ED-D06E-4C16-8FCC-565ACFA9F3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65740" y="410766"/>
            <a:ext cx="7096283" cy="779859"/>
          </a:xfrm>
        </p:spPr>
        <p:txBody>
          <a:bodyPr>
            <a:normAutofit fontScale="90000"/>
          </a:bodyPr>
          <a:lstStyle/>
          <a:p>
            <a:r>
              <a:rPr lang="en-US" sz="4800" b="1" dirty="0"/>
              <a:t>Meet Your Program Directors!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FCEDB4-3F02-4447-80A3-21DFA890CD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9905" y="1818004"/>
            <a:ext cx="9954369" cy="4495094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 </a:t>
            </a:r>
            <a:r>
              <a:rPr lang="en-US" sz="3600" dirty="0">
                <a:solidFill>
                  <a:srgbClr val="FF0000"/>
                </a:solidFill>
              </a:rPr>
              <a:t>Faith-		Lou Woods</a:t>
            </a:r>
          </a:p>
          <a:p>
            <a:pPr algn="l"/>
            <a:endParaRPr lang="en-US" sz="3600" dirty="0">
              <a:solidFill>
                <a:srgbClr val="FF0000"/>
              </a:solidFill>
            </a:endParaRPr>
          </a:p>
          <a:p>
            <a:pPr algn="l"/>
            <a:r>
              <a:rPr lang="en-US" sz="3600" dirty="0">
                <a:solidFill>
                  <a:srgbClr val="FF0000"/>
                </a:solidFill>
              </a:rPr>
              <a:t>Family-		Dirk Griffin</a:t>
            </a:r>
          </a:p>
          <a:p>
            <a:pPr algn="l"/>
            <a:endParaRPr lang="en-US" sz="3600" dirty="0">
              <a:solidFill>
                <a:srgbClr val="FF0000"/>
              </a:solidFill>
            </a:endParaRPr>
          </a:p>
          <a:p>
            <a:pPr algn="l"/>
            <a:r>
              <a:rPr lang="en-US" sz="3600" dirty="0">
                <a:solidFill>
                  <a:srgbClr val="FF0000"/>
                </a:solidFill>
              </a:rPr>
              <a:t>Community- 	Bill Newbrough</a:t>
            </a:r>
          </a:p>
          <a:p>
            <a:pPr algn="l"/>
            <a:endParaRPr lang="en-US" sz="3600" dirty="0">
              <a:solidFill>
                <a:srgbClr val="FF0000"/>
              </a:solidFill>
            </a:endParaRPr>
          </a:p>
          <a:p>
            <a:pPr algn="l"/>
            <a:r>
              <a:rPr lang="en-US" sz="3600" dirty="0">
                <a:solidFill>
                  <a:srgbClr val="FF0000"/>
                </a:solidFill>
              </a:rPr>
              <a:t>Life-			John Sniezek</a:t>
            </a:r>
          </a:p>
          <a:p>
            <a:pPr algn="l"/>
            <a:endParaRPr lang="en-US" dirty="0"/>
          </a:p>
          <a:p>
            <a:pPr algn="l"/>
            <a:endParaRPr lang="en-US" dirty="0"/>
          </a:p>
          <a:p>
            <a:pPr algn="l"/>
            <a:endParaRPr lang="en-US" dirty="0"/>
          </a:p>
        </p:txBody>
      </p:sp>
      <p:pic>
        <p:nvPicPr>
          <p:cNvPr id="5" name="Picture 4" descr="A picture containing queen, container, drawing, can&#10;&#10;Description automatically generated">
            <a:extLst>
              <a:ext uri="{FF2B5EF4-FFF2-40B4-BE49-F238E27FC236}">
                <a16:creationId xmlns:a16="http://schemas.microsoft.com/office/drawing/2014/main" id="{F3801B8C-F60E-4A3F-A0F3-8E3FB297A4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850" y="121114"/>
            <a:ext cx="1810127" cy="1810127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4E62DD4-AB65-4E33-AAB9-09B013003556}"/>
              </a:ext>
            </a:extLst>
          </p:cNvPr>
          <p:cNvCxnSpPr>
            <a:cxnSpLocks/>
          </p:cNvCxnSpPr>
          <p:nvPr/>
        </p:nvCxnSpPr>
        <p:spPr>
          <a:xfrm>
            <a:off x="2467018" y="1327078"/>
            <a:ext cx="8528789" cy="36829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D537532D-8A12-4F93-9947-CD4C6FFE5C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-461481" y="6371761"/>
            <a:ext cx="4114800" cy="365125"/>
          </a:xfrm>
        </p:spPr>
        <p:txBody>
          <a:bodyPr/>
          <a:lstStyle/>
          <a:p>
            <a:r>
              <a:rPr lang="en-US" sz="1800" dirty="0"/>
              <a:t>2020 Leadership Meeting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6AC6189-4725-4FF2-B2E3-3225512554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15611" y="-9120"/>
            <a:ext cx="1457325" cy="194036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F91C8F2-C1F8-474B-B7AE-47AB0946AC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62385" y="1785682"/>
            <a:ext cx="1552865" cy="19957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E13E676-227F-41DD-AF53-259C2AE66E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6136" y="4203683"/>
            <a:ext cx="1667620" cy="196788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55D3FDF-9976-4FA4-A85B-32B8324C154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62384" y="4209865"/>
            <a:ext cx="1552865" cy="196788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76AE401-281A-4E3A-AE47-D55B4FDCB34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16136" y="1813502"/>
            <a:ext cx="1667620" cy="196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6950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50F0ED-D06E-4C16-8FCC-565ACFA9F3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65740" y="410766"/>
            <a:ext cx="7096283" cy="779859"/>
          </a:xfrm>
        </p:spPr>
        <p:txBody>
          <a:bodyPr>
            <a:normAutofit fontScale="90000"/>
          </a:bodyPr>
          <a:lstStyle/>
          <a:p>
            <a:r>
              <a:rPr lang="en-US" sz="4800" dirty="0"/>
              <a:t>How to Run a Great Program </a:t>
            </a:r>
            <a:r>
              <a:rPr lang="en-US" sz="3100" b="1" dirty="0"/>
              <a:t>(con’t)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FCEDB4-3F02-4447-80A3-21DFA890CD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9906" y="1085850"/>
            <a:ext cx="10268694" cy="5361385"/>
          </a:xfrm>
        </p:spPr>
        <p:txBody>
          <a:bodyPr>
            <a:normAutofit lnSpcReduction="10000"/>
          </a:bodyPr>
          <a:lstStyle/>
          <a:p>
            <a:pPr algn="l"/>
            <a:endParaRPr lang="en-US" sz="2800" dirty="0">
              <a:solidFill>
                <a:srgbClr val="FF0000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400" dirty="0"/>
              <a:t>Set program/event date (include 90-60-30 day planning)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400" dirty="0"/>
              <a:t>Communicate details and engage members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400" dirty="0"/>
              <a:t>Advertise program- church bulletin, council webpage, newsletter and emails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400" dirty="0">
                <a:solidFill>
                  <a:srgbClr val="FF0000"/>
                </a:solidFill>
              </a:rPr>
              <a:t>Conduct program!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400" u="sng" dirty="0"/>
              <a:t>Share results</a:t>
            </a:r>
            <a:r>
              <a:rPr lang="en-US" sz="3400" dirty="0"/>
              <a:t> with council and pastor- and recognize volunteers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400" dirty="0"/>
              <a:t>Submit program form or report</a:t>
            </a:r>
          </a:p>
          <a:p>
            <a:pPr algn="l"/>
            <a:endParaRPr lang="en-US" dirty="0"/>
          </a:p>
          <a:p>
            <a:pPr algn="l"/>
            <a:endParaRPr lang="en-US" dirty="0"/>
          </a:p>
          <a:p>
            <a:pPr algn="l"/>
            <a:endParaRPr lang="en-US" dirty="0"/>
          </a:p>
        </p:txBody>
      </p:sp>
      <p:pic>
        <p:nvPicPr>
          <p:cNvPr id="5" name="Picture 4" descr="A picture containing queen, container, drawing, can&#10;&#10;Description automatically generated">
            <a:extLst>
              <a:ext uri="{FF2B5EF4-FFF2-40B4-BE49-F238E27FC236}">
                <a16:creationId xmlns:a16="http://schemas.microsoft.com/office/drawing/2014/main" id="{F3801B8C-F60E-4A3F-A0F3-8E3FB297A4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850" y="121114"/>
            <a:ext cx="1289875" cy="1289875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4E62DD4-AB65-4E33-AAB9-09B013003556}"/>
              </a:ext>
            </a:extLst>
          </p:cNvPr>
          <p:cNvCxnSpPr>
            <a:cxnSpLocks/>
          </p:cNvCxnSpPr>
          <p:nvPr/>
        </p:nvCxnSpPr>
        <p:spPr>
          <a:xfrm>
            <a:off x="2467018" y="1327078"/>
            <a:ext cx="8528789" cy="36829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D537532D-8A12-4F93-9947-CD4C6FFE5C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-461481" y="6371761"/>
            <a:ext cx="4114800" cy="365125"/>
          </a:xfrm>
        </p:spPr>
        <p:txBody>
          <a:bodyPr/>
          <a:lstStyle/>
          <a:p>
            <a:r>
              <a:rPr lang="en-US" sz="1800" dirty="0"/>
              <a:t>2020 Leadership Meeting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647FCD-DDFD-4C65-B53A-45697F37B8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32671" y="0"/>
            <a:ext cx="1457325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5216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50F0ED-D06E-4C16-8FCC-565ACFA9F3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65740" y="410765"/>
            <a:ext cx="7096283" cy="1606289"/>
          </a:xfrm>
        </p:spPr>
        <p:txBody>
          <a:bodyPr>
            <a:noAutofit/>
          </a:bodyPr>
          <a:lstStyle/>
          <a:p>
            <a:r>
              <a:rPr lang="en-US" sz="4800" dirty="0"/>
              <a:t>Program Reports- </a:t>
            </a:r>
            <a:br>
              <a:rPr lang="en-US" sz="4800" dirty="0"/>
            </a:br>
            <a:r>
              <a:rPr lang="en-US" sz="4800" dirty="0"/>
              <a:t>And Why These Are Valuable!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FCEDB4-3F02-4447-80A3-21DFA890CD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9905" y="2210463"/>
            <a:ext cx="10028167" cy="410263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Share your story- council, parish, pastor!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Recognition for council and those who helped execute the program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“Repeatable” model for future success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Learning opportunity</a:t>
            </a:r>
          </a:p>
          <a:p>
            <a:pPr algn="l"/>
            <a:endParaRPr lang="en-US" dirty="0"/>
          </a:p>
        </p:txBody>
      </p:sp>
      <p:pic>
        <p:nvPicPr>
          <p:cNvPr id="5" name="Picture 4" descr="A picture containing queen, container, drawing, can&#10;&#10;Description automatically generated">
            <a:extLst>
              <a:ext uri="{FF2B5EF4-FFF2-40B4-BE49-F238E27FC236}">
                <a16:creationId xmlns:a16="http://schemas.microsoft.com/office/drawing/2014/main" id="{F3801B8C-F60E-4A3F-A0F3-8E3FB297A4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72" y="243756"/>
            <a:ext cx="1810127" cy="1810127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4E62DD4-AB65-4E33-AAB9-09B013003556}"/>
              </a:ext>
            </a:extLst>
          </p:cNvPr>
          <p:cNvCxnSpPr>
            <a:cxnSpLocks/>
          </p:cNvCxnSpPr>
          <p:nvPr/>
        </p:nvCxnSpPr>
        <p:spPr>
          <a:xfrm>
            <a:off x="2419393" y="2017054"/>
            <a:ext cx="8528789" cy="36829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D537532D-8A12-4F93-9947-CD4C6FFE5C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-461481" y="6371761"/>
            <a:ext cx="4114800" cy="365125"/>
          </a:xfrm>
        </p:spPr>
        <p:txBody>
          <a:bodyPr/>
          <a:lstStyle/>
          <a:p>
            <a:r>
              <a:rPr lang="en-US" sz="1800" dirty="0"/>
              <a:t>2020 Leadership Meeting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823A373-5284-4CC0-BD82-B093B90981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1295" y="243756"/>
            <a:ext cx="1457325" cy="181012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F09C15B-EB2D-487E-BF25-4D13D3E646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70252" y="3660172"/>
            <a:ext cx="4114800" cy="2711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2139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50F0ED-D06E-4C16-8FCC-565ACFA9F3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65740" y="410765"/>
            <a:ext cx="7096283" cy="1606289"/>
          </a:xfrm>
        </p:spPr>
        <p:txBody>
          <a:bodyPr>
            <a:noAutofit/>
          </a:bodyPr>
          <a:lstStyle/>
          <a:p>
            <a:r>
              <a:rPr lang="en-US" sz="4800" dirty="0"/>
              <a:t>Program Reports- </a:t>
            </a:r>
            <a:br>
              <a:rPr lang="en-US" sz="4800" dirty="0"/>
            </a:br>
            <a:r>
              <a:rPr lang="en-US" sz="4800" dirty="0"/>
              <a:t>New Reporting Process!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FCEDB4-3F02-4447-80A3-21DFA890CD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9906" y="2123550"/>
            <a:ext cx="9878602" cy="4189547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Submit using “Fraternal Programs Report Form” found on Supreme website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Copy District Deputy </a:t>
            </a:r>
            <a:r>
              <a:rPr lang="en-US" sz="2800" u="sng" dirty="0"/>
              <a:t>and</a:t>
            </a:r>
            <a:r>
              <a:rPr lang="en-US" sz="2800" dirty="0"/>
              <a:t> Peter O’Sullivan (Forms Management)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Timing: Sept 15, Dec 15, March 15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Real-time on-line reporting!</a:t>
            </a:r>
          </a:p>
          <a:p>
            <a:pPr algn="l"/>
            <a:endParaRPr lang="en-US" dirty="0"/>
          </a:p>
        </p:txBody>
      </p:sp>
      <p:pic>
        <p:nvPicPr>
          <p:cNvPr id="5" name="Picture 4" descr="A picture containing queen, container, drawing, can&#10;&#10;Description automatically generated">
            <a:extLst>
              <a:ext uri="{FF2B5EF4-FFF2-40B4-BE49-F238E27FC236}">
                <a16:creationId xmlns:a16="http://schemas.microsoft.com/office/drawing/2014/main" id="{F3801B8C-F60E-4A3F-A0F3-8E3FB297A4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72" y="243756"/>
            <a:ext cx="1810127" cy="1810127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4E62DD4-AB65-4E33-AAB9-09B013003556}"/>
              </a:ext>
            </a:extLst>
          </p:cNvPr>
          <p:cNvCxnSpPr>
            <a:cxnSpLocks/>
          </p:cNvCxnSpPr>
          <p:nvPr/>
        </p:nvCxnSpPr>
        <p:spPr>
          <a:xfrm>
            <a:off x="2419393" y="2017054"/>
            <a:ext cx="8528789" cy="36829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D537532D-8A12-4F93-9947-CD4C6FFE5C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-461481" y="6371761"/>
            <a:ext cx="4114800" cy="365125"/>
          </a:xfrm>
        </p:spPr>
        <p:txBody>
          <a:bodyPr/>
          <a:lstStyle/>
          <a:p>
            <a:r>
              <a:rPr lang="en-US" sz="1800" dirty="0"/>
              <a:t>2020 Leadership Meeting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823A373-5284-4CC0-BD82-B093B90981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1295" y="243756"/>
            <a:ext cx="1457325" cy="181012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B29FDF4-30B2-4AED-9F06-F1B47BDC18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6032" y="4074767"/>
            <a:ext cx="4261664" cy="232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1936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FB36ACB-C005-4ABA-9D69-19C0EB8E7F33}"/>
              </a:ext>
            </a:extLst>
          </p:cNvPr>
          <p:cNvSpPr txBox="1"/>
          <p:nvPr/>
        </p:nvSpPr>
        <p:spPr>
          <a:xfrm>
            <a:off x="290664" y="202758"/>
            <a:ext cx="5402470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    </a:t>
            </a:r>
            <a:r>
              <a:rPr lang="en-US" sz="3200" b="1" u="sng" dirty="0"/>
              <a:t>All Programs:</a:t>
            </a:r>
            <a:endParaRPr lang="en-US" sz="3200" b="1" dirty="0"/>
          </a:p>
          <a:p>
            <a:r>
              <a:rPr lang="en-US" sz="3200" b="1" dirty="0">
                <a:solidFill>
                  <a:schemeClr val="accent1">
                    <a:lumMod val="75000"/>
                  </a:schemeClr>
                </a:solidFill>
              </a:rPr>
              <a:t>FRATERNAL </a:t>
            </a:r>
          </a:p>
          <a:p>
            <a:r>
              <a:rPr lang="en-US" sz="3200" b="1" dirty="0">
                <a:solidFill>
                  <a:schemeClr val="accent1">
                    <a:lumMod val="75000"/>
                  </a:schemeClr>
                </a:solidFill>
              </a:rPr>
              <a:t>PROGRAMS</a:t>
            </a:r>
            <a:r>
              <a:rPr lang="en-US" sz="3200" b="1" dirty="0"/>
              <a:t> </a:t>
            </a:r>
          </a:p>
          <a:p>
            <a:r>
              <a:rPr lang="en-US" sz="3200" b="1" dirty="0">
                <a:solidFill>
                  <a:schemeClr val="accent1">
                    <a:lumMod val="75000"/>
                  </a:schemeClr>
                </a:solidFill>
              </a:rPr>
              <a:t>REPORT FORM (#10784)</a:t>
            </a:r>
          </a:p>
          <a:p>
            <a:endParaRPr lang="en-US" sz="3200" b="1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sz="3200" b="1" dirty="0"/>
              <a:t>Submit for each of your program activities</a:t>
            </a:r>
          </a:p>
          <a:p>
            <a:endParaRPr lang="en-US" sz="3200" b="1" dirty="0"/>
          </a:p>
          <a:p>
            <a:r>
              <a:rPr lang="en-US" sz="3200" b="1" dirty="0"/>
              <a:t>Suggestion: Conduct the program- Submit the form</a:t>
            </a:r>
          </a:p>
          <a:p>
            <a:r>
              <a:rPr lang="en-US" sz="3200" b="1" dirty="0"/>
              <a:t> </a:t>
            </a:r>
          </a:p>
          <a:p>
            <a:r>
              <a:rPr lang="en-US" sz="3200" b="1" dirty="0"/>
              <a:t>Due each period (Sept 15, </a:t>
            </a:r>
          </a:p>
          <a:p>
            <a:r>
              <a:rPr lang="en-US" sz="3200" b="1" dirty="0"/>
              <a:t>Dec 15, March 15)</a:t>
            </a:r>
          </a:p>
          <a:p>
            <a:endParaRPr lang="en-US" sz="3200" b="1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27641522-06F8-4B14-A7DB-5F9B639AC51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37474" y="75346"/>
            <a:ext cx="6168445" cy="6579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0906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50F0ED-D06E-4C16-8FCC-565ACFA9F3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65740" y="410766"/>
            <a:ext cx="7096283" cy="995244"/>
          </a:xfrm>
        </p:spPr>
        <p:txBody>
          <a:bodyPr>
            <a:noAutofit/>
          </a:bodyPr>
          <a:lstStyle/>
          <a:p>
            <a:r>
              <a:rPr lang="en-US" sz="4000" b="1" dirty="0"/>
              <a:t>Program Reports Tracking Form</a:t>
            </a:r>
          </a:p>
        </p:txBody>
      </p:sp>
      <p:pic>
        <p:nvPicPr>
          <p:cNvPr id="5" name="Picture 4" descr="A picture containing queen, container, drawing, can&#10;&#10;Description automatically generated">
            <a:extLst>
              <a:ext uri="{FF2B5EF4-FFF2-40B4-BE49-F238E27FC236}">
                <a16:creationId xmlns:a16="http://schemas.microsoft.com/office/drawing/2014/main" id="{F3801B8C-F60E-4A3F-A0F3-8E3FB297A4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72" y="243756"/>
            <a:ext cx="1810127" cy="1810127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4E62DD4-AB65-4E33-AAB9-09B013003556}"/>
              </a:ext>
            </a:extLst>
          </p:cNvPr>
          <p:cNvCxnSpPr>
            <a:cxnSpLocks/>
          </p:cNvCxnSpPr>
          <p:nvPr/>
        </p:nvCxnSpPr>
        <p:spPr>
          <a:xfrm>
            <a:off x="2336266" y="1763455"/>
            <a:ext cx="8528789" cy="36829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D537532D-8A12-4F93-9947-CD4C6FFE5C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45987" y="6346617"/>
            <a:ext cx="4790041" cy="511383"/>
          </a:xfrm>
        </p:spPr>
        <p:txBody>
          <a:bodyPr/>
          <a:lstStyle/>
          <a:p>
            <a:r>
              <a:rPr lang="en-US" sz="1800" b="1" dirty="0"/>
              <a:t>Note: Designations: Featured- “2”      Other- “1”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823A373-5284-4CC0-BD82-B093B90981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08371" y="243756"/>
            <a:ext cx="1560250" cy="195080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EF93BFC-F0B7-45A9-9C85-4B6DCEA7FC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79" y="2052985"/>
            <a:ext cx="12192000" cy="431967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B473F4D-258D-488B-B02F-90275D462B52}"/>
              </a:ext>
            </a:extLst>
          </p:cNvPr>
          <p:cNvSpPr txBox="1"/>
          <p:nvPr/>
        </p:nvSpPr>
        <p:spPr>
          <a:xfrm>
            <a:off x="4376057" y="505771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89843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FB36ACB-C005-4ABA-9D69-19C0EB8E7F33}"/>
              </a:ext>
            </a:extLst>
          </p:cNvPr>
          <p:cNvSpPr txBox="1"/>
          <p:nvPr/>
        </p:nvSpPr>
        <p:spPr>
          <a:xfrm>
            <a:off x="386080" y="242514"/>
            <a:ext cx="5338859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“</a:t>
            </a:r>
            <a:r>
              <a:rPr lang="en-US" sz="3200" b="1" u="sng" dirty="0"/>
              <a:t>Best of the Best”Programs:</a:t>
            </a:r>
            <a:endParaRPr lang="en-US" sz="3200" b="1" dirty="0"/>
          </a:p>
          <a:p>
            <a:endParaRPr lang="en-US" sz="3200" b="1" dirty="0"/>
          </a:p>
          <a:p>
            <a:r>
              <a:rPr lang="en-US" sz="3200" b="1" dirty="0">
                <a:solidFill>
                  <a:schemeClr val="accent1">
                    <a:lumMod val="75000"/>
                  </a:schemeClr>
                </a:solidFill>
              </a:rPr>
              <a:t>STATE COUNCIL SERVICE PROGRAM AWARDS ENTRY FORM</a:t>
            </a:r>
          </a:p>
          <a:p>
            <a:endParaRPr lang="en-US" sz="3200" b="1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sz="3200" b="1" dirty="0"/>
              <a:t>Submit for your “Best of the Best” programs- one per program category</a:t>
            </a:r>
          </a:p>
          <a:p>
            <a:endParaRPr lang="en-US" sz="3200" b="1" dirty="0"/>
          </a:p>
          <a:p>
            <a:endParaRPr lang="en-US" sz="3200" b="1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FFF7D8C7-5E47-4B04-A768-E7723F6B501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78249" y="242514"/>
            <a:ext cx="5136446" cy="6615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22950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FB36ACB-C005-4ABA-9D69-19C0EB8E7F33}"/>
              </a:ext>
            </a:extLst>
          </p:cNvPr>
          <p:cNvSpPr txBox="1"/>
          <p:nvPr/>
        </p:nvSpPr>
        <p:spPr>
          <a:xfrm>
            <a:off x="386080" y="242514"/>
            <a:ext cx="5338859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“</a:t>
            </a:r>
            <a:r>
              <a:rPr lang="en-US" sz="3200" b="1" u="sng" dirty="0"/>
              <a:t>Best of the Best”Programs:</a:t>
            </a:r>
            <a:endParaRPr lang="en-US" sz="3200" b="1" dirty="0"/>
          </a:p>
          <a:p>
            <a:endParaRPr lang="en-US" sz="3200" b="1" dirty="0"/>
          </a:p>
          <a:p>
            <a:r>
              <a:rPr lang="en-US" sz="3200" b="1" dirty="0"/>
              <a:t>Submit up to one form per program category </a:t>
            </a:r>
          </a:p>
          <a:p>
            <a:endParaRPr lang="en-US" sz="3200" b="1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sz="3200" b="1" dirty="0"/>
              <a:t>Follow standard report guidelines- cover sheet, max of 5 pages, correct font, etc.</a:t>
            </a:r>
          </a:p>
          <a:p>
            <a:endParaRPr lang="en-US" sz="3200" b="1" dirty="0"/>
          </a:p>
          <a:p>
            <a:r>
              <a:rPr lang="en-US" sz="3200" b="1" dirty="0"/>
              <a:t>Program Directors will score (rating 1-10)</a:t>
            </a:r>
          </a:p>
          <a:p>
            <a:endParaRPr lang="en-US" sz="3200" b="1" dirty="0"/>
          </a:p>
          <a:p>
            <a:r>
              <a:rPr lang="en-US" sz="3200" b="1" dirty="0"/>
              <a:t>Due March 15 to Terry Waters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FFF7D8C7-5E47-4B04-A768-E7723F6B501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78249" y="242514"/>
            <a:ext cx="5136446" cy="6615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40192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50F0ED-D06E-4C16-8FCC-565ACFA9F3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62244" y="410765"/>
            <a:ext cx="7394006" cy="979885"/>
          </a:xfrm>
        </p:spPr>
        <p:txBody>
          <a:bodyPr>
            <a:normAutofit/>
          </a:bodyPr>
          <a:lstStyle/>
          <a:p>
            <a:r>
              <a:rPr lang="en-US" sz="5400" b="1" dirty="0"/>
              <a:t>State Program Awards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FCEDB4-3F02-4447-80A3-21DFA890CD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24215" y="1789430"/>
            <a:ext cx="9605175" cy="4523668"/>
          </a:xfrm>
        </p:spPr>
        <p:txBody>
          <a:bodyPr>
            <a:normAutofit fontScale="85000" lnSpcReduction="20000"/>
          </a:bodyPr>
          <a:lstStyle/>
          <a:p>
            <a:pPr algn="l"/>
            <a:endParaRPr lang="en-US" dirty="0"/>
          </a:p>
          <a:p>
            <a:pPr algn="l"/>
            <a:r>
              <a:rPr lang="en-US" sz="3800" b="1" dirty="0"/>
              <a:t>   Faith in Action Service Award</a:t>
            </a:r>
          </a:p>
          <a:p>
            <a:pPr algn="l"/>
            <a:r>
              <a:rPr lang="en-US" sz="3200" dirty="0"/>
              <a:t>	Recognizes councils who execute one activity in each of the 	four program categories during each of the three State 	periods (Mar-Aug, Sept-Nov, Dec-Feb).</a:t>
            </a:r>
          </a:p>
          <a:p>
            <a:pPr algn="l"/>
            <a:endParaRPr lang="en-US" sz="3200" dirty="0"/>
          </a:p>
          <a:p>
            <a:pPr algn="l"/>
            <a:r>
              <a:rPr lang="en-US" sz="3800" b="1" dirty="0"/>
              <a:t>   General Excellence Award</a:t>
            </a:r>
          </a:p>
          <a:p>
            <a:pPr algn="l"/>
            <a:r>
              <a:rPr lang="en-US" sz="3200" dirty="0"/>
              <a:t>	Recognizes councils earning the highest scores (1</a:t>
            </a:r>
            <a:r>
              <a:rPr lang="en-US" sz="3200" baseline="30000" dirty="0"/>
              <a:t>st</a:t>
            </a:r>
            <a:r>
              <a:rPr lang="en-US" sz="3200" dirty="0"/>
              <a:t>, 2</a:t>
            </a:r>
            <a:r>
              <a:rPr lang="en-US" sz="3200" baseline="30000" dirty="0"/>
              <a:t>nd</a:t>
            </a:r>
            <a:r>
              <a:rPr lang="en-US" sz="3200" dirty="0"/>
              <a:t>, 3</a:t>
            </a:r>
            <a:r>
              <a:rPr lang="en-US" sz="3200" baseline="30000" dirty="0"/>
              <a:t>rd</a:t>
            </a:r>
            <a:r>
              <a:rPr lang="en-US" sz="3200" dirty="0"/>
              <a:t>) 	in each program category within each Division (A,B,C,D). </a:t>
            </a:r>
          </a:p>
          <a:p>
            <a:pPr algn="l"/>
            <a:endParaRPr lang="en-US" sz="3200" dirty="0"/>
          </a:p>
          <a:p>
            <a:pPr algn="l"/>
            <a:endParaRPr lang="en-US" dirty="0"/>
          </a:p>
          <a:p>
            <a:pPr algn="l"/>
            <a:r>
              <a:rPr lang="en-US" dirty="0"/>
              <a:t>			</a:t>
            </a:r>
          </a:p>
        </p:txBody>
      </p:sp>
      <p:pic>
        <p:nvPicPr>
          <p:cNvPr id="5" name="Picture 4" descr="A picture containing queen, container, drawing, can&#10;&#10;Description automatically generated">
            <a:extLst>
              <a:ext uri="{FF2B5EF4-FFF2-40B4-BE49-F238E27FC236}">
                <a16:creationId xmlns:a16="http://schemas.microsoft.com/office/drawing/2014/main" id="{F3801B8C-F60E-4A3F-A0F3-8E3FB297A4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72" y="243757"/>
            <a:ext cx="1810127" cy="1648654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4E62DD4-AB65-4E33-AAB9-09B013003556}"/>
              </a:ext>
            </a:extLst>
          </p:cNvPr>
          <p:cNvCxnSpPr>
            <a:cxnSpLocks/>
          </p:cNvCxnSpPr>
          <p:nvPr/>
        </p:nvCxnSpPr>
        <p:spPr>
          <a:xfrm>
            <a:off x="2362243" y="1449314"/>
            <a:ext cx="8528789" cy="36829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D537532D-8A12-4F93-9947-CD4C6FFE5C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-461481" y="6371761"/>
            <a:ext cx="4114800" cy="365125"/>
          </a:xfrm>
        </p:spPr>
        <p:txBody>
          <a:bodyPr/>
          <a:lstStyle/>
          <a:p>
            <a:r>
              <a:rPr lang="en-US" sz="1800" dirty="0"/>
              <a:t>2020 Leadership Meeting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5AF6BA0-F6F8-4CC7-86EE-5C3166E078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1295" y="243756"/>
            <a:ext cx="1457325" cy="181012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7E3FEC5-C388-4E3C-B38F-2C8E3C7D5B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6626" y="2576223"/>
            <a:ext cx="1647589" cy="2150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09722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50F0ED-D06E-4C16-8FCC-565ACFA9F3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62243" y="410765"/>
            <a:ext cx="8427677" cy="979885"/>
          </a:xfrm>
        </p:spPr>
        <p:txBody>
          <a:bodyPr>
            <a:normAutofit/>
          </a:bodyPr>
          <a:lstStyle/>
          <a:p>
            <a:r>
              <a:rPr lang="en-US" sz="5400" b="1" dirty="0"/>
              <a:t>State Program </a:t>
            </a:r>
            <a:r>
              <a:rPr lang="en-US" b="1" dirty="0"/>
              <a:t>Awards </a:t>
            </a:r>
            <a:r>
              <a:rPr lang="en-US" sz="3200" dirty="0"/>
              <a:t>(con’t)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FCEDB4-3F02-4447-80A3-21DFA890CD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62241" y="1804946"/>
            <a:ext cx="9660131" cy="4508152"/>
          </a:xfrm>
        </p:spPr>
        <p:txBody>
          <a:bodyPr>
            <a:normAutofit fontScale="77500" lnSpcReduction="20000"/>
          </a:bodyPr>
          <a:lstStyle/>
          <a:p>
            <a:pPr algn="l"/>
            <a:endParaRPr lang="en-US" dirty="0"/>
          </a:p>
          <a:p>
            <a:pPr algn="l"/>
            <a:r>
              <a:rPr lang="en-US" sz="3800" b="1" dirty="0"/>
              <a:t>    </a:t>
            </a:r>
            <a:r>
              <a:rPr lang="en-US" sz="4100" b="1" dirty="0"/>
              <a:t>Program Directors Award</a:t>
            </a:r>
          </a:p>
          <a:p>
            <a:pPr algn="l"/>
            <a:r>
              <a:rPr lang="en-US" sz="3200" dirty="0"/>
              <a:t>	</a:t>
            </a:r>
            <a:r>
              <a:rPr lang="en-US" sz="3500" dirty="0"/>
              <a:t>Recognizes three councils, regardless of Division, that earn 	the most combined points across all four program categories.</a:t>
            </a:r>
          </a:p>
          <a:p>
            <a:pPr algn="l"/>
            <a:endParaRPr lang="en-US" sz="3200" dirty="0"/>
          </a:p>
          <a:p>
            <a:pPr algn="l"/>
            <a:r>
              <a:rPr lang="en-US" sz="3800" b="1" dirty="0"/>
              <a:t>    </a:t>
            </a:r>
            <a:r>
              <a:rPr lang="en-US" sz="4100" b="1" dirty="0"/>
              <a:t>Supreme Council Service Program Award</a:t>
            </a:r>
          </a:p>
          <a:p>
            <a:pPr algn="l"/>
            <a:r>
              <a:rPr lang="en-US" sz="3200" dirty="0"/>
              <a:t>	</a:t>
            </a:r>
            <a:r>
              <a:rPr lang="en-US" sz="3500" dirty="0"/>
              <a:t>Recognizes the best single activity of the year in each of    	the four program categories as judged by the State Officers. </a:t>
            </a:r>
          </a:p>
          <a:p>
            <a:pPr algn="l"/>
            <a:endParaRPr lang="en-US" sz="3500" dirty="0"/>
          </a:p>
          <a:p>
            <a:pPr algn="l"/>
            <a:endParaRPr lang="en-US" dirty="0"/>
          </a:p>
          <a:p>
            <a:pPr algn="l"/>
            <a:r>
              <a:rPr lang="en-US" dirty="0"/>
              <a:t>			</a:t>
            </a:r>
          </a:p>
        </p:txBody>
      </p:sp>
      <p:pic>
        <p:nvPicPr>
          <p:cNvPr id="5" name="Picture 4" descr="A picture containing queen, container, drawing, can&#10;&#10;Description automatically generated">
            <a:extLst>
              <a:ext uri="{FF2B5EF4-FFF2-40B4-BE49-F238E27FC236}">
                <a16:creationId xmlns:a16="http://schemas.microsoft.com/office/drawing/2014/main" id="{F3801B8C-F60E-4A3F-A0F3-8E3FB297A4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72" y="243756"/>
            <a:ext cx="1810127" cy="1810127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4E62DD4-AB65-4E33-AAB9-09B013003556}"/>
              </a:ext>
            </a:extLst>
          </p:cNvPr>
          <p:cNvCxnSpPr>
            <a:cxnSpLocks/>
          </p:cNvCxnSpPr>
          <p:nvPr/>
        </p:nvCxnSpPr>
        <p:spPr>
          <a:xfrm>
            <a:off x="2362243" y="1449314"/>
            <a:ext cx="8528789" cy="36829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D537532D-8A12-4F93-9947-CD4C6FFE5C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-461481" y="6371761"/>
            <a:ext cx="4114800" cy="365125"/>
          </a:xfrm>
        </p:spPr>
        <p:txBody>
          <a:bodyPr/>
          <a:lstStyle/>
          <a:p>
            <a:r>
              <a:rPr lang="en-US" sz="1800" dirty="0"/>
              <a:t>2020 Leadership Meeting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3DE867C-B5AC-46C9-A4A0-33155F7B39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1295" y="243756"/>
            <a:ext cx="1457325" cy="181012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BDE9D57-A3B0-4CB3-B8A7-40A9998E88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7225" y="2429826"/>
            <a:ext cx="1818768" cy="2374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76502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50F0ED-D06E-4C16-8FCC-565ACFA9F3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65740" y="410765"/>
            <a:ext cx="7096283" cy="979885"/>
          </a:xfrm>
        </p:spPr>
        <p:txBody>
          <a:bodyPr>
            <a:normAutofit/>
          </a:bodyPr>
          <a:lstStyle/>
          <a:p>
            <a:r>
              <a:rPr lang="en-US" sz="5400" b="1" dirty="0"/>
              <a:t>Supreme</a:t>
            </a:r>
            <a:r>
              <a:rPr lang="en-US" b="1" dirty="0"/>
              <a:t> Award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FCEDB4-3F02-4447-80A3-21DFA890CD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9906" y="1908312"/>
            <a:ext cx="9694212" cy="4404785"/>
          </a:xfrm>
        </p:spPr>
        <p:txBody>
          <a:bodyPr>
            <a:normAutofit fontScale="40000" lnSpcReduction="20000"/>
          </a:bodyPr>
          <a:lstStyle/>
          <a:p>
            <a:pPr algn="l"/>
            <a:endParaRPr lang="en-US" dirty="0"/>
          </a:p>
          <a:p>
            <a:pPr algn="l"/>
            <a:r>
              <a:rPr lang="en-US" sz="3200" dirty="0"/>
              <a:t>		</a:t>
            </a:r>
            <a:r>
              <a:rPr lang="en-US" sz="6000" dirty="0"/>
              <a:t>Columbian Award Guidelines:</a:t>
            </a:r>
          </a:p>
          <a:p>
            <a:pPr algn="l"/>
            <a:endParaRPr lang="en-US" sz="4400" dirty="0"/>
          </a:p>
          <a:p>
            <a:pPr algn="l"/>
            <a:r>
              <a:rPr lang="en-US" sz="4400" dirty="0"/>
              <a:t>			</a:t>
            </a:r>
          </a:p>
          <a:p>
            <a:pPr lvl="5" algn="l"/>
            <a:r>
              <a:rPr lang="en-US" sz="4400" i="1" dirty="0"/>
              <a:t>	</a:t>
            </a:r>
            <a:r>
              <a:rPr lang="en-US" sz="5000" i="1" dirty="0"/>
              <a:t>Earn 16 total credits for program execution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endParaRPr lang="en-US" sz="5000" i="1" dirty="0"/>
          </a:p>
          <a:p>
            <a:pPr lvl="5" algn="l"/>
            <a:r>
              <a:rPr lang="en-US" sz="5000" i="1" dirty="0"/>
              <a:t>	Earn 4 credits within each category- Faith, 		                    	Family, Community, Life-  during the fraternal year</a:t>
            </a:r>
          </a:p>
          <a:p>
            <a:pPr lvl="6" algn="l"/>
            <a:endParaRPr lang="en-US" sz="5000" i="1" dirty="0"/>
          </a:p>
          <a:p>
            <a:pPr lvl="6" algn="l"/>
            <a:r>
              <a:rPr lang="en-US" sz="5000" i="1" dirty="0"/>
              <a:t>Featured programs earn 2 credits</a:t>
            </a:r>
          </a:p>
          <a:p>
            <a:pPr lvl="6" algn="l"/>
            <a:endParaRPr lang="en-US" sz="5000" i="1" dirty="0"/>
          </a:p>
          <a:p>
            <a:pPr lvl="6" algn="l"/>
            <a:r>
              <a:rPr lang="en-US" sz="5000" i="1" dirty="0"/>
              <a:t>All other programs earn 1 credit</a:t>
            </a:r>
          </a:p>
          <a:p>
            <a:pPr lvl="6" algn="l"/>
            <a:endParaRPr lang="en-US" sz="5000" i="1" dirty="0"/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n-US" sz="5000" i="1" dirty="0"/>
              <a:t>                                         Due June 30</a:t>
            </a:r>
            <a:r>
              <a:rPr lang="en-US" sz="5000" i="1" baseline="30000" dirty="0"/>
              <a:t>th</a:t>
            </a:r>
            <a:r>
              <a:rPr lang="en-US" sz="5000" i="1" dirty="0"/>
              <a:t> of each fraternal year</a:t>
            </a:r>
          </a:p>
          <a:p>
            <a:pPr algn="l"/>
            <a:r>
              <a:rPr lang="en-US" sz="3200" dirty="0"/>
              <a:t>		</a:t>
            </a:r>
          </a:p>
        </p:txBody>
      </p:sp>
      <p:pic>
        <p:nvPicPr>
          <p:cNvPr id="5" name="Picture 4" descr="A picture containing queen, container, drawing, can&#10;&#10;Description automatically generated">
            <a:extLst>
              <a:ext uri="{FF2B5EF4-FFF2-40B4-BE49-F238E27FC236}">
                <a16:creationId xmlns:a16="http://schemas.microsoft.com/office/drawing/2014/main" id="{F3801B8C-F60E-4A3F-A0F3-8E3FB297A4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72" y="243756"/>
            <a:ext cx="1810127" cy="1810127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4E62DD4-AB65-4E33-AAB9-09B013003556}"/>
              </a:ext>
            </a:extLst>
          </p:cNvPr>
          <p:cNvCxnSpPr>
            <a:cxnSpLocks/>
          </p:cNvCxnSpPr>
          <p:nvPr/>
        </p:nvCxnSpPr>
        <p:spPr>
          <a:xfrm>
            <a:off x="2362243" y="1449314"/>
            <a:ext cx="8528789" cy="36829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D537532D-8A12-4F93-9947-CD4C6FFE5C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-461481" y="6371761"/>
            <a:ext cx="4114800" cy="365125"/>
          </a:xfrm>
        </p:spPr>
        <p:txBody>
          <a:bodyPr/>
          <a:lstStyle/>
          <a:p>
            <a:r>
              <a:rPr lang="en-US" sz="1800" dirty="0"/>
              <a:t>2020 Leadership Meeting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B70FEF-F4A2-49AF-994A-C3B07FE30E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72" y="2534871"/>
            <a:ext cx="2743998" cy="337476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E1393B-E3B8-41C3-807F-32BFEE9935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98975" y="243756"/>
            <a:ext cx="1669645" cy="2013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2339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50F0ED-D06E-4C16-8FCC-565ACFA9F3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65740" y="410766"/>
            <a:ext cx="7096283" cy="779859"/>
          </a:xfrm>
        </p:spPr>
        <p:txBody>
          <a:bodyPr>
            <a:normAutofit/>
          </a:bodyPr>
          <a:lstStyle/>
          <a:p>
            <a:r>
              <a:rPr lang="en-US" sz="3600" b="1" dirty="0"/>
              <a:t>Meet Your State Program Director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FCEDB4-3F02-4447-80A3-21DFA890CD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9905" y="1818004"/>
            <a:ext cx="9954369" cy="4495094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 </a:t>
            </a:r>
            <a:r>
              <a:rPr lang="en-US" sz="3600" dirty="0">
                <a:solidFill>
                  <a:srgbClr val="FF0000"/>
                </a:solidFill>
              </a:rPr>
              <a:t>	 Terry Waters</a:t>
            </a:r>
          </a:p>
          <a:p>
            <a:pPr algn="l"/>
            <a:endParaRPr lang="en-US" sz="3600" dirty="0">
              <a:solidFill>
                <a:srgbClr val="FF0000"/>
              </a:solidFill>
            </a:endParaRPr>
          </a:p>
          <a:p>
            <a:pPr algn="l"/>
            <a:endParaRPr lang="en-US" dirty="0"/>
          </a:p>
          <a:p>
            <a:pPr algn="l"/>
            <a:endParaRPr lang="en-US" dirty="0"/>
          </a:p>
          <a:p>
            <a:pPr algn="l"/>
            <a:endParaRPr lang="en-US" dirty="0"/>
          </a:p>
        </p:txBody>
      </p:sp>
      <p:pic>
        <p:nvPicPr>
          <p:cNvPr id="5" name="Picture 4" descr="A picture containing queen, container, drawing, can&#10;&#10;Description automatically generated">
            <a:extLst>
              <a:ext uri="{FF2B5EF4-FFF2-40B4-BE49-F238E27FC236}">
                <a16:creationId xmlns:a16="http://schemas.microsoft.com/office/drawing/2014/main" id="{F3801B8C-F60E-4A3F-A0F3-8E3FB297A4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850" y="121114"/>
            <a:ext cx="1810127" cy="1810127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4E62DD4-AB65-4E33-AAB9-09B013003556}"/>
              </a:ext>
            </a:extLst>
          </p:cNvPr>
          <p:cNvCxnSpPr>
            <a:cxnSpLocks/>
          </p:cNvCxnSpPr>
          <p:nvPr/>
        </p:nvCxnSpPr>
        <p:spPr>
          <a:xfrm>
            <a:off x="2467018" y="1327078"/>
            <a:ext cx="8528789" cy="36829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D537532D-8A12-4F93-9947-CD4C6FFE5C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-461481" y="6371761"/>
            <a:ext cx="4114800" cy="365125"/>
          </a:xfrm>
        </p:spPr>
        <p:txBody>
          <a:bodyPr/>
          <a:lstStyle/>
          <a:p>
            <a:r>
              <a:rPr lang="en-US" sz="1800" dirty="0"/>
              <a:t>2020 Leadership Meeting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6AC6189-4725-4FF2-B2E3-3225512554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15611" y="-9120"/>
            <a:ext cx="1457325" cy="194036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D52AEC5-2095-41E7-BA47-56048E8513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6068" y="2526823"/>
            <a:ext cx="2954501" cy="3666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92993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50F0ED-D06E-4C16-8FCC-565ACFA9F3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65740" y="410765"/>
            <a:ext cx="7096283" cy="956859"/>
          </a:xfrm>
        </p:spPr>
        <p:txBody>
          <a:bodyPr>
            <a:noAutofit/>
          </a:bodyPr>
          <a:lstStyle/>
          <a:p>
            <a:r>
              <a:rPr lang="en-US" sz="4800" b="1" dirty="0"/>
              <a:t>State Program Team Goals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FCEDB4-3F02-4447-80A3-21DFA890CD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9906" y="1937191"/>
            <a:ext cx="9878602" cy="4677053"/>
          </a:xfrm>
        </p:spPr>
        <p:txBody>
          <a:bodyPr>
            <a:normAutofit fontScale="92500"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dirty="0"/>
              <a:t>80% council participation in FIA programs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32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dirty="0"/>
              <a:t>Sharing of “best practices”- State Newsletter, Chapter Mtgs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32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dirty="0"/>
              <a:t>“Check-ins” with District Deputies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32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dirty="0"/>
              <a:t>New program activations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32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dirty="0"/>
              <a:t>Help identify talent and future leaders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3200" dirty="0"/>
          </a:p>
          <a:p>
            <a:pPr algn="l"/>
            <a:endParaRPr lang="en-US" dirty="0"/>
          </a:p>
        </p:txBody>
      </p:sp>
      <p:pic>
        <p:nvPicPr>
          <p:cNvPr id="5" name="Picture 4" descr="A picture containing queen, container, drawing, can&#10;&#10;Description automatically generated">
            <a:extLst>
              <a:ext uri="{FF2B5EF4-FFF2-40B4-BE49-F238E27FC236}">
                <a16:creationId xmlns:a16="http://schemas.microsoft.com/office/drawing/2014/main" id="{F3801B8C-F60E-4A3F-A0F3-8E3FB297A4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72" y="243756"/>
            <a:ext cx="1810127" cy="1693435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4E62DD4-AB65-4E33-AAB9-09B013003556}"/>
              </a:ext>
            </a:extLst>
          </p:cNvPr>
          <p:cNvCxnSpPr>
            <a:cxnSpLocks/>
          </p:cNvCxnSpPr>
          <p:nvPr/>
        </p:nvCxnSpPr>
        <p:spPr>
          <a:xfrm>
            <a:off x="2347832" y="1786531"/>
            <a:ext cx="8528789" cy="36829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D537532D-8A12-4F93-9947-CD4C6FFE5C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-461481" y="6371761"/>
            <a:ext cx="4114800" cy="365125"/>
          </a:xfrm>
        </p:spPr>
        <p:txBody>
          <a:bodyPr/>
          <a:lstStyle/>
          <a:p>
            <a:r>
              <a:rPr lang="en-US" sz="1800" dirty="0"/>
              <a:t>2020 Leadership Meeting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823A373-5284-4CC0-BD82-B093B90981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1295" y="243756"/>
            <a:ext cx="1457325" cy="181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63804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50F0ED-D06E-4C16-8FCC-565ACFA9F3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65741" y="323851"/>
            <a:ext cx="6406860" cy="725172"/>
          </a:xfrm>
        </p:spPr>
        <p:txBody>
          <a:bodyPr>
            <a:noAutofit/>
          </a:bodyPr>
          <a:lstStyle/>
          <a:p>
            <a:r>
              <a:rPr lang="en-US" sz="4400" b="1" dirty="0"/>
              <a:t>Grand Knight Action Items: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FCEDB4-3F02-4447-80A3-21DFA890CD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42198" y="636104"/>
            <a:ext cx="10106769" cy="6100785"/>
          </a:xfrm>
        </p:spPr>
        <p:txBody>
          <a:bodyPr>
            <a:normAutofit fontScale="25000" lnSpcReduction="20000"/>
          </a:bodyPr>
          <a:lstStyle/>
          <a:p>
            <a:pPr algn="l"/>
            <a:r>
              <a:rPr lang="en-US" sz="9600" b="1" u="sng" dirty="0"/>
              <a:t>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9600" u="sng" dirty="0"/>
          </a:p>
          <a:p>
            <a:pPr marL="1257300" lvl="2" indent="-342900" algn="l">
              <a:buFont typeface="Arial" panose="020B0604020202020204" pitchFamily="34" charset="0"/>
              <a:buChar char="•"/>
            </a:pPr>
            <a:r>
              <a:rPr lang="en-US" sz="14400" dirty="0">
                <a:solidFill>
                  <a:srgbClr val="FF0000"/>
                </a:solidFill>
              </a:rPr>
              <a:t>Build 12-month FIA program calendar to ensure well-rounded focus on 4 categories</a:t>
            </a:r>
          </a:p>
          <a:p>
            <a:pPr marL="1257300" lvl="2" indent="-342900" algn="l">
              <a:buFont typeface="Arial" panose="020B0604020202020204" pitchFamily="34" charset="0"/>
              <a:buChar char="•"/>
            </a:pPr>
            <a:endParaRPr lang="en-US" sz="14400" dirty="0">
              <a:solidFill>
                <a:srgbClr val="FF0000"/>
              </a:solidFill>
            </a:endParaRPr>
          </a:p>
          <a:p>
            <a:pPr marL="1257300" lvl="2" indent="-342900" algn="l">
              <a:buFont typeface="Arial" panose="020B0604020202020204" pitchFamily="34" charset="0"/>
              <a:buChar char="•"/>
            </a:pPr>
            <a:r>
              <a:rPr lang="en-US" sz="14400" dirty="0">
                <a:solidFill>
                  <a:srgbClr val="FF0000"/>
                </a:solidFill>
              </a:rPr>
              <a:t>Ensure you have knowledgeable program directors in place</a:t>
            </a:r>
          </a:p>
          <a:p>
            <a:pPr marL="1257300" lvl="2" indent="-342900" algn="l">
              <a:buFont typeface="Arial" panose="020B0604020202020204" pitchFamily="34" charset="0"/>
              <a:buChar char="•"/>
            </a:pPr>
            <a:endParaRPr lang="en-US" sz="14400" dirty="0">
              <a:solidFill>
                <a:srgbClr val="FF0000"/>
              </a:solidFill>
            </a:endParaRPr>
          </a:p>
          <a:p>
            <a:pPr marL="1257300" lvl="2" indent="-342900" algn="l">
              <a:buFont typeface="Arial" panose="020B0604020202020204" pitchFamily="34" charset="0"/>
              <a:buChar char="•"/>
            </a:pPr>
            <a:r>
              <a:rPr lang="en-US" sz="14400" dirty="0">
                <a:solidFill>
                  <a:srgbClr val="FF0000"/>
                </a:solidFill>
              </a:rPr>
              <a:t>Try one new program</a:t>
            </a:r>
          </a:p>
          <a:p>
            <a:pPr marL="1257300" lvl="2" indent="-342900" algn="l">
              <a:buFont typeface="Arial" panose="020B0604020202020204" pitchFamily="34" charset="0"/>
              <a:buChar char="•"/>
            </a:pPr>
            <a:endParaRPr lang="en-US" sz="14400" dirty="0">
              <a:solidFill>
                <a:srgbClr val="FF0000"/>
              </a:solidFill>
            </a:endParaRPr>
          </a:p>
          <a:p>
            <a:pPr marL="1257300" lvl="2" indent="-342900" algn="l">
              <a:buFont typeface="Arial" panose="020B0604020202020204" pitchFamily="34" charset="0"/>
              <a:buChar char="•"/>
            </a:pPr>
            <a:r>
              <a:rPr lang="en-US" sz="14400" dirty="0">
                <a:solidFill>
                  <a:srgbClr val="FF0000"/>
                </a:solidFill>
              </a:rPr>
              <a:t>Share your success stories</a:t>
            </a:r>
          </a:p>
          <a:p>
            <a:pPr marL="1257300" lvl="2" indent="-342900" algn="l">
              <a:buFont typeface="Arial" panose="020B0604020202020204" pitchFamily="34" charset="0"/>
              <a:buChar char="•"/>
            </a:pPr>
            <a:endParaRPr lang="en-US" sz="14400" dirty="0">
              <a:solidFill>
                <a:srgbClr val="FF0000"/>
              </a:solidFill>
            </a:endParaRPr>
          </a:p>
          <a:p>
            <a:pPr marL="1257300" lvl="2" indent="-342900" algn="l">
              <a:buFont typeface="Arial" panose="020B0604020202020204" pitchFamily="34" charset="0"/>
              <a:buChar char="•"/>
            </a:pPr>
            <a:r>
              <a:rPr lang="en-US" sz="14400" dirty="0">
                <a:solidFill>
                  <a:srgbClr val="FF0000"/>
                </a:solidFill>
              </a:rPr>
              <a:t>Embrace and utilize new program reporting process</a:t>
            </a:r>
          </a:p>
          <a:p>
            <a:pPr marL="1257300" lvl="2" indent="-342900" algn="l">
              <a:buFont typeface="Arial" panose="020B0604020202020204" pitchFamily="34" charset="0"/>
              <a:buChar char="•"/>
            </a:pPr>
            <a:endParaRPr lang="en-US" sz="9000" dirty="0">
              <a:solidFill>
                <a:srgbClr val="FF0000"/>
              </a:solidFill>
            </a:endParaRPr>
          </a:p>
          <a:p>
            <a:pPr marL="1257300" lvl="2" indent="-342900" algn="l">
              <a:buFont typeface="Arial" panose="020B0604020202020204" pitchFamily="34" charset="0"/>
              <a:buChar char="•"/>
            </a:pPr>
            <a:endParaRPr lang="en-US" sz="9000" dirty="0">
              <a:solidFill>
                <a:srgbClr val="FF0000"/>
              </a:solidFill>
            </a:endParaRPr>
          </a:p>
          <a:p>
            <a:pPr marL="1257300" lvl="2" indent="-342900" algn="l">
              <a:buFont typeface="Arial" panose="020B0604020202020204" pitchFamily="34" charset="0"/>
              <a:buChar char="•"/>
            </a:pPr>
            <a:endParaRPr lang="en-US" sz="9000" dirty="0">
              <a:solidFill>
                <a:srgbClr val="FF0000"/>
              </a:solidFill>
            </a:endParaRPr>
          </a:p>
          <a:p>
            <a:pPr marL="1257300" lvl="2" indent="-342900" algn="l">
              <a:buFont typeface="Arial" panose="020B0604020202020204" pitchFamily="34" charset="0"/>
              <a:buChar char="•"/>
            </a:pPr>
            <a:endParaRPr lang="en-US" sz="9000" dirty="0">
              <a:solidFill>
                <a:srgbClr val="FF0000"/>
              </a:solidFill>
            </a:endParaRPr>
          </a:p>
          <a:p>
            <a:pPr algn="l"/>
            <a:r>
              <a:rPr lang="en-US" sz="9600" dirty="0"/>
              <a:t>		</a:t>
            </a:r>
          </a:p>
          <a:p>
            <a:pPr algn="l"/>
            <a:r>
              <a:rPr lang="en-US" sz="9600" dirty="0"/>
              <a:t>	</a:t>
            </a:r>
            <a:endParaRPr lang="en-US" sz="9600" dirty="0">
              <a:solidFill>
                <a:srgbClr val="FF0000"/>
              </a:solidFill>
            </a:endParaRPr>
          </a:p>
          <a:p>
            <a:pPr algn="l"/>
            <a:r>
              <a:rPr lang="en-US" sz="2800" dirty="0">
                <a:solidFill>
                  <a:srgbClr val="FF0000"/>
                </a:solidFill>
              </a:rPr>
              <a:t>		</a:t>
            </a:r>
            <a:endParaRPr lang="en-US" sz="2800" dirty="0"/>
          </a:p>
          <a:p>
            <a:pPr algn="l"/>
            <a:endParaRPr lang="en-US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/>
          </a:p>
          <a:p>
            <a:pPr algn="l"/>
            <a:endParaRPr lang="en-US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5" name="Picture 4" descr="A picture containing queen, container, drawing, can&#10;&#10;Description automatically generated">
            <a:extLst>
              <a:ext uri="{FF2B5EF4-FFF2-40B4-BE49-F238E27FC236}">
                <a16:creationId xmlns:a16="http://schemas.microsoft.com/office/drawing/2014/main" id="{F3801B8C-F60E-4A3F-A0F3-8E3FB297A4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72" y="243756"/>
            <a:ext cx="1124003" cy="982845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4E62DD4-AB65-4E33-AAB9-09B013003556}"/>
              </a:ext>
            </a:extLst>
          </p:cNvPr>
          <p:cNvCxnSpPr>
            <a:cxnSpLocks/>
          </p:cNvCxnSpPr>
          <p:nvPr/>
        </p:nvCxnSpPr>
        <p:spPr>
          <a:xfrm>
            <a:off x="2272932" y="948624"/>
            <a:ext cx="8528789" cy="36829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D537532D-8A12-4F93-9947-CD4C6FFE5C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-461481" y="6614244"/>
            <a:ext cx="890053" cy="122642"/>
          </a:xfrm>
        </p:spPr>
        <p:txBody>
          <a:bodyPr/>
          <a:lstStyle/>
          <a:p>
            <a:endParaRPr lang="en-US" sz="1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2F4F531-E778-4363-A35A-8A10BC2F30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73219" y="77956"/>
            <a:ext cx="1230295" cy="1423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55210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50F0ED-D06E-4C16-8FCC-565ACFA9F3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65740" y="410765"/>
            <a:ext cx="7096283" cy="956859"/>
          </a:xfrm>
        </p:spPr>
        <p:txBody>
          <a:bodyPr>
            <a:noAutofit/>
          </a:bodyPr>
          <a:lstStyle/>
          <a:p>
            <a:r>
              <a:rPr lang="en-US" sz="4800" b="1" dirty="0"/>
              <a:t>Program Team Updates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FCEDB4-3F02-4447-80A3-21DFA890CD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9906" y="2146852"/>
            <a:ext cx="9878602" cy="4166245"/>
          </a:xfrm>
        </p:spPr>
        <p:txBody>
          <a:bodyPr>
            <a:normAutofit fontScale="92500" lnSpcReduction="2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500" dirty="0"/>
              <a:t>“Tootsie Roll” Program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35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500" dirty="0"/>
              <a:t>Car Raffle Program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35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500" dirty="0"/>
              <a:t> Distribution of State Supplies</a:t>
            </a:r>
          </a:p>
          <a:p>
            <a:pPr lvl="1" algn="l"/>
            <a:r>
              <a:rPr lang="en-US" sz="3500" dirty="0"/>
              <a:t>     (pins, shirts, badges, raffle tickets)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35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500" dirty="0"/>
              <a:t>Program Seminars- July/August</a:t>
            </a:r>
          </a:p>
          <a:p>
            <a:pPr algn="l"/>
            <a:r>
              <a:rPr lang="en-US" sz="3200" dirty="0"/>
              <a:t>                </a:t>
            </a:r>
          </a:p>
          <a:p>
            <a:pPr algn="l"/>
            <a:endParaRPr lang="en-US" sz="32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3200" dirty="0"/>
          </a:p>
          <a:p>
            <a:pPr algn="l"/>
            <a:endParaRPr lang="en-US" sz="3200" dirty="0"/>
          </a:p>
          <a:p>
            <a:pPr algn="l"/>
            <a:endParaRPr lang="en-US" dirty="0"/>
          </a:p>
        </p:txBody>
      </p:sp>
      <p:pic>
        <p:nvPicPr>
          <p:cNvPr id="5" name="Picture 4" descr="A picture containing queen, container, drawing, can&#10;&#10;Description automatically generated">
            <a:extLst>
              <a:ext uri="{FF2B5EF4-FFF2-40B4-BE49-F238E27FC236}">
                <a16:creationId xmlns:a16="http://schemas.microsoft.com/office/drawing/2014/main" id="{F3801B8C-F60E-4A3F-A0F3-8E3FB297A4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72" y="243756"/>
            <a:ext cx="1810127" cy="1810127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4E62DD4-AB65-4E33-AAB9-09B013003556}"/>
              </a:ext>
            </a:extLst>
          </p:cNvPr>
          <p:cNvCxnSpPr>
            <a:cxnSpLocks/>
          </p:cNvCxnSpPr>
          <p:nvPr/>
        </p:nvCxnSpPr>
        <p:spPr>
          <a:xfrm>
            <a:off x="2347832" y="1786531"/>
            <a:ext cx="8528789" cy="36829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D537532D-8A12-4F93-9947-CD4C6FFE5C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-461481" y="6371761"/>
            <a:ext cx="4114800" cy="365125"/>
          </a:xfrm>
        </p:spPr>
        <p:txBody>
          <a:bodyPr/>
          <a:lstStyle/>
          <a:p>
            <a:r>
              <a:rPr lang="en-US" sz="1800" dirty="0"/>
              <a:t>2020 Leadership Meeting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823A373-5284-4CC0-BD82-B093B90981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1295" y="243756"/>
            <a:ext cx="1457325" cy="181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4660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50F0ED-D06E-4C16-8FCC-565ACFA9F3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65740" y="410765"/>
            <a:ext cx="7096283" cy="956859"/>
          </a:xfrm>
        </p:spPr>
        <p:txBody>
          <a:bodyPr>
            <a:noAutofit/>
          </a:bodyPr>
          <a:lstStyle/>
          <a:p>
            <a:r>
              <a:rPr lang="en-US" sz="4800" b="1" dirty="0"/>
              <a:t>“Tootsie Roll” Program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FCEDB4-3F02-4447-80A3-21DFA890CD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9906" y="2146852"/>
            <a:ext cx="9878602" cy="4166245"/>
          </a:xfrm>
        </p:spPr>
        <p:txBody>
          <a:bodyPr>
            <a:normAutofit fontScale="62500" lnSpcReduction="2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800" dirty="0"/>
              <a:t>Moving to Spring 2021 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38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800" dirty="0"/>
              <a:t>TR orders collected at Fall Mtg in October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38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800" dirty="0"/>
              <a:t>Distribution of tootsie rolls Dec/Jan using DD </a:t>
            </a:r>
          </a:p>
          <a:p>
            <a:pPr algn="l"/>
            <a:r>
              <a:rPr lang="en-US" sz="3800" dirty="0"/>
              <a:t>     drop sites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38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800" dirty="0"/>
              <a:t>Funds submitted to State by April 1, 2021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38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800" dirty="0"/>
              <a:t>Distribution of funds to local organizations May-June 2021</a:t>
            </a:r>
          </a:p>
          <a:p>
            <a:pPr algn="l"/>
            <a:r>
              <a:rPr lang="en-US" sz="3200" dirty="0"/>
              <a:t>                </a:t>
            </a:r>
          </a:p>
          <a:p>
            <a:pPr algn="l"/>
            <a:endParaRPr lang="en-US" sz="32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3200" dirty="0"/>
          </a:p>
          <a:p>
            <a:pPr algn="l"/>
            <a:endParaRPr lang="en-US" sz="3200" dirty="0"/>
          </a:p>
          <a:p>
            <a:pPr algn="l"/>
            <a:endParaRPr lang="en-US" dirty="0"/>
          </a:p>
        </p:txBody>
      </p:sp>
      <p:pic>
        <p:nvPicPr>
          <p:cNvPr id="5" name="Picture 4" descr="A picture containing queen, container, drawing, can&#10;&#10;Description automatically generated">
            <a:extLst>
              <a:ext uri="{FF2B5EF4-FFF2-40B4-BE49-F238E27FC236}">
                <a16:creationId xmlns:a16="http://schemas.microsoft.com/office/drawing/2014/main" id="{F3801B8C-F60E-4A3F-A0F3-8E3FB297A4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72" y="243756"/>
            <a:ext cx="1810127" cy="1810127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4E62DD4-AB65-4E33-AAB9-09B013003556}"/>
              </a:ext>
            </a:extLst>
          </p:cNvPr>
          <p:cNvCxnSpPr>
            <a:cxnSpLocks/>
          </p:cNvCxnSpPr>
          <p:nvPr/>
        </p:nvCxnSpPr>
        <p:spPr>
          <a:xfrm>
            <a:off x="2347832" y="1786531"/>
            <a:ext cx="8528789" cy="36829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D537532D-8A12-4F93-9947-CD4C6FFE5C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-461481" y="6371761"/>
            <a:ext cx="4114800" cy="365125"/>
          </a:xfrm>
        </p:spPr>
        <p:txBody>
          <a:bodyPr/>
          <a:lstStyle/>
          <a:p>
            <a:r>
              <a:rPr lang="en-US" sz="1800" dirty="0"/>
              <a:t>2020 Leadership Meeting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823A373-5284-4CC0-BD82-B093B90981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1295" y="243756"/>
            <a:ext cx="1457325" cy="1810127"/>
          </a:xfrm>
          <a:prstGeom prst="rect">
            <a:avLst/>
          </a:prstGeom>
        </p:spPr>
      </p:pic>
      <p:pic>
        <p:nvPicPr>
          <p:cNvPr id="8" name="image3.jpeg">
            <a:extLst>
              <a:ext uri="{FF2B5EF4-FFF2-40B4-BE49-F238E27FC236}">
                <a16:creationId xmlns:a16="http://schemas.microsoft.com/office/drawing/2014/main" id="{C8D70558-0146-4E28-952A-A5D0FD2A2703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1547" y="2141634"/>
            <a:ext cx="3593990" cy="32550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9125270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50F0ED-D06E-4C16-8FCC-565ACFA9F3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65740" y="410765"/>
            <a:ext cx="7096283" cy="956859"/>
          </a:xfrm>
        </p:spPr>
        <p:txBody>
          <a:bodyPr>
            <a:noAutofit/>
          </a:bodyPr>
          <a:lstStyle/>
          <a:p>
            <a:r>
              <a:rPr lang="en-US" sz="4800" b="1" dirty="0"/>
              <a:t>“Car Raffle” Program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FCEDB4-3F02-4447-80A3-21DFA890CD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9906" y="2146852"/>
            <a:ext cx="9878602" cy="4166245"/>
          </a:xfrm>
        </p:spPr>
        <p:txBody>
          <a:bodyPr>
            <a:normAutofit fontScale="92500" lnSpcReduction="2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000" dirty="0"/>
              <a:t>Extended to Spring 2021 this fraternal year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30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000" dirty="0"/>
              <a:t>Distribution of tickets and signs July 2020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30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000" dirty="0"/>
              <a:t>Funds submitted to State in March 2021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30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000" dirty="0"/>
              <a:t>Mustang (2021) drawing at </a:t>
            </a:r>
          </a:p>
          <a:p>
            <a:pPr algn="l"/>
            <a:r>
              <a:rPr lang="en-US" sz="3000" dirty="0"/>
              <a:t>     Founders Day Dinner in March 2021</a:t>
            </a:r>
          </a:p>
          <a:p>
            <a:pPr algn="l"/>
            <a:r>
              <a:rPr lang="en-US" sz="3200" dirty="0"/>
              <a:t>                </a:t>
            </a:r>
          </a:p>
          <a:p>
            <a:pPr algn="l"/>
            <a:endParaRPr lang="en-US" sz="32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3200" dirty="0"/>
          </a:p>
          <a:p>
            <a:pPr algn="l"/>
            <a:endParaRPr lang="en-US" sz="3200" dirty="0"/>
          </a:p>
          <a:p>
            <a:pPr algn="l"/>
            <a:endParaRPr lang="en-US" dirty="0"/>
          </a:p>
        </p:txBody>
      </p:sp>
      <p:pic>
        <p:nvPicPr>
          <p:cNvPr id="5" name="Picture 4" descr="A picture containing queen, container, drawing, can&#10;&#10;Description automatically generated">
            <a:extLst>
              <a:ext uri="{FF2B5EF4-FFF2-40B4-BE49-F238E27FC236}">
                <a16:creationId xmlns:a16="http://schemas.microsoft.com/office/drawing/2014/main" id="{F3801B8C-F60E-4A3F-A0F3-8E3FB297A4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72" y="243756"/>
            <a:ext cx="1810127" cy="1810127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4E62DD4-AB65-4E33-AAB9-09B013003556}"/>
              </a:ext>
            </a:extLst>
          </p:cNvPr>
          <p:cNvCxnSpPr>
            <a:cxnSpLocks/>
          </p:cNvCxnSpPr>
          <p:nvPr/>
        </p:nvCxnSpPr>
        <p:spPr>
          <a:xfrm>
            <a:off x="2347832" y="1786531"/>
            <a:ext cx="8528789" cy="36829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D537532D-8A12-4F93-9947-CD4C6FFE5C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-461481" y="6371761"/>
            <a:ext cx="4114800" cy="365125"/>
          </a:xfrm>
        </p:spPr>
        <p:txBody>
          <a:bodyPr/>
          <a:lstStyle/>
          <a:p>
            <a:r>
              <a:rPr lang="en-US" sz="1800" dirty="0"/>
              <a:t>2020 Leadership Meeting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823A373-5284-4CC0-BD82-B093B90981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1295" y="243756"/>
            <a:ext cx="1457325" cy="181012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ACAD78F-615E-4E89-963C-04963A899C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2501" y="1916329"/>
            <a:ext cx="2984115" cy="4253351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52D208DC-AC72-4BA1-8299-C497C4A22A06}"/>
                  </a:ext>
                </a:extLst>
              </p14:cNvPr>
              <p14:cNvContentPartPr/>
              <p14:nvPr/>
            </p14:nvContentPartPr>
            <p14:xfrm>
              <a:off x="9621016" y="2822416"/>
              <a:ext cx="360" cy="36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52D208DC-AC72-4BA1-8299-C497C4A22A06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612016" y="2813776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636F52F9-28F0-4FFD-A304-BE079AD69DCD}"/>
                  </a:ext>
                </a:extLst>
              </p14:cNvPr>
              <p14:cNvContentPartPr/>
              <p14:nvPr/>
            </p14:nvContentPartPr>
            <p14:xfrm>
              <a:off x="9859336" y="3863896"/>
              <a:ext cx="360" cy="36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636F52F9-28F0-4FFD-A304-BE079AD69DCD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850696" y="3854896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BFBD0063-A5DE-4507-B696-E75FF3D66FAF}"/>
                  </a:ext>
                </a:extLst>
              </p14:cNvPr>
              <p14:cNvContentPartPr/>
              <p14:nvPr/>
            </p14:nvContentPartPr>
            <p14:xfrm>
              <a:off x="9843856" y="3975136"/>
              <a:ext cx="360" cy="36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BFBD0063-A5DE-4507-B696-E75FF3D66FAF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834856" y="3966136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4931892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50F0ED-D06E-4C16-8FCC-565ACFA9F3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65740" y="410766"/>
            <a:ext cx="7096283" cy="953141"/>
          </a:xfrm>
        </p:spPr>
        <p:txBody>
          <a:bodyPr>
            <a:normAutofit fontScale="90000"/>
          </a:bodyPr>
          <a:lstStyle/>
          <a:p>
            <a:r>
              <a:rPr lang="en-US" sz="4800" dirty="0"/>
              <a:t>Make Every Program an Invitation to Become a Knight!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FCEDB4-3F02-4447-80A3-21DFA890CD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9906" y="1665332"/>
            <a:ext cx="9878602" cy="4647766"/>
          </a:xfrm>
        </p:spPr>
        <p:txBody>
          <a:bodyPr>
            <a:normAutofit fontScale="92500" lnSpcReduction="2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 </a:t>
            </a:r>
            <a:r>
              <a:rPr lang="en-US" sz="2800" dirty="0"/>
              <a:t>You don’t have to be a member of the Knights to participate in most of our programs!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Invite men to participate-we always need more volunteers!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Give Catholic men an opportunity to enjoy a “real time” experience involving faith and fraternity!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Remember to invite wives and families to participate in your programs!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Remember to include your recruitment materials!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800" dirty="0">
              <a:solidFill>
                <a:srgbClr val="FF0000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800" dirty="0">
              <a:solidFill>
                <a:srgbClr val="FF0000"/>
              </a:solidFill>
            </a:endParaRPr>
          </a:p>
          <a:p>
            <a:pPr algn="l"/>
            <a:endParaRPr lang="en-US" dirty="0"/>
          </a:p>
          <a:p>
            <a:pPr algn="l"/>
            <a:endParaRPr lang="en-US" dirty="0"/>
          </a:p>
          <a:p>
            <a:pPr algn="l"/>
            <a:endParaRPr lang="en-US" dirty="0"/>
          </a:p>
          <a:p>
            <a:pPr algn="l"/>
            <a:endParaRPr lang="en-US" dirty="0"/>
          </a:p>
        </p:txBody>
      </p:sp>
      <p:pic>
        <p:nvPicPr>
          <p:cNvPr id="5" name="Picture 4" descr="A picture containing queen, container, drawing, can&#10;&#10;Description automatically generated">
            <a:extLst>
              <a:ext uri="{FF2B5EF4-FFF2-40B4-BE49-F238E27FC236}">
                <a16:creationId xmlns:a16="http://schemas.microsoft.com/office/drawing/2014/main" id="{F3801B8C-F60E-4A3F-A0F3-8E3FB297A4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527" y="-17727"/>
            <a:ext cx="1683060" cy="1683060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4E62DD4-AB65-4E33-AAB9-09B013003556}"/>
              </a:ext>
            </a:extLst>
          </p:cNvPr>
          <p:cNvCxnSpPr>
            <a:cxnSpLocks/>
          </p:cNvCxnSpPr>
          <p:nvPr/>
        </p:nvCxnSpPr>
        <p:spPr>
          <a:xfrm>
            <a:off x="2467018" y="1327078"/>
            <a:ext cx="8528789" cy="36829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D537532D-8A12-4F93-9947-CD4C6FFE5C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-461481" y="6371761"/>
            <a:ext cx="4114800" cy="365125"/>
          </a:xfrm>
        </p:spPr>
        <p:txBody>
          <a:bodyPr/>
          <a:lstStyle/>
          <a:p>
            <a:r>
              <a:rPr lang="en-US" sz="1800" dirty="0"/>
              <a:t>2020 Leadership Meeting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3BD6FE3-4903-4613-8428-20A364A47E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82635" y="44373"/>
            <a:ext cx="1457325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40968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50F0ED-D06E-4C16-8FCC-565ACFA9F3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65741" y="1"/>
            <a:ext cx="5140034" cy="1952624"/>
          </a:xfrm>
        </p:spPr>
        <p:txBody>
          <a:bodyPr>
            <a:noAutofit/>
          </a:bodyPr>
          <a:lstStyle/>
          <a:p>
            <a:r>
              <a:rPr lang="en-US" sz="3200" b="1" dirty="0"/>
              <a:t>“Every program is an opportunity for a Knight to put his </a:t>
            </a:r>
            <a:r>
              <a:rPr lang="en-US" sz="3200" b="1" i="1" dirty="0"/>
              <a:t>faith into action </a:t>
            </a:r>
            <a:r>
              <a:rPr lang="en-US" sz="3200" b="1" dirty="0"/>
              <a:t>and to step into the breach.”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9891759-04BB-426F-8363-68D44162D5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7" y="2053882"/>
            <a:ext cx="12096006" cy="4804120"/>
          </a:xfrm>
          <a:prstGeom prst="rect">
            <a:avLst/>
          </a:prstGeom>
        </p:spPr>
      </p:pic>
      <p:pic>
        <p:nvPicPr>
          <p:cNvPr id="5" name="Picture 4" descr="A picture containing queen, container, drawing, can&#10;&#10;Description automatically generated">
            <a:extLst>
              <a:ext uri="{FF2B5EF4-FFF2-40B4-BE49-F238E27FC236}">
                <a16:creationId xmlns:a16="http://schemas.microsoft.com/office/drawing/2014/main" id="{F3801B8C-F60E-4A3F-A0F3-8E3FB297A4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72" y="243756"/>
            <a:ext cx="1810127" cy="1708869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4E62DD4-AB65-4E33-AAB9-09B013003556}"/>
              </a:ext>
            </a:extLst>
          </p:cNvPr>
          <p:cNvCxnSpPr>
            <a:cxnSpLocks/>
          </p:cNvCxnSpPr>
          <p:nvPr/>
        </p:nvCxnSpPr>
        <p:spPr>
          <a:xfrm>
            <a:off x="2373010" y="1952625"/>
            <a:ext cx="8528789" cy="36829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6A0D68C9-EC7B-42CE-9454-5026761D25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80026" y="243756"/>
            <a:ext cx="1457325" cy="1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9620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50F0ED-D06E-4C16-8FCC-565ACFA9F3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65740" y="410766"/>
            <a:ext cx="7096283" cy="779859"/>
          </a:xfrm>
        </p:spPr>
        <p:txBody>
          <a:bodyPr>
            <a:normAutofit fontScale="90000"/>
          </a:bodyPr>
          <a:lstStyle/>
          <a:p>
            <a:r>
              <a:rPr lang="en-US" sz="4800" b="1" dirty="0"/>
              <a:t>Find Us in the State Directory!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FCEDB4-3F02-4447-80A3-21DFA890CD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9905" y="1818004"/>
            <a:ext cx="9954369" cy="4495094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 </a:t>
            </a:r>
          </a:p>
          <a:p>
            <a:pPr algn="l"/>
            <a:endParaRPr lang="en-US" dirty="0"/>
          </a:p>
          <a:p>
            <a:pPr algn="l"/>
            <a:endParaRPr lang="en-US" dirty="0"/>
          </a:p>
        </p:txBody>
      </p:sp>
      <p:pic>
        <p:nvPicPr>
          <p:cNvPr id="5" name="Picture 4" descr="A picture containing queen, container, drawing, can&#10;&#10;Description automatically generated">
            <a:extLst>
              <a:ext uri="{FF2B5EF4-FFF2-40B4-BE49-F238E27FC236}">
                <a16:creationId xmlns:a16="http://schemas.microsoft.com/office/drawing/2014/main" id="{F3801B8C-F60E-4A3F-A0F3-8E3FB297A4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850" y="121114"/>
            <a:ext cx="1810127" cy="1810127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4E62DD4-AB65-4E33-AAB9-09B013003556}"/>
              </a:ext>
            </a:extLst>
          </p:cNvPr>
          <p:cNvCxnSpPr>
            <a:cxnSpLocks/>
          </p:cNvCxnSpPr>
          <p:nvPr/>
        </p:nvCxnSpPr>
        <p:spPr>
          <a:xfrm>
            <a:off x="2467018" y="1327078"/>
            <a:ext cx="8528789" cy="36829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D537532D-8A12-4F93-9947-CD4C6FFE5C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-461481" y="6371761"/>
            <a:ext cx="4114800" cy="365125"/>
          </a:xfrm>
        </p:spPr>
        <p:txBody>
          <a:bodyPr/>
          <a:lstStyle/>
          <a:p>
            <a:r>
              <a:rPr lang="en-US" sz="1800" dirty="0"/>
              <a:t>2020 Leadership Meeting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6AC6189-4725-4FF2-B2E3-3225512554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15611" y="-9120"/>
            <a:ext cx="1457325" cy="194036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F91C8F2-C1F8-474B-B7AE-47AB0946AC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5662" y="2235795"/>
            <a:ext cx="1552865" cy="19957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E13E676-227F-41DD-AF53-259C2AE66E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12" y="4403874"/>
            <a:ext cx="1667620" cy="196788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55D3FDF-9976-4FA4-A85B-32B8324C154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25661" y="4403874"/>
            <a:ext cx="1552865" cy="196788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76AE401-281A-4E3A-AE47-D55B4FDCB34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4289" y="2235795"/>
            <a:ext cx="1667620" cy="196788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EADED6B-5EAF-4BC5-ADBE-C1B84E03636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30333" y="2235795"/>
            <a:ext cx="1667620" cy="199570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4725EF2-1FD5-48E8-954A-2869972461A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00079" y="2235795"/>
            <a:ext cx="3072351" cy="4077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783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50F0ED-D06E-4C16-8FCC-565ACFA9F3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65740" y="-60959"/>
            <a:ext cx="6613689" cy="1637210"/>
          </a:xfrm>
        </p:spPr>
        <p:txBody>
          <a:bodyPr>
            <a:normAutofit fontScale="90000"/>
          </a:bodyPr>
          <a:lstStyle/>
          <a:p>
            <a:r>
              <a:rPr lang="en-US" sz="5400" dirty="0"/>
              <a:t>Why Conduct Programs</a:t>
            </a:r>
            <a:r>
              <a:rPr lang="en-US" dirty="0"/>
              <a:t>?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FCEDB4-3F02-4447-80A3-21DFA890CD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9906" y="2123550"/>
            <a:ext cx="9878602" cy="4189547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/>
          </a:p>
          <a:p>
            <a:pPr algn="l"/>
            <a:r>
              <a:rPr lang="en-US" sz="6600" dirty="0"/>
              <a:t>                </a:t>
            </a:r>
          </a:p>
        </p:txBody>
      </p:sp>
      <p:pic>
        <p:nvPicPr>
          <p:cNvPr id="5" name="Picture 4" descr="A picture containing queen, container, drawing, can&#10;&#10;Description automatically generated">
            <a:extLst>
              <a:ext uri="{FF2B5EF4-FFF2-40B4-BE49-F238E27FC236}">
                <a16:creationId xmlns:a16="http://schemas.microsoft.com/office/drawing/2014/main" id="{F3801B8C-F60E-4A3F-A0F3-8E3FB297A4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349" y="254760"/>
            <a:ext cx="1363302" cy="1249151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4E62DD4-AB65-4E33-AAB9-09B013003556}"/>
              </a:ext>
            </a:extLst>
          </p:cNvPr>
          <p:cNvCxnSpPr>
            <a:cxnSpLocks/>
          </p:cNvCxnSpPr>
          <p:nvPr/>
        </p:nvCxnSpPr>
        <p:spPr>
          <a:xfrm>
            <a:off x="2479322" y="1557836"/>
            <a:ext cx="8528789" cy="36829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CC6533F8-D5FA-4C10-A302-00FCD37D97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5057" y="4503614"/>
            <a:ext cx="3947823" cy="228419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69BF6E-B682-4BDF-9286-5A691885A7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622" y="1773335"/>
            <a:ext cx="5392378" cy="246085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E9A13BE-1CDA-4C87-8015-82AFA7E813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44262" y="4503614"/>
            <a:ext cx="3677672" cy="228419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F1E2CDC-A15D-4877-B755-54A7493A87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97682" y="-25174"/>
            <a:ext cx="1341651" cy="160142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7501ACE-D354-43D1-9FFD-21312C905C5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73579" y="1773335"/>
            <a:ext cx="5328883" cy="246085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1B364A2-CB38-49BD-8BB3-189F0A135C1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3621" y="4503614"/>
            <a:ext cx="3001687" cy="2284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8476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50F0ED-D06E-4C16-8FCC-565ACFA9F3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65740" y="-60959"/>
            <a:ext cx="6613689" cy="1292226"/>
          </a:xfrm>
        </p:spPr>
        <p:txBody>
          <a:bodyPr>
            <a:normAutofit fontScale="90000"/>
          </a:bodyPr>
          <a:lstStyle/>
          <a:p>
            <a:r>
              <a:rPr lang="en-US" sz="5400" dirty="0"/>
              <a:t>Why Conduct Programs</a:t>
            </a:r>
            <a:r>
              <a:rPr lang="en-US" dirty="0"/>
              <a:t>?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FCEDB4-3F02-4447-80A3-21DFA890CD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9905" y="1393938"/>
            <a:ext cx="10330317" cy="4919160"/>
          </a:xfrm>
        </p:spPr>
        <p:txBody>
          <a:bodyPr>
            <a:no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Engage and inspire your members!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Enable your council to connect with your parish and community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Support and encourage membership growth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Provide a framework for a healthy council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Fulfill the vision of Fr. McGivney of assisting those in need, promoting unity among brother Knights, and strengthening our Catholic Church</a:t>
            </a:r>
          </a:p>
        </p:txBody>
      </p:sp>
      <p:pic>
        <p:nvPicPr>
          <p:cNvPr id="5" name="Picture 4" descr="A picture containing queen, container, drawing, can&#10;&#10;Description automatically generated">
            <a:extLst>
              <a:ext uri="{FF2B5EF4-FFF2-40B4-BE49-F238E27FC236}">
                <a16:creationId xmlns:a16="http://schemas.microsoft.com/office/drawing/2014/main" id="{F3801B8C-F60E-4A3F-A0F3-8E3FB297A4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72" y="243756"/>
            <a:ext cx="1404069" cy="1404069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4E62DD4-AB65-4E33-AAB9-09B013003556}"/>
              </a:ext>
            </a:extLst>
          </p:cNvPr>
          <p:cNvCxnSpPr>
            <a:cxnSpLocks/>
          </p:cNvCxnSpPr>
          <p:nvPr/>
        </p:nvCxnSpPr>
        <p:spPr>
          <a:xfrm>
            <a:off x="2219368" y="1264469"/>
            <a:ext cx="8528789" cy="36829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F2B55991-26E7-40F1-B620-1FDA425483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39845" y="33793"/>
            <a:ext cx="1457325" cy="16859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9263D34-63BB-4600-848D-310D889FA8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0769" y="2869900"/>
            <a:ext cx="3479453" cy="2594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8482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50F0ED-D06E-4C16-8FCC-565ACFA9F3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65740" y="410765"/>
            <a:ext cx="7096283" cy="1456453"/>
          </a:xfrm>
        </p:spPr>
        <p:txBody>
          <a:bodyPr>
            <a:normAutofit fontScale="90000"/>
          </a:bodyPr>
          <a:lstStyle/>
          <a:p>
            <a:r>
              <a:rPr lang="en-US" dirty="0"/>
              <a:t>Why The Importance of</a:t>
            </a:r>
            <a:br>
              <a:rPr lang="en-US" dirty="0"/>
            </a:br>
            <a:r>
              <a:rPr lang="en-US" dirty="0"/>
              <a:t> Faith-Based Programs?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FCEDB4-3F02-4447-80A3-21DFA890CD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9906" y="1947717"/>
            <a:ext cx="9878602" cy="4789169"/>
          </a:xfrm>
        </p:spPr>
        <p:txBody>
          <a:bodyPr>
            <a:normAutofit/>
          </a:bodyPr>
          <a:lstStyle/>
          <a:p>
            <a:pPr algn="l"/>
            <a:endParaRPr lang="en-US" dirty="0"/>
          </a:p>
          <a:p>
            <a:pPr algn="l"/>
            <a:endParaRPr lang="en-US" dirty="0"/>
          </a:p>
          <a:p>
            <a:pPr algn="l"/>
            <a:endParaRPr lang="en-US" dirty="0"/>
          </a:p>
          <a:p>
            <a:pPr algn="l"/>
            <a:r>
              <a:rPr lang="en-US" sz="6600" dirty="0"/>
              <a:t>                 </a:t>
            </a:r>
          </a:p>
        </p:txBody>
      </p:sp>
      <p:pic>
        <p:nvPicPr>
          <p:cNvPr id="5" name="Picture 4" descr="A picture containing queen, container, drawing, can&#10;&#10;Description automatically generated">
            <a:extLst>
              <a:ext uri="{FF2B5EF4-FFF2-40B4-BE49-F238E27FC236}">
                <a16:creationId xmlns:a16="http://schemas.microsoft.com/office/drawing/2014/main" id="{F3801B8C-F60E-4A3F-A0F3-8E3FB297A4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72" y="243757"/>
            <a:ext cx="1810127" cy="1663710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4E62DD4-AB65-4E33-AAB9-09B013003556}"/>
              </a:ext>
            </a:extLst>
          </p:cNvPr>
          <p:cNvCxnSpPr>
            <a:cxnSpLocks/>
          </p:cNvCxnSpPr>
          <p:nvPr/>
        </p:nvCxnSpPr>
        <p:spPr>
          <a:xfrm>
            <a:off x="2457493" y="1774006"/>
            <a:ext cx="8528789" cy="36829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D537532D-8A12-4F93-9947-CD4C6FFE5C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-461481" y="6371761"/>
            <a:ext cx="4114800" cy="365125"/>
          </a:xfrm>
        </p:spPr>
        <p:txBody>
          <a:bodyPr/>
          <a:lstStyle/>
          <a:p>
            <a:endParaRPr lang="en-US" sz="1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A88A168-2453-4392-84C3-088181C9CE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9400" y="1891334"/>
            <a:ext cx="4356882" cy="238216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13FDE90-42F8-47FB-9FB0-B3DEA3D57B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1033" y="4395985"/>
            <a:ext cx="4627030" cy="234090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9FE5D0B-FE12-4FA0-96F2-C02D8C19D6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29400" y="4395985"/>
            <a:ext cx="4356882" cy="22710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2159444-B45D-4C10-B0E9-935132C9028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70270" y="144169"/>
            <a:ext cx="1457325" cy="167726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E2BDBE5-1276-4D7B-9CBD-862B3C1F30E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41033" y="1947717"/>
            <a:ext cx="4627030" cy="2357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0743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50F0ED-D06E-4C16-8FCC-565ACFA9F3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65740" y="410766"/>
            <a:ext cx="7096283" cy="1144354"/>
          </a:xfrm>
        </p:spPr>
        <p:txBody>
          <a:bodyPr>
            <a:normAutofit fontScale="90000"/>
          </a:bodyPr>
          <a:lstStyle/>
          <a:p>
            <a:r>
              <a:rPr lang="en-US" sz="4800" dirty="0"/>
              <a:t>The Importance of</a:t>
            </a:r>
            <a:br>
              <a:rPr lang="en-US" sz="4800" dirty="0"/>
            </a:br>
            <a:r>
              <a:rPr lang="en-US" sz="4800" dirty="0"/>
              <a:t> Faith-Based Programs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FCEDB4-3F02-4447-80A3-21DFA890CD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9906" y="1548698"/>
            <a:ext cx="9878169" cy="5188189"/>
          </a:xfrm>
        </p:spPr>
        <p:txBody>
          <a:bodyPr>
            <a:normAutofit fontScale="62500" lnSpcReduction="20000"/>
          </a:bodyPr>
          <a:lstStyle/>
          <a:p>
            <a:pPr algn="l"/>
            <a:endParaRPr lang="en-US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4200" dirty="0"/>
              <a:t>Provide remarkable opportunity to partner with parish clergy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42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4200" dirty="0"/>
              <a:t>Provide members and their families with the opportunity to live out the calling of their faith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42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4200" dirty="0"/>
              <a:t>Provide men who are drawn to hands-on experiences with opportunities to express their faith by working alongside peers in service to others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42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4200" dirty="0"/>
              <a:t>Drive and support council growth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42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4200" dirty="0"/>
              <a:t>Fulfill the vision of Fr. McGivney of strengthening our Catholic Church</a:t>
            </a:r>
          </a:p>
        </p:txBody>
      </p:sp>
      <p:pic>
        <p:nvPicPr>
          <p:cNvPr id="5" name="Picture 4" descr="A picture containing queen, container, drawing, can&#10;&#10;Description automatically generated">
            <a:extLst>
              <a:ext uri="{FF2B5EF4-FFF2-40B4-BE49-F238E27FC236}">
                <a16:creationId xmlns:a16="http://schemas.microsoft.com/office/drawing/2014/main" id="{F3801B8C-F60E-4A3F-A0F3-8E3FB297A4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73" y="243757"/>
            <a:ext cx="1495478" cy="1495478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4E62DD4-AB65-4E33-AAB9-09B013003556}"/>
              </a:ext>
            </a:extLst>
          </p:cNvPr>
          <p:cNvCxnSpPr>
            <a:cxnSpLocks/>
          </p:cNvCxnSpPr>
          <p:nvPr/>
        </p:nvCxnSpPr>
        <p:spPr>
          <a:xfrm>
            <a:off x="2343193" y="1511869"/>
            <a:ext cx="8528789" cy="36829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E864815F-17F6-4459-B2B7-3C023432C3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2461" y="170809"/>
            <a:ext cx="1457325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8706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50F0ED-D06E-4C16-8FCC-565ACFA9F3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65740" y="410765"/>
            <a:ext cx="7096283" cy="979885"/>
          </a:xfrm>
        </p:spPr>
        <p:txBody>
          <a:bodyPr>
            <a:normAutofit/>
          </a:bodyPr>
          <a:lstStyle/>
          <a:p>
            <a:r>
              <a:rPr lang="en-US" sz="4800" dirty="0"/>
              <a:t>Featured Programs </a:t>
            </a:r>
            <a:endParaRPr lang="en-US" sz="36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FCEDB4-3F02-4447-80A3-21DFA890CD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9906" y="1840693"/>
            <a:ext cx="9878602" cy="4896194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en-US" sz="3200" dirty="0"/>
              <a:t> </a:t>
            </a:r>
            <a:endParaRPr lang="en-US" dirty="0"/>
          </a:p>
          <a:p>
            <a:pPr algn="l"/>
            <a:r>
              <a:rPr lang="en-US" dirty="0">
                <a:solidFill>
                  <a:srgbClr val="00B050"/>
                </a:solidFill>
              </a:rPr>
              <a:t>Faith-		RSVP, Holy Hour, </a:t>
            </a:r>
          </a:p>
          <a:p>
            <a:pPr algn="l"/>
            <a:r>
              <a:rPr lang="en-US" dirty="0">
                <a:solidFill>
                  <a:srgbClr val="00B050"/>
                </a:solidFill>
              </a:rPr>
              <a:t>		Spiritual Reflection, Into the Breach</a:t>
            </a:r>
          </a:p>
          <a:p>
            <a:pPr algn="l"/>
            <a:r>
              <a:rPr lang="en-US" dirty="0">
                <a:solidFill>
                  <a:srgbClr val="0070C0"/>
                </a:solidFill>
              </a:rPr>
              <a:t>Family-		Food for Families, Family of the Month</a:t>
            </a:r>
          </a:p>
          <a:p>
            <a:pPr algn="l"/>
            <a:r>
              <a:rPr lang="en-US" dirty="0">
                <a:solidFill>
                  <a:srgbClr val="0070C0"/>
                </a:solidFill>
              </a:rPr>
              <a:t>		Family Prayer Night, Family Full Alive</a:t>
            </a:r>
          </a:p>
          <a:p>
            <a:pPr algn="l"/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Community-	Coats for Kids, Global Wheelchair, </a:t>
            </a:r>
          </a:p>
          <a:p>
            <a:pPr algn="l"/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		Habitat for Humanity</a:t>
            </a:r>
          </a:p>
          <a:p>
            <a:pPr algn="l"/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		Leave No Neighbor Behind</a:t>
            </a:r>
          </a:p>
          <a:p>
            <a:pPr algn="l"/>
            <a:r>
              <a:rPr lang="en-US" dirty="0">
                <a:solidFill>
                  <a:srgbClr val="7030A0"/>
                </a:solidFill>
              </a:rPr>
              <a:t>Life-		March for Life, Special Olympics, Ultrasound Program</a:t>
            </a:r>
          </a:p>
          <a:p>
            <a:pPr algn="l"/>
            <a:r>
              <a:rPr lang="en-US" dirty="0">
                <a:solidFill>
                  <a:srgbClr val="7030A0"/>
                </a:solidFill>
              </a:rPr>
              <a:t>		Pregnancy Center Support</a:t>
            </a:r>
          </a:p>
          <a:p>
            <a:pPr algn="l"/>
            <a:endParaRPr lang="en-US" dirty="0">
              <a:solidFill>
                <a:srgbClr val="7030A0"/>
              </a:solidFill>
            </a:endParaRPr>
          </a:p>
          <a:p>
            <a:pPr algn="l"/>
            <a:r>
              <a:rPr lang="en-US" sz="1800" dirty="0"/>
              <a:t>Note- There are no longer programs listed as “required.”</a:t>
            </a:r>
          </a:p>
          <a:p>
            <a:pPr algn="l"/>
            <a:endParaRPr lang="en-US" dirty="0">
              <a:solidFill>
                <a:srgbClr val="7030A0"/>
              </a:solidFill>
            </a:endParaRPr>
          </a:p>
        </p:txBody>
      </p:sp>
      <p:pic>
        <p:nvPicPr>
          <p:cNvPr id="5" name="Picture 4" descr="A picture containing queen, container, drawing, can&#10;&#10;Description automatically generated">
            <a:extLst>
              <a:ext uri="{FF2B5EF4-FFF2-40B4-BE49-F238E27FC236}">
                <a16:creationId xmlns:a16="http://schemas.microsoft.com/office/drawing/2014/main" id="{F3801B8C-F60E-4A3F-A0F3-8E3FB297A4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72" y="243757"/>
            <a:ext cx="1810127" cy="1636078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4E62DD4-AB65-4E33-AAB9-09B013003556}"/>
              </a:ext>
            </a:extLst>
          </p:cNvPr>
          <p:cNvCxnSpPr>
            <a:cxnSpLocks/>
          </p:cNvCxnSpPr>
          <p:nvPr/>
        </p:nvCxnSpPr>
        <p:spPr>
          <a:xfrm>
            <a:off x="2362243" y="1449314"/>
            <a:ext cx="8528789" cy="36829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92BEAB44-5AD5-4B5A-B9B7-A16A99B1EB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1003" y="2397241"/>
            <a:ext cx="4044881" cy="247690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561C440-3CD2-4843-B15F-C15DA8B9B1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39845" y="57744"/>
            <a:ext cx="1457325" cy="1996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9352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8034</TotalTime>
  <Words>1353</Words>
  <Application>Microsoft Office PowerPoint</Application>
  <PresentationFormat>Widescreen</PresentationFormat>
  <Paragraphs>311</Paragraphs>
  <Slides>36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1" baseType="lpstr">
      <vt:lpstr>Arial</vt:lpstr>
      <vt:lpstr>Calibri</vt:lpstr>
      <vt:lpstr>Calibri Light</vt:lpstr>
      <vt:lpstr>Wingdings</vt:lpstr>
      <vt:lpstr>Office Theme</vt:lpstr>
      <vt:lpstr>Maryland State Council Grand Knight Leadership Meeting June 27, 2020 Terry Waters</vt:lpstr>
      <vt:lpstr>Meet Your Program Directors!</vt:lpstr>
      <vt:lpstr>Meet Your State Program Director</vt:lpstr>
      <vt:lpstr>Find Us in the State Directory!</vt:lpstr>
      <vt:lpstr>Why Conduct Programs?</vt:lpstr>
      <vt:lpstr>Why Conduct Programs?</vt:lpstr>
      <vt:lpstr>Why The Importance of  Faith-Based Programs?</vt:lpstr>
      <vt:lpstr>The Importance of  Faith-Based Programs</vt:lpstr>
      <vt:lpstr>Featured Programs </vt:lpstr>
      <vt:lpstr>PowerPoint Presentation</vt:lpstr>
      <vt:lpstr>Leave No Neighbor Behind</vt:lpstr>
      <vt:lpstr>Supreme Resources kofc.org </vt:lpstr>
      <vt:lpstr>Program or Event??</vt:lpstr>
      <vt:lpstr>PowerPoint Presentation</vt:lpstr>
      <vt:lpstr>PowerPoint Presentation</vt:lpstr>
      <vt:lpstr>PowerPoint Presentation</vt:lpstr>
      <vt:lpstr>Program Planning Calendar (example)</vt:lpstr>
      <vt:lpstr>“90-60-30 Day”           Action Item Calendar (example)</vt:lpstr>
      <vt:lpstr>How to Run a Great Program</vt:lpstr>
      <vt:lpstr>How to Run a Great Program (con’t)</vt:lpstr>
      <vt:lpstr>Program Reports-  And Why These Are Valuable!</vt:lpstr>
      <vt:lpstr>Program Reports-  New Reporting Process!</vt:lpstr>
      <vt:lpstr>PowerPoint Presentation</vt:lpstr>
      <vt:lpstr>Program Reports Tracking Form</vt:lpstr>
      <vt:lpstr>PowerPoint Presentation</vt:lpstr>
      <vt:lpstr>PowerPoint Presentation</vt:lpstr>
      <vt:lpstr>State Program Awards</vt:lpstr>
      <vt:lpstr>State Program Awards (con’t)</vt:lpstr>
      <vt:lpstr>Supreme Award</vt:lpstr>
      <vt:lpstr>State Program Team Goals</vt:lpstr>
      <vt:lpstr>Grand Knight Action Items: </vt:lpstr>
      <vt:lpstr>Program Team Updates</vt:lpstr>
      <vt:lpstr>“Tootsie Roll” Program</vt:lpstr>
      <vt:lpstr>“Car Raffle” Program</vt:lpstr>
      <vt:lpstr>Make Every Program an Invitation to Become a Knight!</vt:lpstr>
      <vt:lpstr>“Every program is an opportunity for a Knight to put his faith into action and to step into the breach.”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Jack Giacalone</dc:creator>
  <cp:lastModifiedBy>terry waters</cp:lastModifiedBy>
  <cp:revision>187</cp:revision>
  <cp:lastPrinted>2019-11-11T15:56:29Z</cp:lastPrinted>
  <dcterms:created xsi:type="dcterms:W3CDTF">2019-10-01T15:26:15Z</dcterms:created>
  <dcterms:modified xsi:type="dcterms:W3CDTF">2020-06-27T19:36:05Z</dcterms:modified>
</cp:coreProperties>
</file>