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60" r:id="rId2"/>
    <p:sldId id="262" r:id="rId3"/>
    <p:sldId id="257" r:id="rId4"/>
    <p:sldId id="258" r:id="rId5"/>
    <p:sldId id="337" r:id="rId6"/>
    <p:sldId id="291" r:id="rId7"/>
    <p:sldId id="338" r:id="rId8"/>
    <p:sldId id="295" r:id="rId9"/>
    <p:sldId id="294" r:id="rId10"/>
    <p:sldId id="333" r:id="rId11"/>
    <p:sldId id="29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5" r:id="rId27"/>
    <p:sldId id="286" r:id="rId28"/>
    <p:sldId id="289" r:id="rId29"/>
    <p:sldId id="290" r:id="rId30"/>
    <p:sldId id="287" r:id="rId31"/>
    <p:sldId id="288" r:id="rId32"/>
    <p:sldId id="282" r:id="rId33"/>
    <p:sldId id="283" r:id="rId34"/>
    <p:sldId id="284" r:id="rId35"/>
    <p:sldId id="298" r:id="rId36"/>
    <p:sldId id="265" r:id="rId37"/>
    <p:sldId id="339" r:id="rId38"/>
    <p:sldId id="300" r:id="rId39"/>
    <p:sldId id="297" r:id="rId40"/>
    <p:sldId id="299" r:id="rId41"/>
    <p:sldId id="301" r:id="rId42"/>
    <p:sldId id="302" r:id="rId43"/>
    <p:sldId id="304" r:id="rId44"/>
    <p:sldId id="307" r:id="rId45"/>
    <p:sldId id="331" r:id="rId46"/>
    <p:sldId id="303" r:id="rId47"/>
    <p:sldId id="305" r:id="rId48"/>
    <p:sldId id="308" r:id="rId49"/>
    <p:sldId id="309" r:id="rId50"/>
    <p:sldId id="314" r:id="rId51"/>
    <p:sldId id="315" r:id="rId52"/>
    <p:sldId id="316" r:id="rId53"/>
    <p:sldId id="318" r:id="rId54"/>
    <p:sldId id="320" r:id="rId55"/>
    <p:sldId id="322" r:id="rId56"/>
    <p:sldId id="327" r:id="rId57"/>
    <p:sldId id="328" r:id="rId58"/>
    <p:sldId id="330" r:id="rId59"/>
    <p:sldId id="329" r:id="rId60"/>
    <p:sldId id="332" r:id="rId61"/>
    <p:sldId id="266" r:id="rId62"/>
    <p:sldId id="293" r:id="rId63"/>
    <p:sldId id="335" r:id="rId64"/>
    <p:sldId id="292" r:id="rId65"/>
    <p:sldId id="264" r:id="rId66"/>
    <p:sldId id="259"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9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5050"/>
    <a:srgbClr val="FFFF99"/>
    <a:srgbClr val="0000FF"/>
    <a:srgbClr val="00CC99"/>
    <a:srgbClr val="0066FF"/>
    <a:srgbClr val="0000CC"/>
    <a:srgbClr val="96969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4660"/>
  </p:normalViewPr>
  <p:slideViewPr>
    <p:cSldViewPr snapToGrid="0" showGuides="1">
      <p:cViewPr varScale="1">
        <p:scale>
          <a:sx n="64" d="100"/>
          <a:sy n="64" d="100"/>
        </p:scale>
        <p:origin x="1592" y="44"/>
      </p:cViewPr>
      <p:guideLst>
        <p:guide orient="horz" pos="2232"/>
        <p:guide pos="3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iwil\Downloads\FraternalExtract%20(4).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iwil\Downloads\FraternalExtract%20(4).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iwil\Downloads\FraternalExtract%20(4).csv"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000" b="1" i="0" u="none" strike="noStrike" kern="1200" cap="none" spc="20" baseline="0">
                <a:solidFill>
                  <a:schemeClr val="tx1"/>
                </a:solidFill>
                <a:latin typeface="Arial" panose="020B0604020202020204" pitchFamily="34" charset="0"/>
                <a:ea typeface="+mn-ea"/>
                <a:cs typeface="Arial" panose="020B0604020202020204" pitchFamily="34" charset="0"/>
              </a:defRPr>
            </a:pPr>
            <a:r>
              <a:rPr lang="en-US" sz="2000" b="1" i="0" u="none" strike="noStrike" kern="1200" cap="none" spc="20" baseline="0" dirty="0">
                <a:solidFill>
                  <a:schemeClr val="tx1"/>
                </a:solidFill>
                <a:latin typeface="Arial" panose="020B0604020202020204" pitchFamily="34" charset="0"/>
                <a:ea typeface="+mn-ea"/>
                <a:cs typeface="Arial" panose="020B0604020202020204" pitchFamily="34" charset="0"/>
              </a:rPr>
              <a:t>Age by Decade</a:t>
            </a:r>
          </a:p>
        </c:rich>
      </c:tx>
      <c:overlay val="0"/>
      <c:spPr>
        <a:noFill/>
        <a:ln>
          <a:noFill/>
        </a:ln>
        <a:effectLst/>
      </c:spPr>
      <c:txPr>
        <a:bodyPr rot="0" spcFirstLastPara="1" vertOverflow="ellipsis" vert="horz" wrap="square" anchor="ctr" anchorCtr="1"/>
        <a:lstStyle/>
        <a:p>
          <a:pPr algn="ctr" rtl="0">
            <a:defRPr lang="en-US" sz="2000" b="1" i="0" u="none" strike="noStrike" kern="1200" cap="none" spc="2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Sheet2!$F$11</c:f>
              <c:strCache>
                <c:ptCount val="1"/>
                <c:pt idx="0">
                  <c:v>Count</c:v>
                </c:pt>
              </c:strCache>
            </c:strRef>
          </c:tx>
          <c:spPr>
            <a:solidFill>
              <a:srgbClr val="0000FF"/>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t" anchorCtr="0">
                <a:spAutoFit/>
              </a:bodyPr>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Sheet2!$E$12:$E$19</c:f>
              <c:numCache>
                <c:formatCode>General</c:formatCode>
                <c:ptCount val="8"/>
                <c:pt idx="0">
                  <c:v>20</c:v>
                </c:pt>
                <c:pt idx="1">
                  <c:v>30</c:v>
                </c:pt>
                <c:pt idx="2">
                  <c:v>40</c:v>
                </c:pt>
                <c:pt idx="3">
                  <c:v>50</c:v>
                </c:pt>
                <c:pt idx="4">
                  <c:v>60</c:v>
                </c:pt>
                <c:pt idx="5">
                  <c:v>70</c:v>
                </c:pt>
                <c:pt idx="6">
                  <c:v>80</c:v>
                </c:pt>
                <c:pt idx="7">
                  <c:v>90</c:v>
                </c:pt>
              </c:numCache>
            </c:numRef>
          </c:cat>
          <c:val>
            <c:numRef>
              <c:f>Sheet2!$F$12:$F$19</c:f>
              <c:numCache>
                <c:formatCode>General</c:formatCode>
                <c:ptCount val="8"/>
                <c:pt idx="0">
                  <c:v>9</c:v>
                </c:pt>
                <c:pt idx="1">
                  <c:v>10</c:v>
                </c:pt>
                <c:pt idx="2">
                  <c:v>20</c:v>
                </c:pt>
                <c:pt idx="3">
                  <c:v>38</c:v>
                </c:pt>
                <c:pt idx="4">
                  <c:v>41</c:v>
                </c:pt>
                <c:pt idx="5">
                  <c:v>29</c:v>
                </c:pt>
                <c:pt idx="6">
                  <c:v>13</c:v>
                </c:pt>
                <c:pt idx="7">
                  <c:v>3</c:v>
                </c:pt>
              </c:numCache>
            </c:numRef>
          </c:val>
          <c:extLst>
            <c:ext xmlns:c16="http://schemas.microsoft.com/office/drawing/2014/chart" uri="{C3380CC4-5D6E-409C-BE32-E72D297353CC}">
              <c16:uniqueId val="{00000000-F771-4D3A-AD90-3A89139E49CD}"/>
            </c:ext>
          </c:extLst>
        </c:ser>
        <c:dLbls>
          <c:showLegendKey val="0"/>
          <c:showVal val="0"/>
          <c:showCatName val="0"/>
          <c:showSerName val="0"/>
          <c:showPercent val="0"/>
          <c:showBubbleSize val="0"/>
        </c:dLbls>
        <c:gapWidth val="150"/>
        <c:axId val="1612819360"/>
        <c:axId val="1611192464"/>
      </c:barChart>
      <c:catAx>
        <c:axId val="16128193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11192464"/>
        <c:crosses val="autoZero"/>
        <c:auto val="1"/>
        <c:lblAlgn val="ctr"/>
        <c:lblOffset val="100"/>
        <c:noMultiLvlLbl val="0"/>
      </c:catAx>
      <c:valAx>
        <c:axId val="1611192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2819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r>
              <a:rPr lang="en-US" sz="2000" b="1" dirty="0">
                <a:solidFill>
                  <a:schemeClr val="tx1"/>
                </a:solidFill>
                <a:latin typeface="Arial" panose="020B0604020202020204" pitchFamily="34" charset="0"/>
                <a:cs typeface="Arial" panose="020B0604020202020204" pitchFamily="34" charset="0"/>
              </a:rPr>
              <a:t>Degree</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Sheet2!$J$1</c:f>
              <c:strCache>
                <c:ptCount val="1"/>
                <c:pt idx="0">
                  <c:v>Count</c:v>
                </c:pt>
              </c:strCache>
            </c:strRef>
          </c:tx>
          <c:spPr>
            <a:solidFill>
              <a:srgbClr val="0000FF"/>
            </a:solidFill>
            <a:ln w="9525" cap="flat" cmpd="sng" algn="ctr">
              <a:solidFill>
                <a:schemeClr val="tx2">
                  <a:lumMod val="40000"/>
                  <a:lumOff val="60000"/>
                </a:schemeClr>
              </a:solidFill>
              <a:round/>
            </a:ln>
            <a:effectLst/>
          </c:spPr>
          <c:invertIfNegative val="0"/>
          <c:cat>
            <c:strRef>
              <c:f>Sheet2!$I$2:$I$5</c:f>
              <c:strCache>
                <c:ptCount val="4"/>
                <c:pt idx="0">
                  <c:v>1st</c:v>
                </c:pt>
                <c:pt idx="1">
                  <c:v>2nd</c:v>
                </c:pt>
                <c:pt idx="2">
                  <c:v>3rd</c:v>
                </c:pt>
                <c:pt idx="3">
                  <c:v>4th</c:v>
                </c:pt>
              </c:strCache>
            </c:strRef>
          </c:cat>
          <c:val>
            <c:numRef>
              <c:f>Sheet2!$J$2:$J$5</c:f>
              <c:numCache>
                <c:formatCode>General</c:formatCode>
                <c:ptCount val="4"/>
                <c:pt idx="0">
                  <c:v>19</c:v>
                </c:pt>
                <c:pt idx="1">
                  <c:v>23</c:v>
                </c:pt>
                <c:pt idx="2">
                  <c:v>85</c:v>
                </c:pt>
                <c:pt idx="3">
                  <c:v>36</c:v>
                </c:pt>
              </c:numCache>
            </c:numRef>
          </c:val>
          <c:extLst>
            <c:ext xmlns:c16="http://schemas.microsoft.com/office/drawing/2014/chart" uri="{C3380CC4-5D6E-409C-BE32-E72D297353CC}">
              <c16:uniqueId val="{00000000-7411-435F-8920-5BF7F258067F}"/>
            </c:ext>
          </c:extLst>
        </c:ser>
        <c:dLbls>
          <c:showLegendKey val="0"/>
          <c:showVal val="0"/>
          <c:showCatName val="0"/>
          <c:showSerName val="0"/>
          <c:showPercent val="0"/>
          <c:showBubbleSize val="0"/>
        </c:dLbls>
        <c:gapWidth val="100"/>
        <c:overlap val="-24"/>
        <c:axId val="1599664592"/>
        <c:axId val="1604320768"/>
      </c:barChart>
      <c:catAx>
        <c:axId val="159966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04320768"/>
        <c:crosses val="autoZero"/>
        <c:auto val="1"/>
        <c:lblAlgn val="ctr"/>
        <c:lblOffset val="100"/>
        <c:noMultiLvlLbl val="0"/>
      </c:catAx>
      <c:valAx>
        <c:axId val="1604320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599664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1" i="0" u="none" strike="noStrike" kern="1200" cap="none" spc="20" baseline="0">
                <a:solidFill>
                  <a:schemeClr val="tx1"/>
                </a:solidFill>
                <a:latin typeface="Arial" panose="020B0604020202020204" pitchFamily="34" charset="0"/>
                <a:ea typeface="+mn-ea"/>
                <a:cs typeface="Arial" panose="020B0604020202020204" pitchFamily="34" charset="0"/>
              </a:defRPr>
            </a:pPr>
            <a:r>
              <a:rPr lang="en-US" sz="1600" b="1" i="0" u="none" strike="noStrike" kern="1200" cap="none" spc="20" baseline="0" dirty="0">
                <a:solidFill>
                  <a:schemeClr val="tx1"/>
                </a:solidFill>
                <a:latin typeface="Arial" panose="020B0604020202020204" pitchFamily="34" charset="0"/>
                <a:ea typeface="+mn-ea"/>
                <a:cs typeface="Arial" panose="020B0604020202020204" pitchFamily="34" charset="0"/>
              </a:rPr>
              <a:t>Membership Type</a:t>
            </a:r>
          </a:p>
        </c:rich>
      </c:tx>
      <c:layout>
        <c:manualLayout>
          <c:xMode val="edge"/>
          <c:yMode val="edge"/>
          <c:x val="0.2078615626178176"/>
          <c:y val="0"/>
        </c:manualLayout>
      </c:layout>
      <c:overlay val="0"/>
      <c:spPr>
        <a:noFill/>
        <a:ln>
          <a:noFill/>
        </a:ln>
        <a:effectLst/>
      </c:spPr>
      <c:txPr>
        <a:bodyPr rot="0" spcFirstLastPara="1" vertOverflow="ellipsis" vert="horz" wrap="square" anchor="ctr" anchorCtr="1"/>
        <a:lstStyle/>
        <a:p>
          <a:pPr algn="ctr" rtl="0">
            <a:defRPr lang="en-US" sz="1600" b="1" i="0" u="none" strike="noStrike" kern="1200" cap="none" spc="2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Sheet2!$B$11</c:f>
              <c:strCache>
                <c:ptCount val="1"/>
                <c:pt idx="0">
                  <c:v>Count</c:v>
                </c:pt>
              </c:strCache>
            </c:strRef>
          </c:tx>
          <c:spPr>
            <a:solidFill>
              <a:schemeClr val="accent1"/>
            </a:solidFill>
            <a:ln>
              <a:noFill/>
            </a:ln>
            <a:effectLst/>
          </c:spPr>
          <c:invertIfNegative val="0"/>
          <c:dPt>
            <c:idx val="0"/>
            <c:invertIfNegative val="0"/>
            <c:bubble3D val="0"/>
            <c:spPr>
              <a:solidFill>
                <a:srgbClr val="0000FF"/>
              </a:solidFill>
              <a:ln>
                <a:noFill/>
              </a:ln>
              <a:effectLst/>
            </c:spPr>
            <c:extLst>
              <c:ext xmlns:c16="http://schemas.microsoft.com/office/drawing/2014/chart" uri="{C3380CC4-5D6E-409C-BE32-E72D297353CC}">
                <c16:uniqueId val="{00000001-0FD5-402B-B77D-54B36AC11C0A}"/>
              </c:ext>
            </c:extLst>
          </c:dPt>
          <c:dPt>
            <c:idx val="1"/>
            <c:invertIfNegative val="0"/>
            <c:bubble3D val="0"/>
            <c:spPr>
              <a:solidFill>
                <a:srgbClr val="0000FF"/>
              </a:solidFill>
              <a:ln>
                <a:noFill/>
              </a:ln>
              <a:effectLst/>
            </c:spPr>
            <c:extLst>
              <c:ext xmlns:c16="http://schemas.microsoft.com/office/drawing/2014/chart" uri="{C3380CC4-5D6E-409C-BE32-E72D297353CC}">
                <c16:uniqueId val="{00000003-0FD5-402B-B77D-54B36AC11C0A}"/>
              </c:ext>
            </c:extLst>
          </c:dPt>
          <c:cat>
            <c:strRef>
              <c:f>Sheet2!$A$12:$A$13</c:f>
              <c:strCache>
                <c:ptCount val="2"/>
                <c:pt idx="0">
                  <c:v>Associate</c:v>
                </c:pt>
                <c:pt idx="1">
                  <c:v>Inurance</c:v>
                </c:pt>
              </c:strCache>
            </c:strRef>
          </c:cat>
          <c:val>
            <c:numRef>
              <c:f>Sheet2!$B$12:$B$13</c:f>
              <c:numCache>
                <c:formatCode>General</c:formatCode>
                <c:ptCount val="2"/>
                <c:pt idx="0">
                  <c:v>99</c:v>
                </c:pt>
                <c:pt idx="1">
                  <c:v>64</c:v>
                </c:pt>
              </c:numCache>
            </c:numRef>
          </c:val>
          <c:extLst>
            <c:ext xmlns:c16="http://schemas.microsoft.com/office/drawing/2014/chart" uri="{C3380CC4-5D6E-409C-BE32-E72D297353CC}">
              <c16:uniqueId val="{00000004-0FD5-402B-B77D-54B36AC11C0A}"/>
            </c:ext>
          </c:extLst>
        </c:ser>
        <c:dLbls>
          <c:showLegendKey val="0"/>
          <c:showVal val="0"/>
          <c:showCatName val="0"/>
          <c:showSerName val="0"/>
          <c:showPercent val="0"/>
          <c:showBubbleSize val="0"/>
        </c:dLbls>
        <c:gapWidth val="219"/>
        <c:overlap val="-27"/>
        <c:axId val="1486191440"/>
        <c:axId val="1392764992"/>
      </c:barChart>
      <c:catAx>
        <c:axId val="1486191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92764992"/>
        <c:crosses val="autoZero"/>
        <c:auto val="1"/>
        <c:lblAlgn val="ctr"/>
        <c:lblOffset val="100"/>
        <c:noMultiLvlLbl val="0"/>
      </c:catAx>
      <c:valAx>
        <c:axId val="13927649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61914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82964-2300-47F6-9731-5989CD31ABE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68DF89D-0B18-45E2-B7D7-1FF4F7A9F3E2}">
      <dgm:prSet phldrT="[Text]"/>
      <dgm:spPr/>
      <dgm:t>
        <a:bodyPr/>
        <a:lstStyle/>
        <a:p>
          <a:r>
            <a:rPr lang="en-US" b="1" dirty="0">
              <a:latin typeface="Tahoma" pitchFamily="34" charset="0"/>
              <a:cs typeface="+mn-cs"/>
            </a:rPr>
            <a:t>FS Receives and Records Cash</a:t>
          </a:r>
          <a:endParaRPr lang="en-US" dirty="0"/>
        </a:p>
      </dgm:t>
    </dgm:pt>
    <dgm:pt modelId="{3CF448FF-CF7E-4812-8286-83A05B55E53B}" type="parTrans" cxnId="{05BAD88B-88DE-477B-9E50-ADAC7F574A55}">
      <dgm:prSet/>
      <dgm:spPr/>
      <dgm:t>
        <a:bodyPr/>
        <a:lstStyle/>
        <a:p>
          <a:endParaRPr lang="en-US"/>
        </a:p>
      </dgm:t>
    </dgm:pt>
    <dgm:pt modelId="{B9FF9DF7-F86B-49BA-BB90-F321B7ED7A92}" type="sibTrans" cxnId="{05BAD88B-88DE-477B-9E50-ADAC7F574A55}">
      <dgm:prSet/>
      <dgm:spPr/>
      <dgm:t>
        <a:bodyPr/>
        <a:lstStyle/>
        <a:p>
          <a:endParaRPr lang="en-US"/>
        </a:p>
      </dgm:t>
    </dgm:pt>
    <dgm:pt modelId="{268F168F-38EB-44A4-863B-8BF1937D83EF}">
      <dgm:prSet/>
      <dgm:spPr/>
      <dgm:t>
        <a:bodyPr/>
        <a:lstStyle/>
        <a:p>
          <a:r>
            <a:rPr lang="en-US" b="1" dirty="0">
              <a:latin typeface="Tahoma" pitchFamily="34" charset="0"/>
              <a:cs typeface="+mn-cs"/>
            </a:rPr>
            <a:t>FS Turns Cash Over to Treasurer</a:t>
          </a:r>
        </a:p>
      </dgm:t>
    </dgm:pt>
    <dgm:pt modelId="{42EC21FC-11A0-4802-972F-DD0376B2BB0D}" type="parTrans" cxnId="{5DE6E27D-6096-45EF-90D0-4A94E65566FE}">
      <dgm:prSet/>
      <dgm:spPr/>
      <dgm:t>
        <a:bodyPr/>
        <a:lstStyle/>
        <a:p>
          <a:endParaRPr lang="en-US"/>
        </a:p>
      </dgm:t>
    </dgm:pt>
    <dgm:pt modelId="{A2F4D17E-5FAD-4654-BEAF-134901427995}" type="sibTrans" cxnId="{5DE6E27D-6096-45EF-90D0-4A94E65566FE}">
      <dgm:prSet/>
      <dgm:spPr/>
      <dgm:t>
        <a:bodyPr/>
        <a:lstStyle/>
        <a:p>
          <a:endParaRPr lang="en-US"/>
        </a:p>
      </dgm:t>
    </dgm:pt>
    <dgm:pt modelId="{727C1374-8649-48FB-9830-3F460BEF8039}">
      <dgm:prSet/>
      <dgm:spPr/>
      <dgm:t>
        <a:bodyPr/>
        <a:lstStyle/>
        <a:p>
          <a:r>
            <a:rPr lang="en-US" b="1" dirty="0">
              <a:latin typeface="Tahoma" pitchFamily="34" charset="0"/>
              <a:cs typeface="+mn-cs"/>
            </a:rPr>
            <a:t>Treasurer Fills Out Receipt</a:t>
          </a:r>
        </a:p>
      </dgm:t>
    </dgm:pt>
    <dgm:pt modelId="{D0094708-3959-4B58-AE82-99D2F9CEC3A1}" type="parTrans" cxnId="{17748111-B98C-4BA7-8EA8-B84F552814BF}">
      <dgm:prSet/>
      <dgm:spPr/>
      <dgm:t>
        <a:bodyPr/>
        <a:lstStyle/>
        <a:p>
          <a:endParaRPr lang="en-US"/>
        </a:p>
      </dgm:t>
    </dgm:pt>
    <dgm:pt modelId="{16E822AA-C2B6-4370-8E9A-B1E9A07A762E}" type="sibTrans" cxnId="{17748111-B98C-4BA7-8EA8-B84F552814BF}">
      <dgm:prSet/>
      <dgm:spPr/>
      <dgm:t>
        <a:bodyPr/>
        <a:lstStyle/>
        <a:p>
          <a:endParaRPr lang="en-US"/>
        </a:p>
      </dgm:t>
    </dgm:pt>
    <dgm:pt modelId="{F6815883-E9A1-4574-A31B-D8730C80131F}" type="pres">
      <dgm:prSet presAssocID="{FE282964-2300-47F6-9731-5989CD31ABEC}" presName="Name0" presStyleCnt="0">
        <dgm:presLayoutVars>
          <dgm:chMax val="11"/>
          <dgm:chPref val="11"/>
          <dgm:dir/>
          <dgm:resizeHandles/>
        </dgm:presLayoutVars>
      </dgm:prSet>
      <dgm:spPr/>
    </dgm:pt>
    <dgm:pt modelId="{14C4FA7F-3F66-4ABC-B360-E128A82FE043}" type="pres">
      <dgm:prSet presAssocID="{727C1374-8649-48FB-9830-3F460BEF8039}" presName="Accent3" presStyleCnt="0"/>
      <dgm:spPr/>
    </dgm:pt>
    <dgm:pt modelId="{9B291D3E-B1C2-4462-A914-5BDF2A5329C8}" type="pres">
      <dgm:prSet presAssocID="{727C1374-8649-48FB-9830-3F460BEF8039}" presName="Accent" presStyleLbl="node1" presStyleIdx="0" presStyleCnt="3"/>
      <dgm:spPr/>
    </dgm:pt>
    <dgm:pt modelId="{D1C65989-288A-4339-9A21-9E27F4987EC6}" type="pres">
      <dgm:prSet presAssocID="{727C1374-8649-48FB-9830-3F460BEF8039}" presName="ParentBackground3" presStyleCnt="0"/>
      <dgm:spPr/>
    </dgm:pt>
    <dgm:pt modelId="{B2903938-E9FB-400A-B020-223F9DEDB989}" type="pres">
      <dgm:prSet presAssocID="{727C1374-8649-48FB-9830-3F460BEF8039}" presName="ParentBackground" presStyleLbl="fgAcc1" presStyleIdx="0" presStyleCnt="3"/>
      <dgm:spPr/>
    </dgm:pt>
    <dgm:pt modelId="{2E6B4D8E-E371-4355-BB85-51874A350E0C}" type="pres">
      <dgm:prSet presAssocID="{727C1374-8649-48FB-9830-3F460BEF8039}" presName="Parent3" presStyleLbl="revTx" presStyleIdx="0" presStyleCnt="0">
        <dgm:presLayoutVars>
          <dgm:chMax val="1"/>
          <dgm:chPref val="1"/>
          <dgm:bulletEnabled val="1"/>
        </dgm:presLayoutVars>
      </dgm:prSet>
      <dgm:spPr/>
    </dgm:pt>
    <dgm:pt modelId="{A6C6EA8F-0561-4D22-98FF-CEAD4CFB6BD7}" type="pres">
      <dgm:prSet presAssocID="{268F168F-38EB-44A4-863B-8BF1937D83EF}" presName="Accent2" presStyleCnt="0"/>
      <dgm:spPr/>
    </dgm:pt>
    <dgm:pt modelId="{9F72A57F-FD51-4CA8-A9C1-A8FD98036472}" type="pres">
      <dgm:prSet presAssocID="{268F168F-38EB-44A4-863B-8BF1937D83EF}" presName="Accent" presStyleLbl="node1" presStyleIdx="1" presStyleCnt="3"/>
      <dgm:spPr/>
    </dgm:pt>
    <dgm:pt modelId="{7F690CE9-1B25-4E56-BAB3-F679E4F22253}" type="pres">
      <dgm:prSet presAssocID="{268F168F-38EB-44A4-863B-8BF1937D83EF}" presName="ParentBackground2" presStyleCnt="0"/>
      <dgm:spPr/>
    </dgm:pt>
    <dgm:pt modelId="{ADB0C272-0D4C-4ECB-908E-304BE6BFA81A}" type="pres">
      <dgm:prSet presAssocID="{268F168F-38EB-44A4-863B-8BF1937D83EF}" presName="ParentBackground" presStyleLbl="fgAcc1" presStyleIdx="1" presStyleCnt="3"/>
      <dgm:spPr/>
    </dgm:pt>
    <dgm:pt modelId="{F304A803-E3FB-4483-B4EA-ECCA91D32212}" type="pres">
      <dgm:prSet presAssocID="{268F168F-38EB-44A4-863B-8BF1937D83EF}" presName="Parent2" presStyleLbl="revTx" presStyleIdx="0" presStyleCnt="0">
        <dgm:presLayoutVars>
          <dgm:chMax val="1"/>
          <dgm:chPref val="1"/>
          <dgm:bulletEnabled val="1"/>
        </dgm:presLayoutVars>
      </dgm:prSet>
      <dgm:spPr/>
    </dgm:pt>
    <dgm:pt modelId="{85FA2D27-F2F6-4683-89E1-E67369FC7D30}" type="pres">
      <dgm:prSet presAssocID="{568DF89D-0B18-45E2-B7D7-1FF4F7A9F3E2}" presName="Accent1" presStyleCnt="0"/>
      <dgm:spPr/>
    </dgm:pt>
    <dgm:pt modelId="{14166ECB-3A10-4935-B10C-C51493638C29}" type="pres">
      <dgm:prSet presAssocID="{568DF89D-0B18-45E2-B7D7-1FF4F7A9F3E2}" presName="Accent" presStyleLbl="node1" presStyleIdx="2" presStyleCnt="3"/>
      <dgm:spPr/>
    </dgm:pt>
    <dgm:pt modelId="{76C56C13-07B1-46D7-B349-88AFEBAD5109}" type="pres">
      <dgm:prSet presAssocID="{568DF89D-0B18-45E2-B7D7-1FF4F7A9F3E2}" presName="ParentBackground1" presStyleCnt="0"/>
      <dgm:spPr/>
    </dgm:pt>
    <dgm:pt modelId="{0D7D9D2E-EC5D-440A-801D-CAB0F7613EA9}" type="pres">
      <dgm:prSet presAssocID="{568DF89D-0B18-45E2-B7D7-1FF4F7A9F3E2}" presName="ParentBackground" presStyleLbl="fgAcc1" presStyleIdx="2" presStyleCnt="3"/>
      <dgm:spPr/>
    </dgm:pt>
    <dgm:pt modelId="{A39C6207-B6E5-4398-A3E0-D73837A8BC7A}" type="pres">
      <dgm:prSet presAssocID="{568DF89D-0B18-45E2-B7D7-1FF4F7A9F3E2}" presName="Parent1" presStyleLbl="revTx" presStyleIdx="0" presStyleCnt="0">
        <dgm:presLayoutVars>
          <dgm:chMax val="1"/>
          <dgm:chPref val="1"/>
          <dgm:bulletEnabled val="1"/>
        </dgm:presLayoutVars>
      </dgm:prSet>
      <dgm:spPr/>
    </dgm:pt>
  </dgm:ptLst>
  <dgm:cxnLst>
    <dgm:cxn modelId="{17748111-B98C-4BA7-8EA8-B84F552814BF}" srcId="{FE282964-2300-47F6-9731-5989CD31ABEC}" destId="{727C1374-8649-48FB-9830-3F460BEF8039}" srcOrd="2" destOrd="0" parTransId="{D0094708-3959-4B58-AE82-99D2F9CEC3A1}" sibTransId="{16E822AA-C2B6-4370-8E9A-B1E9A07A762E}"/>
    <dgm:cxn modelId="{01A41512-0D3F-4DE8-9E6C-08831255F8BE}" type="presOf" srcId="{568DF89D-0B18-45E2-B7D7-1FF4F7A9F3E2}" destId="{A39C6207-B6E5-4398-A3E0-D73837A8BC7A}" srcOrd="1" destOrd="0" presId="urn:microsoft.com/office/officeart/2011/layout/CircleProcess"/>
    <dgm:cxn modelId="{5DE6E27D-6096-45EF-90D0-4A94E65566FE}" srcId="{FE282964-2300-47F6-9731-5989CD31ABEC}" destId="{268F168F-38EB-44A4-863B-8BF1937D83EF}" srcOrd="1" destOrd="0" parTransId="{42EC21FC-11A0-4802-972F-DD0376B2BB0D}" sibTransId="{A2F4D17E-5FAD-4654-BEAF-134901427995}"/>
    <dgm:cxn modelId="{05BAD88B-88DE-477B-9E50-ADAC7F574A55}" srcId="{FE282964-2300-47F6-9731-5989CD31ABEC}" destId="{568DF89D-0B18-45E2-B7D7-1FF4F7A9F3E2}" srcOrd="0" destOrd="0" parTransId="{3CF448FF-CF7E-4812-8286-83A05B55E53B}" sibTransId="{B9FF9DF7-F86B-49BA-BB90-F321B7ED7A92}"/>
    <dgm:cxn modelId="{7867E597-13B0-436E-9DE2-6CC612F5030B}" type="presOf" srcId="{727C1374-8649-48FB-9830-3F460BEF8039}" destId="{B2903938-E9FB-400A-B020-223F9DEDB989}" srcOrd="0" destOrd="0" presId="urn:microsoft.com/office/officeart/2011/layout/CircleProcess"/>
    <dgm:cxn modelId="{6B3C17A1-33EB-4D15-9E8E-79C159AC8408}" type="presOf" srcId="{FE282964-2300-47F6-9731-5989CD31ABEC}" destId="{F6815883-E9A1-4574-A31B-D8730C80131F}" srcOrd="0" destOrd="0" presId="urn:microsoft.com/office/officeart/2011/layout/CircleProcess"/>
    <dgm:cxn modelId="{BC4BE7A8-CFB8-493D-AF53-1BABEF01E8FB}" type="presOf" srcId="{268F168F-38EB-44A4-863B-8BF1937D83EF}" destId="{F304A803-E3FB-4483-B4EA-ECCA91D32212}" srcOrd="1" destOrd="0" presId="urn:microsoft.com/office/officeart/2011/layout/CircleProcess"/>
    <dgm:cxn modelId="{CD81F0B0-DDE4-48CD-BAE1-10F9EAD4C1CF}" type="presOf" srcId="{727C1374-8649-48FB-9830-3F460BEF8039}" destId="{2E6B4D8E-E371-4355-BB85-51874A350E0C}" srcOrd="1" destOrd="0" presId="urn:microsoft.com/office/officeart/2011/layout/CircleProcess"/>
    <dgm:cxn modelId="{3511D2DD-DCED-49B1-8F5F-1915C96915EF}" type="presOf" srcId="{568DF89D-0B18-45E2-B7D7-1FF4F7A9F3E2}" destId="{0D7D9D2E-EC5D-440A-801D-CAB0F7613EA9}" srcOrd="0" destOrd="0" presId="urn:microsoft.com/office/officeart/2011/layout/CircleProcess"/>
    <dgm:cxn modelId="{1BC549DE-6C7B-4A69-B914-7A35D28E3138}" type="presOf" srcId="{268F168F-38EB-44A4-863B-8BF1937D83EF}" destId="{ADB0C272-0D4C-4ECB-908E-304BE6BFA81A}" srcOrd="0" destOrd="0" presId="urn:microsoft.com/office/officeart/2011/layout/CircleProcess"/>
    <dgm:cxn modelId="{31FE6F87-EA6D-418C-86A3-9EECA0572523}" type="presParOf" srcId="{F6815883-E9A1-4574-A31B-D8730C80131F}" destId="{14C4FA7F-3F66-4ABC-B360-E128A82FE043}" srcOrd="0" destOrd="0" presId="urn:microsoft.com/office/officeart/2011/layout/CircleProcess"/>
    <dgm:cxn modelId="{D598C422-CA9E-4766-8729-93D64CD07F59}" type="presParOf" srcId="{14C4FA7F-3F66-4ABC-B360-E128A82FE043}" destId="{9B291D3E-B1C2-4462-A914-5BDF2A5329C8}" srcOrd="0" destOrd="0" presId="urn:microsoft.com/office/officeart/2011/layout/CircleProcess"/>
    <dgm:cxn modelId="{B3110E57-F7F0-42AF-AF78-EEEAD51E4181}" type="presParOf" srcId="{F6815883-E9A1-4574-A31B-D8730C80131F}" destId="{D1C65989-288A-4339-9A21-9E27F4987EC6}" srcOrd="1" destOrd="0" presId="urn:microsoft.com/office/officeart/2011/layout/CircleProcess"/>
    <dgm:cxn modelId="{7096F281-4688-43C1-8B3F-C6F4E7453E2D}" type="presParOf" srcId="{D1C65989-288A-4339-9A21-9E27F4987EC6}" destId="{B2903938-E9FB-400A-B020-223F9DEDB989}" srcOrd="0" destOrd="0" presId="urn:microsoft.com/office/officeart/2011/layout/CircleProcess"/>
    <dgm:cxn modelId="{D887FF7F-DE9D-41E5-9344-B073F0B9CF91}" type="presParOf" srcId="{F6815883-E9A1-4574-A31B-D8730C80131F}" destId="{2E6B4D8E-E371-4355-BB85-51874A350E0C}" srcOrd="2" destOrd="0" presId="urn:microsoft.com/office/officeart/2011/layout/CircleProcess"/>
    <dgm:cxn modelId="{FFDFFA34-2359-46DD-9231-5780A7F0350C}" type="presParOf" srcId="{F6815883-E9A1-4574-A31B-D8730C80131F}" destId="{A6C6EA8F-0561-4D22-98FF-CEAD4CFB6BD7}" srcOrd="3" destOrd="0" presId="urn:microsoft.com/office/officeart/2011/layout/CircleProcess"/>
    <dgm:cxn modelId="{981F02CB-8065-41F4-B836-51224744F04E}" type="presParOf" srcId="{A6C6EA8F-0561-4D22-98FF-CEAD4CFB6BD7}" destId="{9F72A57F-FD51-4CA8-A9C1-A8FD98036472}" srcOrd="0" destOrd="0" presId="urn:microsoft.com/office/officeart/2011/layout/CircleProcess"/>
    <dgm:cxn modelId="{2B73E7F6-11B2-4909-8F49-E42094D49939}" type="presParOf" srcId="{F6815883-E9A1-4574-A31B-D8730C80131F}" destId="{7F690CE9-1B25-4E56-BAB3-F679E4F22253}" srcOrd="4" destOrd="0" presId="urn:microsoft.com/office/officeart/2011/layout/CircleProcess"/>
    <dgm:cxn modelId="{8C16D154-A51D-46DD-AB88-89B3AEEF11E8}" type="presParOf" srcId="{7F690CE9-1B25-4E56-BAB3-F679E4F22253}" destId="{ADB0C272-0D4C-4ECB-908E-304BE6BFA81A}" srcOrd="0" destOrd="0" presId="urn:microsoft.com/office/officeart/2011/layout/CircleProcess"/>
    <dgm:cxn modelId="{2FC61FC8-1998-4E6E-8932-2817E194FB8C}" type="presParOf" srcId="{F6815883-E9A1-4574-A31B-D8730C80131F}" destId="{F304A803-E3FB-4483-B4EA-ECCA91D32212}" srcOrd="5" destOrd="0" presId="urn:microsoft.com/office/officeart/2011/layout/CircleProcess"/>
    <dgm:cxn modelId="{D1079FFB-BAB2-4CCA-96C0-6F3071BD2A84}" type="presParOf" srcId="{F6815883-E9A1-4574-A31B-D8730C80131F}" destId="{85FA2D27-F2F6-4683-89E1-E67369FC7D30}" srcOrd="6" destOrd="0" presId="urn:microsoft.com/office/officeart/2011/layout/CircleProcess"/>
    <dgm:cxn modelId="{F7D78898-AF95-4FE6-9397-4F6916DC6071}" type="presParOf" srcId="{85FA2D27-F2F6-4683-89E1-E67369FC7D30}" destId="{14166ECB-3A10-4935-B10C-C51493638C29}" srcOrd="0" destOrd="0" presId="urn:microsoft.com/office/officeart/2011/layout/CircleProcess"/>
    <dgm:cxn modelId="{2E0D9FF5-4770-4998-B178-98276E4A8EF7}" type="presParOf" srcId="{F6815883-E9A1-4574-A31B-D8730C80131F}" destId="{76C56C13-07B1-46D7-B349-88AFEBAD5109}" srcOrd="7" destOrd="0" presId="urn:microsoft.com/office/officeart/2011/layout/CircleProcess"/>
    <dgm:cxn modelId="{9B4A1B29-3946-4D36-B842-D44B227C12F7}" type="presParOf" srcId="{76C56C13-07B1-46D7-B349-88AFEBAD5109}" destId="{0D7D9D2E-EC5D-440A-801D-CAB0F7613EA9}" srcOrd="0" destOrd="0" presId="urn:microsoft.com/office/officeart/2011/layout/CircleProcess"/>
    <dgm:cxn modelId="{8F3B91E9-C2C9-4DCB-9960-E942292EFD2B}" type="presParOf" srcId="{F6815883-E9A1-4574-A31B-D8730C80131F}" destId="{A39C6207-B6E5-4398-A3E0-D73837A8BC7A}"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282964-2300-47F6-9731-5989CD31ABE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ABF63FD-A72C-4937-AAC5-766CFD44AFAC}">
      <dgm:prSet phldrT="[Text]"/>
      <dgm:spPr/>
      <dgm:t>
        <a:bodyPr/>
        <a:lstStyle/>
        <a:p>
          <a:r>
            <a:rPr lang="en-US" b="1" dirty="0"/>
            <a:t>FS Retains Signed Receipt</a:t>
          </a:r>
        </a:p>
      </dgm:t>
    </dgm:pt>
    <dgm:pt modelId="{5B7B4C32-5AFB-4167-A6EE-7D92709C812A}" type="parTrans" cxnId="{31057B35-A4E0-4462-9AD6-877013BB6420}">
      <dgm:prSet/>
      <dgm:spPr/>
      <dgm:t>
        <a:bodyPr/>
        <a:lstStyle/>
        <a:p>
          <a:endParaRPr lang="en-US"/>
        </a:p>
      </dgm:t>
    </dgm:pt>
    <dgm:pt modelId="{499C472D-4937-49DD-B0DD-23273D086962}" type="sibTrans" cxnId="{31057B35-A4E0-4462-9AD6-877013BB6420}">
      <dgm:prSet/>
      <dgm:spPr/>
      <dgm:t>
        <a:bodyPr/>
        <a:lstStyle/>
        <a:p>
          <a:endParaRPr lang="en-US"/>
        </a:p>
      </dgm:t>
    </dgm:pt>
    <dgm:pt modelId="{A164B36C-CAB7-45A4-8158-01C063C2353F}">
      <dgm:prSet phldrT="[Text]"/>
      <dgm:spPr/>
      <dgm:t>
        <a:bodyPr/>
        <a:lstStyle/>
        <a:p>
          <a:r>
            <a:rPr lang="en-US" b="1" dirty="0">
              <a:latin typeface="Tahoma" pitchFamily="34" charset="0"/>
              <a:cs typeface="+mn-cs"/>
            </a:rPr>
            <a:t>Treasurer Deposits Cash</a:t>
          </a:r>
          <a:endParaRPr lang="en-US" dirty="0"/>
        </a:p>
      </dgm:t>
    </dgm:pt>
    <dgm:pt modelId="{5682AD6D-F5C1-44F9-868D-6883C050B011}" type="parTrans" cxnId="{5EACC113-3BB0-424F-892E-DB12A8E385B3}">
      <dgm:prSet/>
      <dgm:spPr/>
      <dgm:t>
        <a:bodyPr/>
        <a:lstStyle/>
        <a:p>
          <a:endParaRPr lang="en-US"/>
        </a:p>
      </dgm:t>
    </dgm:pt>
    <dgm:pt modelId="{C9804B73-4F94-42C3-B313-9181E4634C80}" type="sibTrans" cxnId="{5EACC113-3BB0-424F-892E-DB12A8E385B3}">
      <dgm:prSet/>
      <dgm:spPr/>
      <dgm:t>
        <a:bodyPr/>
        <a:lstStyle/>
        <a:p>
          <a:endParaRPr lang="en-US"/>
        </a:p>
      </dgm:t>
    </dgm:pt>
    <dgm:pt modelId="{E0A3D609-EF5B-45BF-97DD-47C170E70F67}">
      <dgm:prSet/>
      <dgm:spPr/>
      <dgm:t>
        <a:bodyPr/>
        <a:lstStyle/>
        <a:p>
          <a:r>
            <a:rPr lang="en-US" b="1" dirty="0">
              <a:latin typeface="Tahoma" pitchFamily="34" charset="0"/>
              <a:cs typeface="+mn-cs"/>
            </a:rPr>
            <a:t>Treasurer Retains Receipt Copy</a:t>
          </a:r>
        </a:p>
      </dgm:t>
    </dgm:pt>
    <dgm:pt modelId="{B235A47D-5D1E-4254-BC96-5A02758D6F78}" type="parTrans" cxnId="{8687E4AB-0698-49F4-8DC1-07EC275F1696}">
      <dgm:prSet/>
      <dgm:spPr/>
      <dgm:t>
        <a:bodyPr/>
        <a:lstStyle/>
        <a:p>
          <a:endParaRPr lang="en-US"/>
        </a:p>
      </dgm:t>
    </dgm:pt>
    <dgm:pt modelId="{E9EAADFC-9086-4EC2-86FC-2E2BBF2FBEED}" type="sibTrans" cxnId="{8687E4AB-0698-49F4-8DC1-07EC275F1696}">
      <dgm:prSet/>
      <dgm:spPr/>
      <dgm:t>
        <a:bodyPr/>
        <a:lstStyle/>
        <a:p>
          <a:endParaRPr lang="en-US"/>
        </a:p>
      </dgm:t>
    </dgm:pt>
    <dgm:pt modelId="{F6815883-E9A1-4574-A31B-D8730C80131F}" type="pres">
      <dgm:prSet presAssocID="{FE282964-2300-47F6-9731-5989CD31ABEC}" presName="Name0" presStyleCnt="0">
        <dgm:presLayoutVars>
          <dgm:chMax val="11"/>
          <dgm:chPref val="11"/>
          <dgm:dir/>
          <dgm:resizeHandles/>
        </dgm:presLayoutVars>
      </dgm:prSet>
      <dgm:spPr/>
    </dgm:pt>
    <dgm:pt modelId="{0E516CB8-A7B9-4F85-A694-FCC84FEB51C2}" type="pres">
      <dgm:prSet presAssocID="{E0A3D609-EF5B-45BF-97DD-47C170E70F67}" presName="Accent3" presStyleCnt="0"/>
      <dgm:spPr/>
    </dgm:pt>
    <dgm:pt modelId="{6CBBC5DA-6783-46D8-AB34-80E25B5C8FBF}" type="pres">
      <dgm:prSet presAssocID="{E0A3D609-EF5B-45BF-97DD-47C170E70F67}" presName="Accent" presStyleLbl="node1" presStyleIdx="0" presStyleCnt="3"/>
      <dgm:spPr/>
    </dgm:pt>
    <dgm:pt modelId="{9BCE84B1-7171-480F-80DC-FAA951E3ED70}" type="pres">
      <dgm:prSet presAssocID="{E0A3D609-EF5B-45BF-97DD-47C170E70F67}" presName="ParentBackground3" presStyleCnt="0"/>
      <dgm:spPr/>
    </dgm:pt>
    <dgm:pt modelId="{EB6A234B-91D1-40D3-ABFF-404E26671D24}" type="pres">
      <dgm:prSet presAssocID="{E0A3D609-EF5B-45BF-97DD-47C170E70F67}" presName="ParentBackground" presStyleLbl="fgAcc1" presStyleIdx="0" presStyleCnt="3"/>
      <dgm:spPr/>
    </dgm:pt>
    <dgm:pt modelId="{86CAD430-C0CE-46F7-8CA4-9CFB31F8638A}" type="pres">
      <dgm:prSet presAssocID="{E0A3D609-EF5B-45BF-97DD-47C170E70F67}" presName="Parent3" presStyleLbl="revTx" presStyleIdx="0" presStyleCnt="0">
        <dgm:presLayoutVars>
          <dgm:chMax val="1"/>
          <dgm:chPref val="1"/>
          <dgm:bulletEnabled val="1"/>
        </dgm:presLayoutVars>
      </dgm:prSet>
      <dgm:spPr/>
    </dgm:pt>
    <dgm:pt modelId="{96DAA540-3B84-4F85-B2D8-4E847DF262BA}" type="pres">
      <dgm:prSet presAssocID="{A164B36C-CAB7-45A4-8158-01C063C2353F}" presName="Accent2" presStyleCnt="0"/>
      <dgm:spPr/>
    </dgm:pt>
    <dgm:pt modelId="{20541539-951F-4F9D-BD94-3EE3B46E3FFA}" type="pres">
      <dgm:prSet presAssocID="{A164B36C-CAB7-45A4-8158-01C063C2353F}" presName="Accent" presStyleLbl="node1" presStyleIdx="1" presStyleCnt="3"/>
      <dgm:spPr/>
    </dgm:pt>
    <dgm:pt modelId="{F5194E6D-08A0-4EC9-B88E-8B1B4CF3AE92}" type="pres">
      <dgm:prSet presAssocID="{A164B36C-CAB7-45A4-8158-01C063C2353F}" presName="ParentBackground2" presStyleCnt="0"/>
      <dgm:spPr/>
    </dgm:pt>
    <dgm:pt modelId="{2F137815-9B95-4253-BF19-86FA5631A95E}" type="pres">
      <dgm:prSet presAssocID="{A164B36C-CAB7-45A4-8158-01C063C2353F}" presName="ParentBackground" presStyleLbl="fgAcc1" presStyleIdx="1" presStyleCnt="3"/>
      <dgm:spPr/>
    </dgm:pt>
    <dgm:pt modelId="{D9222BE9-4408-4A1F-960A-1CE2571423C0}" type="pres">
      <dgm:prSet presAssocID="{A164B36C-CAB7-45A4-8158-01C063C2353F}" presName="Parent2" presStyleLbl="revTx" presStyleIdx="0" presStyleCnt="0">
        <dgm:presLayoutVars>
          <dgm:chMax val="1"/>
          <dgm:chPref val="1"/>
          <dgm:bulletEnabled val="1"/>
        </dgm:presLayoutVars>
      </dgm:prSet>
      <dgm:spPr/>
    </dgm:pt>
    <dgm:pt modelId="{1269CC84-56F2-4984-AFFC-41D6CE9B0630}" type="pres">
      <dgm:prSet presAssocID="{EABF63FD-A72C-4937-AAC5-766CFD44AFAC}" presName="Accent1" presStyleCnt="0"/>
      <dgm:spPr/>
    </dgm:pt>
    <dgm:pt modelId="{78A463CF-B6BE-4C01-B391-EF10861AD8EC}" type="pres">
      <dgm:prSet presAssocID="{EABF63FD-A72C-4937-AAC5-766CFD44AFAC}" presName="Accent" presStyleLbl="node1" presStyleIdx="2" presStyleCnt="3"/>
      <dgm:spPr/>
    </dgm:pt>
    <dgm:pt modelId="{ED53DF59-FBAE-44FD-93D9-7E11654E5A00}" type="pres">
      <dgm:prSet presAssocID="{EABF63FD-A72C-4937-AAC5-766CFD44AFAC}" presName="ParentBackground1" presStyleCnt="0"/>
      <dgm:spPr/>
    </dgm:pt>
    <dgm:pt modelId="{0C03B1D3-3BF0-4B06-8022-BFCD54C3F30A}" type="pres">
      <dgm:prSet presAssocID="{EABF63FD-A72C-4937-AAC5-766CFD44AFAC}" presName="ParentBackground" presStyleLbl="fgAcc1" presStyleIdx="2" presStyleCnt="3"/>
      <dgm:spPr/>
    </dgm:pt>
    <dgm:pt modelId="{F1CFDC82-1AE2-456F-A30C-116B1B47F0F7}" type="pres">
      <dgm:prSet presAssocID="{EABF63FD-A72C-4937-AAC5-766CFD44AFAC}" presName="Parent1" presStyleLbl="revTx" presStyleIdx="0" presStyleCnt="0">
        <dgm:presLayoutVars>
          <dgm:chMax val="1"/>
          <dgm:chPref val="1"/>
          <dgm:bulletEnabled val="1"/>
        </dgm:presLayoutVars>
      </dgm:prSet>
      <dgm:spPr/>
    </dgm:pt>
  </dgm:ptLst>
  <dgm:cxnLst>
    <dgm:cxn modelId="{4FD1A90A-5A38-4E1F-B8E0-322A05EB23D8}" type="presOf" srcId="{EABF63FD-A72C-4937-AAC5-766CFD44AFAC}" destId="{F1CFDC82-1AE2-456F-A30C-116B1B47F0F7}" srcOrd="1" destOrd="0" presId="urn:microsoft.com/office/officeart/2011/layout/CircleProcess"/>
    <dgm:cxn modelId="{5EACC113-3BB0-424F-892E-DB12A8E385B3}" srcId="{FE282964-2300-47F6-9731-5989CD31ABEC}" destId="{A164B36C-CAB7-45A4-8158-01C063C2353F}" srcOrd="1" destOrd="0" parTransId="{5682AD6D-F5C1-44F9-868D-6883C050B011}" sibTransId="{C9804B73-4F94-42C3-B313-9181E4634C80}"/>
    <dgm:cxn modelId="{55C2AE23-F5EA-45B7-98FC-B74F174DED41}" type="presOf" srcId="{A164B36C-CAB7-45A4-8158-01C063C2353F}" destId="{D9222BE9-4408-4A1F-960A-1CE2571423C0}" srcOrd="1" destOrd="0" presId="urn:microsoft.com/office/officeart/2011/layout/CircleProcess"/>
    <dgm:cxn modelId="{31057B35-A4E0-4462-9AD6-877013BB6420}" srcId="{FE282964-2300-47F6-9731-5989CD31ABEC}" destId="{EABF63FD-A72C-4937-AAC5-766CFD44AFAC}" srcOrd="0" destOrd="0" parTransId="{5B7B4C32-5AFB-4167-A6EE-7D92709C812A}" sibTransId="{499C472D-4937-49DD-B0DD-23273D086962}"/>
    <dgm:cxn modelId="{6A389444-7C7B-469C-8E92-9217B913A80C}" type="presOf" srcId="{E0A3D609-EF5B-45BF-97DD-47C170E70F67}" destId="{86CAD430-C0CE-46F7-8CA4-9CFB31F8638A}" srcOrd="1" destOrd="0" presId="urn:microsoft.com/office/officeart/2011/layout/CircleProcess"/>
    <dgm:cxn modelId="{21140A79-D436-45FF-BC33-EC7C3E0C6EC3}" type="presOf" srcId="{EABF63FD-A72C-4937-AAC5-766CFD44AFAC}" destId="{0C03B1D3-3BF0-4B06-8022-BFCD54C3F30A}" srcOrd="0" destOrd="0" presId="urn:microsoft.com/office/officeart/2011/layout/CircleProcess"/>
    <dgm:cxn modelId="{6B3C17A1-33EB-4D15-9E8E-79C159AC8408}" type="presOf" srcId="{FE282964-2300-47F6-9731-5989CD31ABEC}" destId="{F6815883-E9A1-4574-A31B-D8730C80131F}" srcOrd="0" destOrd="0" presId="urn:microsoft.com/office/officeart/2011/layout/CircleProcess"/>
    <dgm:cxn modelId="{7AD9F5A5-1FE0-4AE6-BC9C-BD369D14EFFD}" type="presOf" srcId="{A164B36C-CAB7-45A4-8158-01C063C2353F}" destId="{2F137815-9B95-4253-BF19-86FA5631A95E}" srcOrd="0" destOrd="0" presId="urn:microsoft.com/office/officeart/2011/layout/CircleProcess"/>
    <dgm:cxn modelId="{ED5437A9-3B65-4ACB-AEE0-505872E99E95}" type="presOf" srcId="{E0A3D609-EF5B-45BF-97DD-47C170E70F67}" destId="{EB6A234B-91D1-40D3-ABFF-404E26671D24}" srcOrd="0" destOrd="0" presId="urn:microsoft.com/office/officeart/2011/layout/CircleProcess"/>
    <dgm:cxn modelId="{8687E4AB-0698-49F4-8DC1-07EC275F1696}" srcId="{FE282964-2300-47F6-9731-5989CD31ABEC}" destId="{E0A3D609-EF5B-45BF-97DD-47C170E70F67}" srcOrd="2" destOrd="0" parTransId="{B235A47D-5D1E-4254-BC96-5A02758D6F78}" sibTransId="{E9EAADFC-9086-4EC2-86FC-2E2BBF2FBEED}"/>
    <dgm:cxn modelId="{0054EBE6-016C-454D-9B98-F5FC94C7D4B1}" type="presParOf" srcId="{F6815883-E9A1-4574-A31B-D8730C80131F}" destId="{0E516CB8-A7B9-4F85-A694-FCC84FEB51C2}" srcOrd="0" destOrd="0" presId="urn:microsoft.com/office/officeart/2011/layout/CircleProcess"/>
    <dgm:cxn modelId="{8B95B29F-0C8C-453A-9720-5A249BE01C25}" type="presParOf" srcId="{0E516CB8-A7B9-4F85-A694-FCC84FEB51C2}" destId="{6CBBC5DA-6783-46D8-AB34-80E25B5C8FBF}" srcOrd="0" destOrd="0" presId="urn:microsoft.com/office/officeart/2011/layout/CircleProcess"/>
    <dgm:cxn modelId="{97F0889A-6D26-4181-8D63-890207602733}" type="presParOf" srcId="{F6815883-E9A1-4574-A31B-D8730C80131F}" destId="{9BCE84B1-7171-480F-80DC-FAA951E3ED70}" srcOrd="1" destOrd="0" presId="urn:microsoft.com/office/officeart/2011/layout/CircleProcess"/>
    <dgm:cxn modelId="{C42BE48F-F808-4B6D-A51E-77C63E451E93}" type="presParOf" srcId="{9BCE84B1-7171-480F-80DC-FAA951E3ED70}" destId="{EB6A234B-91D1-40D3-ABFF-404E26671D24}" srcOrd="0" destOrd="0" presId="urn:microsoft.com/office/officeart/2011/layout/CircleProcess"/>
    <dgm:cxn modelId="{6689869E-0E65-4CAC-8B68-B82E0FEFE949}" type="presParOf" srcId="{F6815883-E9A1-4574-A31B-D8730C80131F}" destId="{86CAD430-C0CE-46F7-8CA4-9CFB31F8638A}" srcOrd="2" destOrd="0" presId="urn:microsoft.com/office/officeart/2011/layout/CircleProcess"/>
    <dgm:cxn modelId="{F2110CC4-DA39-4D0A-903C-D89F0D16218C}" type="presParOf" srcId="{F6815883-E9A1-4574-A31B-D8730C80131F}" destId="{96DAA540-3B84-4F85-B2D8-4E847DF262BA}" srcOrd="3" destOrd="0" presId="urn:microsoft.com/office/officeart/2011/layout/CircleProcess"/>
    <dgm:cxn modelId="{59D4AFB8-1B89-4A8F-B022-0631B54BE61C}" type="presParOf" srcId="{96DAA540-3B84-4F85-B2D8-4E847DF262BA}" destId="{20541539-951F-4F9D-BD94-3EE3B46E3FFA}" srcOrd="0" destOrd="0" presId="urn:microsoft.com/office/officeart/2011/layout/CircleProcess"/>
    <dgm:cxn modelId="{1E7CD3E4-EABA-4122-9985-57C2DC5C316A}" type="presParOf" srcId="{F6815883-E9A1-4574-A31B-D8730C80131F}" destId="{F5194E6D-08A0-4EC9-B88E-8B1B4CF3AE92}" srcOrd="4" destOrd="0" presId="urn:microsoft.com/office/officeart/2011/layout/CircleProcess"/>
    <dgm:cxn modelId="{3AE16ABA-02E4-4E93-B364-0B1BB9BB5C8B}" type="presParOf" srcId="{F5194E6D-08A0-4EC9-B88E-8B1B4CF3AE92}" destId="{2F137815-9B95-4253-BF19-86FA5631A95E}" srcOrd="0" destOrd="0" presId="urn:microsoft.com/office/officeart/2011/layout/CircleProcess"/>
    <dgm:cxn modelId="{891D0A88-4B42-4F10-AE99-784D80575BB0}" type="presParOf" srcId="{F6815883-E9A1-4574-A31B-D8730C80131F}" destId="{D9222BE9-4408-4A1F-960A-1CE2571423C0}" srcOrd="5" destOrd="0" presId="urn:microsoft.com/office/officeart/2011/layout/CircleProcess"/>
    <dgm:cxn modelId="{DC444E3E-2DD7-4A03-9726-9E0D743AE32E}" type="presParOf" srcId="{F6815883-E9A1-4574-A31B-D8730C80131F}" destId="{1269CC84-56F2-4984-AFFC-41D6CE9B0630}" srcOrd="6" destOrd="0" presId="urn:microsoft.com/office/officeart/2011/layout/CircleProcess"/>
    <dgm:cxn modelId="{7A90AE93-AB21-4C2B-954A-EAF77F2748C3}" type="presParOf" srcId="{1269CC84-56F2-4984-AFFC-41D6CE9B0630}" destId="{78A463CF-B6BE-4C01-B391-EF10861AD8EC}" srcOrd="0" destOrd="0" presId="urn:microsoft.com/office/officeart/2011/layout/CircleProcess"/>
    <dgm:cxn modelId="{01F5CADD-3100-4DBE-B986-0D93464766C5}" type="presParOf" srcId="{F6815883-E9A1-4574-A31B-D8730C80131F}" destId="{ED53DF59-FBAE-44FD-93D9-7E11654E5A00}" srcOrd="7" destOrd="0" presId="urn:microsoft.com/office/officeart/2011/layout/CircleProcess"/>
    <dgm:cxn modelId="{2D2BF843-204F-4E13-AAB8-7590C1543AAE}" type="presParOf" srcId="{ED53DF59-FBAE-44FD-93D9-7E11654E5A00}" destId="{0C03B1D3-3BF0-4B06-8022-BFCD54C3F30A}" srcOrd="0" destOrd="0" presId="urn:microsoft.com/office/officeart/2011/layout/CircleProcess"/>
    <dgm:cxn modelId="{F3E4FEE0-D44E-4F92-9901-60666A27E7DA}" type="presParOf" srcId="{F6815883-E9A1-4574-A31B-D8730C80131F}" destId="{F1CFDC82-1AE2-456F-A30C-116B1B47F0F7}" srcOrd="8" destOrd="0" presId="urn:microsoft.com/office/officeart/2011/layout/Circle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282964-2300-47F6-9731-5989CD31ABE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568DF89D-0B18-45E2-B7D7-1FF4F7A9F3E2}">
      <dgm:prSet phldrT="[Text]"/>
      <dgm:spPr/>
      <dgm:t>
        <a:bodyPr/>
        <a:lstStyle/>
        <a:p>
          <a:r>
            <a:rPr lang="en-US" b="1" dirty="0">
              <a:latin typeface="Tahoma" pitchFamily="34" charset="0"/>
              <a:cs typeface="+mn-cs"/>
            </a:rPr>
            <a:t>FS Receives Bill</a:t>
          </a:r>
          <a:endParaRPr lang="en-US" dirty="0"/>
        </a:p>
      </dgm:t>
    </dgm:pt>
    <dgm:pt modelId="{3CF448FF-CF7E-4812-8286-83A05B55E53B}" type="parTrans" cxnId="{05BAD88B-88DE-477B-9E50-ADAC7F574A55}">
      <dgm:prSet/>
      <dgm:spPr/>
      <dgm:t>
        <a:bodyPr/>
        <a:lstStyle/>
        <a:p>
          <a:endParaRPr lang="en-US"/>
        </a:p>
      </dgm:t>
    </dgm:pt>
    <dgm:pt modelId="{B9FF9DF7-F86B-49BA-BB90-F321B7ED7A92}" type="sibTrans" cxnId="{05BAD88B-88DE-477B-9E50-ADAC7F574A55}">
      <dgm:prSet/>
      <dgm:spPr/>
      <dgm:t>
        <a:bodyPr/>
        <a:lstStyle/>
        <a:p>
          <a:endParaRPr lang="en-US"/>
        </a:p>
      </dgm:t>
    </dgm:pt>
    <dgm:pt modelId="{268F168F-38EB-44A4-863B-8BF1937D83EF}">
      <dgm:prSet/>
      <dgm:spPr/>
      <dgm:t>
        <a:bodyPr/>
        <a:lstStyle/>
        <a:p>
          <a:r>
            <a:rPr lang="en-US" b="1" dirty="0">
              <a:solidFill>
                <a:schemeClr val="tx1"/>
              </a:solidFill>
              <a:latin typeface="Tahoma" pitchFamily="34" charset="0"/>
            </a:rPr>
            <a:t>Bill Read At Meeting</a:t>
          </a:r>
          <a:endParaRPr lang="en-US" b="1" dirty="0">
            <a:latin typeface="Tahoma" pitchFamily="34" charset="0"/>
            <a:cs typeface="+mn-cs"/>
          </a:endParaRPr>
        </a:p>
      </dgm:t>
    </dgm:pt>
    <dgm:pt modelId="{42EC21FC-11A0-4802-972F-DD0376B2BB0D}" type="parTrans" cxnId="{5DE6E27D-6096-45EF-90D0-4A94E65566FE}">
      <dgm:prSet/>
      <dgm:spPr/>
      <dgm:t>
        <a:bodyPr/>
        <a:lstStyle/>
        <a:p>
          <a:endParaRPr lang="en-US"/>
        </a:p>
      </dgm:t>
    </dgm:pt>
    <dgm:pt modelId="{A2F4D17E-5FAD-4654-BEAF-134901427995}" type="sibTrans" cxnId="{5DE6E27D-6096-45EF-90D0-4A94E65566FE}">
      <dgm:prSet/>
      <dgm:spPr/>
      <dgm:t>
        <a:bodyPr/>
        <a:lstStyle/>
        <a:p>
          <a:endParaRPr lang="en-US"/>
        </a:p>
      </dgm:t>
    </dgm:pt>
    <dgm:pt modelId="{727C1374-8649-48FB-9830-3F460BEF8039}">
      <dgm:prSet/>
      <dgm:spPr/>
      <dgm:t>
        <a:bodyPr/>
        <a:lstStyle/>
        <a:p>
          <a:r>
            <a:rPr lang="en-US" b="1" dirty="0">
              <a:solidFill>
                <a:schemeClr val="tx1"/>
              </a:solidFill>
              <a:latin typeface="Tahoma" pitchFamily="34" charset="0"/>
            </a:rPr>
            <a:t>Bill Approved By Council</a:t>
          </a:r>
          <a:endParaRPr lang="en-US" b="1" dirty="0">
            <a:latin typeface="Tahoma" pitchFamily="34" charset="0"/>
            <a:cs typeface="+mn-cs"/>
          </a:endParaRPr>
        </a:p>
      </dgm:t>
    </dgm:pt>
    <dgm:pt modelId="{D0094708-3959-4B58-AE82-99D2F9CEC3A1}" type="parTrans" cxnId="{17748111-B98C-4BA7-8EA8-B84F552814BF}">
      <dgm:prSet/>
      <dgm:spPr/>
      <dgm:t>
        <a:bodyPr/>
        <a:lstStyle/>
        <a:p>
          <a:endParaRPr lang="en-US"/>
        </a:p>
      </dgm:t>
    </dgm:pt>
    <dgm:pt modelId="{16E822AA-C2B6-4370-8E9A-B1E9A07A762E}" type="sibTrans" cxnId="{17748111-B98C-4BA7-8EA8-B84F552814BF}">
      <dgm:prSet/>
      <dgm:spPr/>
      <dgm:t>
        <a:bodyPr/>
        <a:lstStyle/>
        <a:p>
          <a:endParaRPr lang="en-US"/>
        </a:p>
      </dgm:t>
    </dgm:pt>
    <dgm:pt modelId="{81621EB1-29A6-4AEE-94E0-B9B2ADE80BAA}">
      <dgm:prSet/>
      <dgm:spPr/>
      <dgm:t>
        <a:bodyPr/>
        <a:lstStyle/>
        <a:p>
          <a:r>
            <a:rPr lang="en-US" b="1" dirty="0">
              <a:solidFill>
                <a:schemeClr val="tx1"/>
              </a:solidFill>
              <a:latin typeface="Tahoma" pitchFamily="34" charset="0"/>
            </a:rPr>
            <a:t>FS Prepares Voucher</a:t>
          </a:r>
        </a:p>
      </dgm:t>
    </dgm:pt>
    <dgm:pt modelId="{B8AF1259-6E2F-46C3-B5A2-EEE24B4B2C2F}" type="parTrans" cxnId="{D9D6188B-D7E6-4043-928B-F329DAC7AF80}">
      <dgm:prSet/>
      <dgm:spPr/>
      <dgm:t>
        <a:bodyPr/>
        <a:lstStyle/>
        <a:p>
          <a:endParaRPr lang="en-US"/>
        </a:p>
      </dgm:t>
    </dgm:pt>
    <dgm:pt modelId="{67E9A4BD-A3EA-476A-BF1B-6FED3B9A022C}" type="sibTrans" cxnId="{D9D6188B-D7E6-4043-928B-F329DAC7AF80}">
      <dgm:prSet/>
      <dgm:spPr/>
      <dgm:t>
        <a:bodyPr/>
        <a:lstStyle/>
        <a:p>
          <a:endParaRPr lang="en-US"/>
        </a:p>
      </dgm:t>
    </dgm:pt>
    <dgm:pt modelId="{F6815883-E9A1-4574-A31B-D8730C80131F}" type="pres">
      <dgm:prSet presAssocID="{FE282964-2300-47F6-9731-5989CD31ABEC}" presName="Name0" presStyleCnt="0">
        <dgm:presLayoutVars>
          <dgm:chMax val="11"/>
          <dgm:chPref val="11"/>
          <dgm:dir/>
          <dgm:resizeHandles/>
        </dgm:presLayoutVars>
      </dgm:prSet>
      <dgm:spPr/>
    </dgm:pt>
    <dgm:pt modelId="{1F3FB7B5-AC7C-4632-A096-C403B3854D25}" type="pres">
      <dgm:prSet presAssocID="{81621EB1-29A6-4AEE-94E0-B9B2ADE80BAA}" presName="Accent4" presStyleCnt="0"/>
      <dgm:spPr/>
    </dgm:pt>
    <dgm:pt modelId="{37A69E0E-A364-4479-896F-CA0A88DCE84E}" type="pres">
      <dgm:prSet presAssocID="{81621EB1-29A6-4AEE-94E0-B9B2ADE80BAA}" presName="Accent" presStyleLbl="node1" presStyleIdx="0" presStyleCnt="4"/>
      <dgm:spPr/>
    </dgm:pt>
    <dgm:pt modelId="{624C1C75-D983-47CE-89F5-A3A8BF154B89}" type="pres">
      <dgm:prSet presAssocID="{81621EB1-29A6-4AEE-94E0-B9B2ADE80BAA}" presName="ParentBackground4" presStyleCnt="0"/>
      <dgm:spPr/>
    </dgm:pt>
    <dgm:pt modelId="{30B0AD49-E525-4179-BB17-C93943E37691}" type="pres">
      <dgm:prSet presAssocID="{81621EB1-29A6-4AEE-94E0-B9B2ADE80BAA}" presName="ParentBackground" presStyleLbl="fgAcc1" presStyleIdx="0" presStyleCnt="4"/>
      <dgm:spPr/>
    </dgm:pt>
    <dgm:pt modelId="{3A02D9DB-BF9E-4F80-A483-B8DCDC2883BC}" type="pres">
      <dgm:prSet presAssocID="{81621EB1-29A6-4AEE-94E0-B9B2ADE80BAA}" presName="Parent4" presStyleLbl="revTx" presStyleIdx="0" presStyleCnt="0">
        <dgm:presLayoutVars>
          <dgm:chMax val="1"/>
          <dgm:chPref val="1"/>
          <dgm:bulletEnabled val="1"/>
        </dgm:presLayoutVars>
      </dgm:prSet>
      <dgm:spPr/>
    </dgm:pt>
    <dgm:pt modelId="{14C4FA7F-3F66-4ABC-B360-E128A82FE043}" type="pres">
      <dgm:prSet presAssocID="{727C1374-8649-48FB-9830-3F460BEF8039}" presName="Accent3" presStyleCnt="0"/>
      <dgm:spPr/>
    </dgm:pt>
    <dgm:pt modelId="{9B291D3E-B1C2-4462-A914-5BDF2A5329C8}" type="pres">
      <dgm:prSet presAssocID="{727C1374-8649-48FB-9830-3F460BEF8039}" presName="Accent" presStyleLbl="node1" presStyleIdx="1" presStyleCnt="4"/>
      <dgm:spPr/>
    </dgm:pt>
    <dgm:pt modelId="{D1C65989-288A-4339-9A21-9E27F4987EC6}" type="pres">
      <dgm:prSet presAssocID="{727C1374-8649-48FB-9830-3F460BEF8039}" presName="ParentBackground3" presStyleCnt="0"/>
      <dgm:spPr/>
    </dgm:pt>
    <dgm:pt modelId="{B2903938-E9FB-400A-B020-223F9DEDB989}" type="pres">
      <dgm:prSet presAssocID="{727C1374-8649-48FB-9830-3F460BEF8039}" presName="ParentBackground" presStyleLbl="fgAcc1" presStyleIdx="1" presStyleCnt="4"/>
      <dgm:spPr/>
    </dgm:pt>
    <dgm:pt modelId="{2E6B4D8E-E371-4355-BB85-51874A350E0C}" type="pres">
      <dgm:prSet presAssocID="{727C1374-8649-48FB-9830-3F460BEF8039}" presName="Parent3" presStyleLbl="revTx" presStyleIdx="0" presStyleCnt="0">
        <dgm:presLayoutVars>
          <dgm:chMax val="1"/>
          <dgm:chPref val="1"/>
          <dgm:bulletEnabled val="1"/>
        </dgm:presLayoutVars>
      </dgm:prSet>
      <dgm:spPr/>
    </dgm:pt>
    <dgm:pt modelId="{A6C6EA8F-0561-4D22-98FF-CEAD4CFB6BD7}" type="pres">
      <dgm:prSet presAssocID="{268F168F-38EB-44A4-863B-8BF1937D83EF}" presName="Accent2" presStyleCnt="0"/>
      <dgm:spPr/>
    </dgm:pt>
    <dgm:pt modelId="{9F72A57F-FD51-4CA8-A9C1-A8FD98036472}" type="pres">
      <dgm:prSet presAssocID="{268F168F-38EB-44A4-863B-8BF1937D83EF}" presName="Accent" presStyleLbl="node1" presStyleIdx="2" presStyleCnt="4"/>
      <dgm:spPr/>
    </dgm:pt>
    <dgm:pt modelId="{7F690CE9-1B25-4E56-BAB3-F679E4F22253}" type="pres">
      <dgm:prSet presAssocID="{268F168F-38EB-44A4-863B-8BF1937D83EF}" presName="ParentBackground2" presStyleCnt="0"/>
      <dgm:spPr/>
    </dgm:pt>
    <dgm:pt modelId="{ADB0C272-0D4C-4ECB-908E-304BE6BFA81A}" type="pres">
      <dgm:prSet presAssocID="{268F168F-38EB-44A4-863B-8BF1937D83EF}" presName="ParentBackground" presStyleLbl="fgAcc1" presStyleIdx="2" presStyleCnt="4"/>
      <dgm:spPr/>
    </dgm:pt>
    <dgm:pt modelId="{F304A803-E3FB-4483-B4EA-ECCA91D32212}" type="pres">
      <dgm:prSet presAssocID="{268F168F-38EB-44A4-863B-8BF1937D83EF}" presName="Parent2" presStyleLbl="revTx" presStyleIdx="0" presStyleCnt="0">
        <dgm:presLayoutVars>
          <dgm:chMax val="1"/>
          <dgm:chPref val="1"/>
          <dgm:bulletEnabled val="1"/>
        </dgm:presLayoutVars>
      </dgm:prSet>
      <dgm:spPr/>
    </dgm:pt>
    <dgm:pt modelId="{85FA2D27-F2F6-4683-89E1-E67369FC7D30}" type="pres">
      <dgm:prSet presAssocID="{568DF89D-0B18-45E2-B7D7-1FF4F7A9F3E2}" presName="Accent1" presStyleCnt="0"/>
      <dgm:spPr/>
    </dgm:pt>
    <dgm:pt modelId="{14166ECB-3A10-4935-B10C-C51493638C29}" type="pres">
      <dgm:prSet presAssocID="{568DF89D-0B18-45E2-B7D7-1FF4F7A9F3E2}" presName="Accent" presStyleLbl="node1" presStyleIdx="3" presStyleCnt="4"/>
      <dgm:spPr/>
    </dgm:pt>
    <dgm:pt modelId="{76C56C13-07B1-46D7-B349-88AFEBAD5109}" type="pres">
      <dgm:prSet presAssocID="{568DF89D-0B18-45E2-B7D7-1FF4F7A9F3E2}" presName="ParentBackground1" presStyleCnt="0"/>
      <dgm:spPr/>
    </dgm:pt>
    <dgm:pt modelId="{0D7D9D2E-EC5D-440A-801D-CAB0F7613EA9}" type="pres">
      <dgm:prSet presAssocID="{568DF89D-0B18-45E2-B7D7-1FF4F7A9F3E2}" presName="ParentBackground" presStyleLbl="fgAcc1" presStyleIdx="3" presStyleCnt="4"/>
      <dgm:spPr/>
    </dgm:pt>
    <dgm:pt modelId="{A39C6207-B6E5-4398-A3E0-D73837A8BC7A}" type="pres">
      <dgm:prSet presAssocID="{568DF89D-0B18-45E2-B7D7-1FF4F7A9F3E2}" presName="Parent1" presStyleLbl="revTx" presStyleIdx="0" presStyleCnt="0">
        <dgm:presLayoutVars>
          <dgm:chMax val="1"/>
          <dgm:chPref val="1"/>
          <dgm:bulletEnabled val="1"/>
        </dgm:presLayoutVars>
      </dgm:prSet>
      <dgm:spPr/>
    </dgm:pt>
  </dgm:ptLst>
  <dgm:cxnLst>
    <dgm:cxn modelId="{17748111-B98C-4BA7-8EA8-B84F552814BF}" srcId="{FE282964-2300-47F6-9731-5989CD31ABEC}" destId="{727C1374-8649-48FB-9830-3F460BEF8039}" srcOrd="2" destOrd="0" parTransId="{D0094708-3959-4B58-AE82-99D2F9CEC3A1}" sibTransId="{16E822AA-C2B6-4370-8E9A-B1E9A07A762E}"/>
    <dgm:cxn modelId="{01A41512-0D3F-4DE8-9E6C-08831255F8BE}" type="presOf" srcId="{568DF89D-0B18-45E2-B7D7-1FF4F7A9F3E2}" destId="{A39C6207-B6E5-4398-A3E0-D73837A8BC7A}" srcOrd="1" destOrd="0" presId="urn:microsoft.com/office/officeart/2011/layout/CircleProcess"/>
    <dgm:cxn modelId="{E57D3A61-6AA6-477A-BB3B-B206E503790E}" type="presOf" srcId="{81621EB1-29A6-4AEE-94E0-B9B2ADE80BAA}" destId="{3A02D9DB-BF9E-4F80-A483-B8DCDC2883BC}" srcOrd="1" destOrd="0" presId="urn:microsoft.com/office/officeart/2011/layout/CircleProcess"/>
    <dgm:cxn modelId="{BBE72872-1410-490B-B346-E8671AF814BA}" type="presOf" srcId="{81621EB1-29A6-4AEE-94E0-B9B2ADE80BAA}" destId="{30B0AD49-E525-4179-BB17-C93943E37691}" srcOrd="0" destOrd="0" presId="urn:microsoft.com/office/officeart/2011/layout/CircleProcess"/>
    <dgm:cxn modelId="{5DE6E27D-6096-45EF-90D0-4A94E65566FE}" srcId="{FE282964-2300-47F6-9731-5989CD31ABEC}" destId="{268F168F-38EB-44A4-863B-8BF1937D83EF}" srcOrd="1" destOrd="0" parTransId="{42EC21FC-11A0-4802-972F-DD0376B2BB0D}" sibTransId="{A2F4D17E-5FAD-4654-BEAF-134901427995}"/>
    <dgm:cxn modelId="{D9D6188B-D7E6-4043-928B-F329DAC7AF80}" srcId="{FE282964-2300-47F6-9731-5989CD31ABEC}" destId="{81621EB1-29A6-4AEE-94E0-B9B2ADE80BAA}" srcOrd="3" destOrd="0" parTransId="{B8AF1259-6E2F-46C3-B5A2-EEE24B4B2C2F}" sibTransId="{67E9A4BD-A3EA-476A-BF1B-6FED3B9A022C}"/>
    <dgm:cxn modelId="{05BAD88B-88DE-477B-9E50-ADAC7F574A55}" srcId="{FE282964-2300-47F6-9731-5989CD31ABEC}" destId="{568DF89D-0B18-45E2-B7D7-1FF4F7A9F3E2}" srcOrd="0" destOrd="0" parTransId="{3CF448FF-CF7E-4812-8286-83A05B55E53B}" sibTransId="{B9FF9DF7-F86B-49BA-BB90-F321B7ED7A92}"/>
    <dgm:cxn modelId="{7867E597-13B0-436E-9DE2-6CC612F5030B}" type="presOf" srcId="{727C1374-8649-48FB-9830-3F460BEF8039}" destId="{B2903938-E9FB-400A-B020-223F9DEDB989}" srcOrd="0" destOrd="0" presId="urn:microsoft.com/office/officeart/2011/layout/CircleProcess"/>
    <dgm:cxn modelId="{6B3C17A1-33EB-4D15-9E8E-79C159AC8408}" type="presOf" srcId="{FE282964-2300-47F6-9731-5989CD31ABEC}" destId="{F6815883-E9A1-4574-A31B-D8730C80131F}" srcOrd="0" destOrd="0" presId="urn:microsoft.com/office/officeart/2011/layout/CircleProcess"/>
    <dgm:cxn modelId="{BC4BE7A8-CFB8-493D-AF53-1BABEF01E8FB}" type="presOf" srcId="{268F168F-38EB-44A4-863B-8BF1937D83EF}" destId="{F304A803-E3FB-4483-B4EA-ECCA91D32212}" srcOrd="1" destOrd="0" presId="urn:microsoft.com/office/officeart/2011/layout/CircleProcess"/>
    <dgm:cxn modelId="{CD81F0B0-DDE4-48CD-BAE1-10F9EAD4C1CF}" type="presOf" srcId="{727C1374-8649-48FB-9830-3F460BEF8039}" destId="{2E6B4D8E-E371-4355-BB85-51874A350E0C}" srcOrd="1" destOrd="0" presId="urn:microsoft.com/office/officeart/2011/layout/CircleProcess"/>
    <dgm:cxn modelId="{3511D2DD-DCED-49B1-8F5F-1915C96915EF}" type="presOf" srcId="{568DF89D-0B18-45E2-B7D7-1FF4F7A9F3E2}" destId="{0D7D9D2E-EC5D-440A-801D-CAB0F7613EA9}" srcOrd="0" destOrd="0" presId="urn:microsoft.com/office/officeart/2011/layout/CircleProcess"/>
    <dgm:cxn modelId="{1BC549DE-6C7B-4A69-B914-7A35D28E3138}" type="presOf" srcId="{268F168F-38EB-44A4-863B-8BF1937D83EF}" destId="{ADB0C272-0D4C-4ECB-908E-304BE6BFA81A}" srcOrd="0" destOrd="0" presId="urn:microsoft.com/office/officeart/2011/layout/CircleProcess"/>
    <dgm:cxn modelId="{FCD5977A-3624-4DF3-B3AC-9AE518A97DB1}" type="presParOf" srcId="{F6815883-E9A1-4574-A31B-D8730C80131F}" destId="{1F3FB7B5-AC7C-4632-A096-C403B3854D25}" srcOrd="0" destOrd="0" presId="urn:microsoft.com/office/officeart/2011/layout/CircleProcess"/>
    <dgm:cxn modelId="{1CD31EB2-1FF5-4726-85D3-B9C58F7EF0AC}" type="presParOf" srcId="{1F3FB7B5-AC7C-4632-A096-C403B3854D25}" destId="{37A69E0E-A364-4479-896F-CA0A88DCE84E}" srcOrd="0" destOrd="0" presId="urn:microsoft.com/office/officeart/2011/layout/CircleProcess"/>
    <dgm:cxn modelId="{E02E58F2-442A-4498-919E-FEA97A19FC91}" type="presParOf" srcId="{F6815883-E9A1-4574-A31B-D8730C80131F}" destId="{624C1C75-D983-47CE-89F5-A3A8BF154B89}" srcOrd="1" destOrd="0" presId="urn:microsoft.com/office/officeart/2011/layout/CircleProcess"/>
    <dgm:cxn modelId="{1CE9CE2C-7FF3-4B4E-B47B-91F1FC9895B4}" type="presParOf" srcId="{624C1C75-D983-47CE-89F5-A3A8BF154B89}" destId="{30B0AD49-E525-4179-BB17-C93943E37691}" srcOrd="0" destOrd="0" presId="urn:microsoft.com/office/officeart/2011/layout/CircleProcess"/>
    <dgm:cxn modelId="{074FF400-8CC6-4340-923B-727FB4F78D18}" type="presParOf" srcId="{F6815883-E9A1-4574-A31B-D8730C80131F}" destId="{3A02D9DB-BF9E-4F80-A483-B8DCDC2883BC}" srcOrd="2" destOrd="0" presId="urn:microsoft.com/office/officeart/2011/layout/CircleProcess"/>
    <dgm:cxn modelId="{31FE6F87-EA6D-418C-86A3-9EECA0572523}" type="presParOf" srcId="{F6815883-E9A1-4574-A31B-D8730C80131F}" destId="{14C4FA7F-3F66-4ABC-B360-E128A82FE043}" srcOrd="3" destOrd="0" presId="urn:microsoft.com/office/officeart/2011/layout/CircleProcess"/>
    <dgm:cxn modelId="{D598C422-CA9E-4766-8729-93D64CD07F59}" type="presParOf" srcId="{14C4FA7F-3F66-4ABC-B360-E128A82FE043}" destId="{9B291D3E-B1C2-4462-A914-5BDF2A5329C8}" srcOrd="0" destOrd="0" presId="urn:microsoft.com/office/officeart/2011/layout/CircleProcess"/>
    <dgm:cxn modelId="{B3110E57-F7F0-42AF-AF78-EEEAD51E4181}" type="presParOf" srcId="{F6815883-E9A1-4574-A31B-D8730C80131F}" destId="{D1C65989-288A-4339-9A21-9E27F4987EC6}" srcOrd="4" destOrd="0" presId="urn:microsoft.com/office/officeart/2011/layout/CircleProcess"/>
    <dgm:cxn modelId="{7096F281-4688-43C1-8B3F-C6F4E7453E2D}" type="presParOf" srcId="{D1C65989-288A-4339-9A21-9E27F4987EC6}" destId="{B2903938-E9FB-400A-B020-223F9DEDB989}" srcOrd="0" destOrd="0" presId="urn:microsoft.com/office/officeart/2011/layout/CircleProcess"/>
    <dgm:cxn modelId="{D887FF7F-DE9D-41E5-9344-B073F0B9CF91}" type="presParOf" srcId="{F6815883-E9A1-4574-A31B-D8730C80131F}" destId="{2E6B4D8E-E371-4355-BB85-51874A350E0C}" srcOrd="5" destOrd="0" presId="urn:microsoft.com/office/officeart/2011/layout/CircleProcess"/>
    <dgm:cxn modelId="{FFDFFA34-2359-46DD-9231-5780A7F0350C}" type="presParOf" srcId="{F6815883-E9A1-4574-A31B-D8730C80131F}" destId="{A6C6EA8F-0561-4D22-98FF-CEAD4CFB6BD7}" srcOrd="6" destOrd="0" presId="urn:microsoft.com/office/officeart/2011/layout/CircleProcess"/>
    <dgm:cxn modelId="{981F02CB-8065-41F4-B836-51224744F04E}" type="presParOf" srcId="{A6C6EA8F-0561-4D22-98FF-CEAD4CFB6BD7}" destId="{9F72A57F-FD51-4CA8-A9C1-A8FD98036472}" srcOrd="0" destOrd="0" presId="urn:microsoft.com/office/officeart/2011/layout/CircleProcess"/>
    <dgm:cxn modelId="{2B73E7F6-11B2-4909-8F49-E42094D49939}" type="presParOf" srcId="{F6815883-E9A1-4574-A31B-D8730C80131F}" destId="{7F690CE9-1B25-4E56-BAB3-F679E4F22253}" srcOrd="7" destOrd="0" presId="urn:microsoft.com/office/officeart/2011/layout/CircleProcess"/>
    <dgm:cxn modelId="{8C16D154-A51D-46DD-AB88-89B3AEEF11E8}" type="presParOf" srcId="{7F690CE9-1B25-4E56-BAB3-F679E4F22253}" destId="{ADB0C272-0D4C-4ECB-908E-304BE6BFA81A}" srcOrd="0" destOrd="0" presId="urn:microsoft.com/office/officeart/2011/layout/CircleProcess"/>
    <dgm:cxn modelId="{2FC61FC8-1998-4E6E-8932-2817E194FB8C}" type="presParOf" srcId="{F6815883-E9A1-4574-A31B-D8730C80131F}" destId="{F304A803-E3FB-4483-B4EA-ECCA91D32212}" srcOrd="8" destOrd="0" presId="urn:microsoft.com/office/officeart/2011/layout/CircleProcess"/>
    <dgm:cxn modelId="{D1079FFB-BAB2-4CCA-96C0-6F3071BD2A84}" type="presParOf" srcId="{F6815883-E9A1-4574-A31B-D8730C80131F}" destId="{85FA2D27-F2F6-4683-89E1-E67369FC7D30}" srcOrd="9" destOrd="0" presId="urn:microsoft.com/office/officeart/2011/layout/CircleProcess"/>
    <dgm:cxn modelId="{F7D78898-AF95-4FE6-9397-4F6916DC6071}" type="presParOf" srcId="{85FA2D27-F2F6-4683-89E1-E67369FC7D30}" destId="{14166ECB-3A10-4935-B10C-C51493638C29}" srcOrd="0" destOrd="0" presId="urn:microsoft.com/office/officeart/2011/layout/CircleProcess"/>
    <dgm:cxn modelId="{2E0D9FF5-4770-4998-B178-98276E4A8EF7}" type="presParOf" srcId="{F6815883-E9A1-4574-A31B-D8730C80131F}" destId="{76C56C13-07B1-46D7-B349-88AFEBAD5109}" srcOrd="10" destOrd="0" presId="urn:microsoft.com/office/officeart/2011/layout/CircleProcess"/>
    <dgm:cxn modelId="{9B4A1B29-3946-4D36-B842-D44B227C12F7}" type="presParOf" srcId="{76C56C13-07B1-46D7-B349-88AFEBAD5109}" destId="{0D7D9D2E-EC5D-440A-801D-CAB0F7613EA9}" srcOrd="0" destOrd="0" presId="urn:microsoft.com/office/officeart/2011/layout/CircleProcess"/>
    <dgm:cxn modelId="{8F3B91E9-C2C9-4DCB-9960-E942292EFD2B}" type="presParOf" srcId="{F6815883-E9A1-4574-A31B-D8730C80131F}" destId="{A39C6207-B6E5-4398-A3E0-D73837A8BC7A}"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282964-2300-47F6-9731-5989CD31ABEC}"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EABF63FD-A72C-4937-AAC5-766CFD44AFAC}">
      <dgm:prSet phldrT="[Text]"/>
      <dgm:spPr/>
      <dgm:t>
        <a:bodyPr/>
        <a:lstStyle/>
        <a:p>
          <a:r>
            <a:rPr lang="en-US" b="1" dirty="0">
              <a:solidFill>
                <a:schemeClr val="tx1"/>
              </a:solidFill>
              <a:latin typeface="Tahoma" pitchFamily="34" charset="0"/>
            </a:rPr>
            <a:t>Voucher Signed By GK &amp; FS</a:t>
          </a:r>
          <a:endParaRPr lang="en-US" b="1" dirty="0"/>
        </a:p>
      </dgm:t>
    </dgm:pt>
    <dgm:pt modelId="{5B7B4C32-5AFB-4167-A6EE-7D92709C812A}" type="parTrans" cxnId="{31057B35-A4E0-4462-9AD6-877013BB6420}">
      <dgm:prSet/>
      <dgm:spPr/>
      <dgm:t>
        <a:bodyPr/>
        <a:lstStyle/>
        <a:p>
          <a:endParaRPr lang="en-US"/>
        </a:p>
      </dgm:t>
    </dgm:pt>
    <dgm:pt modelId="{499C472D-4937-49DD-B0DD-23273D086962}" type="sibTrans" cxnId="{31057B35-A4E0-4462-9AD6-877013BB6420}">
      <dgm:prSet/>
      <dgm:spPr/>
      <dgm:t>
        <a:bodyPr/>
        <a:lstStyle/>
        <a:p>
          <a:endParaRPr lang="en-US"/>
        </a:p>
      </dgm:t>
    </dgm:pt>
    <dgm:pt modelId="{A164B36C-CAB7-45A4-8158-01C063C2353F}">
      <dgm:prSet phldrT="[Text]"/>
      <dgm:spPr/>
      <dgm:t>
        <a:bodyPr/>
        <a:lstStyle/>
        <a:p>
          <a:r>
            <a:rPr lang="en-US" b="1" dirty="0">
              <a:solidFill>
                <a:schemeClr val="tx1"/>
              </a:solidFill>
              <a:latin typeface="Tahoma" pitchFamily="34" charset="0"/>
            </a:rPr>
            <a:t>Voucher Given to Treasurer</a:t>
          </a:r>
          <a:endParaRPr lang="en-US" dirty="0"/>
        </a:p>
      </dgm:t>
    </dgm:pt>
    <dgm:pt modelId="{5682AD6D-F5C1-44F9-868D-6883C050B011}" type="parTrans" cxnId="{5EACC113-3BB0-424F-892E-DB12A8E385B3}">
      <dgm:prSet/>
      <dgm:spPr/>
      <dgm:t>
        <a:bodyPr/>
        <a:lstStyle/>
        <a:p>
          <a:endParaRPr lang="en-US"/>
        </a:p>
      </dgm:t>
    </dgm:pt>
    <dgm:pt modelId="{C9804B73-4F94-42C3-B313-9181E4634C80}" type="sibTrans" cxnId="{5EACC113-3BB0-424F-892E-DB12A8E385B3}">
      <dgm:prSet/>
      <dgm:spPr/>
      <dgm:t>
        <a:bodyPr/>
        <a:lstStyle/>
        <a:p>
          <a:endParaRPr lang="en-US"/>
        </a:p>
      </dgm:t>
    </dgm:pt>
    <dgm:pt modelId="{E0A3D609-EF5B-45BF-97DD-47C170E70F67}">
      <dgm:prSet/>
      <dgm:spPr/>
      <dgm:t>
        <a:bodyPr/>
        <a:lstStyle/>
        <a:p>
          <a:r>
            <a:rPr lang="en-US" b="1" dirty="0">
              <a:solidFill>
                <a:schemeClr val="tx1"/>
              </a:solidFill>
              <a:latin typeface="Tahoma" pitchFamily="34" charset="0"/>
            </a:rPr>
            <a:t>Treasurer Writes Check</a:t>
          </a:r>
          <a:endParaRPr lang="en-US" b="1" dirty="0">
            <a:latin typeface="Tahoma" pitchFamily="34" charset="0"/>
            <a:cs typeface="+mn-cs"/>
          </a:endParaRPr>
        </a:p>
      </dgm:t>
    </dgm:pt>
    <dgm:pt modelId="{B235A47D-5D1E-4254-BC96-5A02758D6F78}" type="parTrans" cxnId="{8687E4AB-0698-49F4-8DC1-07EC275F1696}">
      <dgm:prSet/>
      <dgm:spPr/>
      <dgm:t>
        <a:bodyPr/>
        <a:lstStyle/>
        <a:p>
          <a:endParaRPr lang="en-US"/>
        </a:p>
      </dgm:t>
    </dgm:pt>
    <dgm:pt modelId="{E9EAADFC-9086-4EC2-86FC-2E2BBF2FBEED}" type="sibTrans" cxnId="{8687E4AB-0698-49F4-8DC1-07EC275F1696}">
      <dgm:prSet/>
      <dgm:spPr/>
      <dgm:t>
        <a:bodyPr/>
        <a:lstStyle/>
        <a:p>
          <a:endParaRPr lang="en-US"/>
        </a:p>
      </dgm:t>
    </dgm:pt>
    <dgm:pt modelId="{13483305-F724-42F6-9F4A-C6A29EAF63F5}">
      <dgm:prSet/>
      <dgm:spPr/>
      <dgm:t>
        <a:bodyPr/>
        <a:lstStyle/>
        <a:p>
          <a:r>
            <a:rPr lang="en-US" b="1" dirty="0">
              <a:solidFill>
                <a:schemeClr val="tx1"/>
              </a:solidFill>
              <a:latin typeface="Tahoma" pitchFamily="34" charset="0"/>
            </a:rPr>
            <a:t>Treasurer and GK Sign Check</a:t>
          </a:r>
        </a:p>
      </dgm:t>
    </dgm:pt>
    <dgm:pt modelId="{CB65B948-109D-4ACB-B891-75B2FA94D85F}" type="parTrans" cxnId="{C177D8CE-ED61-4DF2-B0A6-D91C3E7F4933}">
      <dgm:prSet/>
      <dgm:spPr/>
      <dgm:t>
        <a:bodyPr/>
        <a:lstStyle/>
        <a:p>
          <a:endParaRPr lang="en-US"/>
        </a:p>
      </dgm:t>
    </dgm:pt>
    <dgm:pt modelId="{8A41C693-0CCD-41A3-8155-14F016DAC8A9}" type="sibTrans" cxnId="{C177D8CE-ED61-4DF2-B0A6-D91C3E7F4933}">
      <dgm:prSet/>
      <dgm:spPr/>
      <dgm:t>
        <a:bodyPr/>
        <a:lstStyle/>
        <a:p>
          <a:endParaRPr lang="en-US"/>
        </a:p>
      </dgm:t>
    </dgm:pt>
    <dgm:pt modelId="{F6815883-E9A1-4574-A31B-D8730C80131F}" type="pres">
      <dgm:prSet presAssocID="{FE282964-2300-47F6-9731-5989CD31ABEC}" presName="Name0" presStyleCnt="0">
        <dgm:presLayoutVars>
          <dgm:chMax val="11"/>
          <dgm:chPref val="11"/>
          <dgm:dir/>
          <dgm:resizeHandles/>
        </dgm:presLayoutVars>
      </dgm:prSet>
      <dgm:spPr/>
    </dgm:pt>
    <dgm:pt modelId="{76FEC1DB-BF42-410B-BE60-9EF23F6B36F6}" type="pres">
      <dgm:prSet presAssocID="{13483305-F724-42F6-9F4A-C6A29EAF63F5}" presName="Accent4" presStyleCnt="0"/>
      <dgm:spPr/>
    </dgm:pt>
    <dgm:pt modelId="{841B8FCD-0FC9-4E6E-832A-8348C98C6E2E}" type="pres">
      <dgm:prSet presAssocID="{13483305-F724-42F6-9F4A-C6A29EAF63F5}" presName="Accent" presStyleLbl="node1" presStyleIdx="0" presStyleCnt="4"/>
      <dgm:spPr>
        <a:solidFill>
          <a:srgbClr val="FF0000"/>
        </a:solidFill>
        <a:ln w="76200">
          <a:solidFill>
            <a:srgbClr val="FF0000"/>
          </a:solidFill>
        </a:ln>
      </dgm:spPr>
    </dgm:pt>
    <dgm:pt modelId="{4697BEA9-4290-406D-83B9-E12BA2056837}" type="pres">
      <dgm:prSet presAssocID="{13483305-F724-42F6-9F4A-C6A29EAF63F5}" presName="ParentBackground4" presStyleCnt="0"/>
      <dgm:spPr/>
    </dgm:pt>
    <dgm:pt modelId="{B2845C5C-0557-4D18-ACFE-3FC397E4F67B}" type="pres">
      <dgm:prSet presAssocID="{13483305-F724-42F6-9F4A-C6A29EAF63F5}" presName="ParentBackground" presStyleLbl="fgAcc1" presStyleIdx="0" presStyleCnt="4"/>
      <dgm:spPr/>
    </dgm:pt>
    <dgm:pt modelId="{0233ADE2-F16B-4292-A8AA-CB0D2B216155}" type="pres">
      <dgm:prSet presAssocID="{13483305-F724-42F6-9F4A-C6A29EAF63F5}" presName="Parent4" presStyleLbl="revTx" presStyleIdx="0" presStyleCnt="0">
        <dgm:presLayoutVars>
          <dgm:chMax val="1"/>
          <dgm:chPref val="1"/>
          <dgm:bulletEnabled val="1"/>
        </dgm:presLayoutVars>
      </dgm:prSet>
      <dgm:spPr/>
    </dgm:pt>
    <dgm:pt modelId="{0E516CB8-A7B9-4F85-A694-FCC84FEB51C2}" type="pres">
      <dgm:prSet presAssocID="{E0A3D609-EF5B-45BF-97DD-47C170E70F67}" presName="Accent3" presStyleCnt="0"/>
      <dgm:spPr/>
    </dgm:pt>
    <dgm:pt modelId="{6CBBC5DA-6783-46D8-AB34-80E25B5C8FBF}" type="pres">
      <dgm:prSet presAssocID="{E0A3D609-EF5B-45BF-97DD-47C170E70F67}" presName="Accent" presStyleLbl="node1" presStyleIdx="1" presStyleCnt="4"/>
      <dgm:spPr/>
    </dgm:pt>
    <dgm:pt modelId="{9BCE84B1-7171-480F-80DC-FAA951E3ED70}" type="pres">
      <dgm:prSet presAssocID="{E0A3D609-EF5B-45BF-97DD-47C170E70F67}" presName="ParentBackground3" presStyleCnt="0"/>
      <dgm:spPr/>
    </dgm:pt>
    <dgm:pt modelId="{EB6A234B-91D1-40D3-ABFF-404E26671D24}" type="pres">
      <dgm:prSet presAssocID="{E0A3D609-EF5B-45BF-97DD-47C170E70F67}" presName="ParentBackground" presStyleLbl="fgAcc1" presStyleIdx="1" presStyleCnt="4"/>
      <dgm:spPr/>
    </dgm:pt>
    <dgm:pt modelId="{86CAD430-C0CE-46F7-8CA4-9CFB31F8638A}" type="pres">
      <dgm:prSet presAssocID="{E0A3D609-EF5B-45BF-97DD-47C170E70F67}" presName="Parent3" presStyleLbl="revTx" presStyleIdx="0" presStyleCnt="0">
        <dgm:presLayoutVars>
          <dgm:chMax val="1"/>
          <dgm:chPref val="1"/>
          <dgm:bulletEnabled val="1"/>
        </dgm:presLayoutVars>
      </dgm:prSet>
      <dgm:spPr/>
    </dgm:pt>
    <dgm:pt modelId="{96DAA540-3B84-4F85-B2D8-4E847DF262BA}" type="pres">
      <dgm:prSet presAssocID="{A164B36C-CAB7-45A4-8158-01C063C2353F}" presName="Accent2" presStyleCnt="0"/>
      <dgm:spPr/>
    </dgm:pt>
    <dgm:pt modelId="{20541539-951F-4F9D-BD94-3EE3B46E3FFA}" type="pres">
      <dgm:prSet presAssocID="{A164B36C-CAB7-45A4-8158-01C063C2353F}" presName="Accent" presStyleLbl="node1" presStyleIdx="2" presStyleCnt="4"/>
      <dgm:spPr/>
    </dgm:pt>
    <dgm:pt modelId="{F5194E6D-08A0-4EC9-B88E-8B1B4CF3AE92}" type="pres">
      <dgm:prSet presAssocID="{A164B36C-CAB7-45A4-8158-01C063C2353F}" presName="ParentBackground2" presStyleCnt="0"/>
      <dgm:spPr/>
    </dgm:pt>
    <dgm:pt modelId="{2F137815-9B95-4253-BF19-86FA5631A95E}" type="pres">
      <dgm:prSet presAssocID="{A164B36C-CAB7-45A4-8158-01C063C2353F}" presName="ParentBackground" presStyleLbl="fgAcc1" presStyleIdx="2" presStyleCnt="4"/>
      <dgm:spPr/>
    </dgm:pt>
    <dgm:pt modelId="{D9222BE9-4408-4A1F-960A-1CE2571423C0}" type="pres">
      <dgm:prSet presAssocID="{A164B36C-CAB7-45A4-8158-01C063C2353F}" presName="Parent2" presStyleLbl="revTx" presStyleIdx="0" presStyleCnt="0">
        <dgm:presLayoutVars>
          <dgm:chMax val="1"/>
          <dgm:chPref val="1"/>
          <dgm:bulletEnabled val="1"/>
        </dgm:presLayoutVars>
      </dgm:prSet>
      <dgm:spPr/>
    </dgm:pt>
    <dgm:pt modelId="{1269CC84-56F2-4984-AFFC-41D6CE9B0630}" type="pres">
      <dgm:prSet presAssocID="{EABF63FD-A72C-4937-AAC5-766CFD44AFAC}" presName="Accent1" presStyleCnt="0"/>
      <dgm:spPr/>
    </dgm:pt>
    <dgm:pt modelId="{78A463CF-B6BE-4C01-B391-EF10861AD8EC}" type="pres">
      <dgm:prSet presAssocID="{EABF63FD-A72C-4937-AAC5-766CFD44AFAC}" presName="Accent" presStyleLbl="node1" presStyleIdx="3" presStyleCnt="4"/>
      <dgm:spPr/>
    </dgm:pt>
    <dgm:pt modelId="{ED53DF59-FBAE-44FD-93D9-7E11654E5A00}" type="pres">
      <dgm:prSet presAssocID="{EABF63FD-A72C-4937-AAC5-766CFD44AFAC}" presName="ParentBackground1" presStyleCnt="0"/>
      <dgm:spPr/>
    </dgm:pt>
    <dgm:pt modelId="{0C03B1D3-3BF0-4B06-8022-BFCD54C3F30A}" type="pres">
      <dgm:prSet presAssocID="{EABF63FD-A72C-4937-AAC5-766CFD44AFAC}" presName="ParentBackground" presStyleLbl="fgAcc1" presStyleIdx="3" presStyleCnt="4"/>
      <dgm:spPr/>
    </dgm:pt>
    <dgm:pt modelId="{F1CFDC82-1AE2-456F-A30C-116B1B47F0F7}" type="pres">
      <dgm:prSet presAssocID="{EABF63FD-A72C-4937-AAC5-766CFD44AFAC}" presName="Parent1" presStyleLbl="revTx" presStyleIdx="0" presStyleCnt="0">
        <dgm:presLayoutVars>
          <dgm:chMax val="1"/>
          <dgm:chPref val="1"/>
          <dgm:bulletEnabled val="1"/>
        </dgm:presLayoutVars>
      </dgm:prSet>
      <dgm:spPr/>
    </dgm:pt>
  </dgm:ptLst>
  <dgm:cxnLst>
    <dgm:cxn modelId="{4FD1A90A-5A38-4E1F-B8E0-322A05EB23D8}" type="presOf" srcId="{EABF63FD-A72C-4937-AAC5-766CFD44AFAC}" destId="{F1CFDC82-1AE2-456F-A30C-116B1B47F0F7}" srcOrd="1" destOrd="0" presId="urn:microsoft.com/office/officeart/2011/layout/CircleProcess"/>
    <dgm:cxn modelId="{5EACC113-3BB0-424F-892E-DB12A8E385B3}" srcId="{FE282964-2300-47F6-9731-5989CD31ABEC}" destId="{A164B36C-CAB7-45A4-8158-01C063C2353F}" srcOrd="1" destOrd="0" parTransId="{5682AD6D-F5C1-44F9-868D-6883C050B011}" sibTransId="{C9804B73-4F94-42C3-B313-9181E4634C80}"/>
    <dgm:cxn modelId="{55C2AE23-F5EA-45B7-98FC-B74F174DED41}" type="presOf" srcId="{A164B36C-CAB7-45A4-8158-01C063C2353F}" destId="{D9222BE9-4408-4A1F-960A-1CE2571423C0}" srcOrd="1" destOrd="0" presId="urn:microsoft.com/office/officeart/2011/layout/CircleProcess"/>
    <dgm:cxn modelId="{31057B35-A4E0-4462-9AD6-877013BB6420}" srcId="{FE282964-2300-47F6-9731-5989CD31ABEC}" destId="{EABF63FD-A72C-4937-AAC5-766CFD44AFAC}" srcOrd="0" destOrd="0" parTransId="{5B7B4C32-5AFB-4167-A6EE-7D92709C812A}" sibTransId="{499C472D-4937-49DD-B0DD-23273D086962}"/>
    <dgm:cxn modelId="{6A389444-7C7B-469C-8E92-9217B913A80C}" type="presOf" srcId="{E0A3D609-EF5B-45BF-97DD-47C170E70F67}" destId="{86CAD430-C0CE-46F7-8CA4-9CFB31F8638A}" srcOrd="1" destOrd="0" presId="urn:microsoft.com/office/officeart/2011/layout/CircleProcess"/>
    <dgm:cxn modelId="{467C846B-7C47-4CB1-8B4F-76BD559E039D}" type="presOf" srcId="{13483305-F724-42F6-9F4A-C6A29EAF63F5}" destId="{0233ADE2-F16B-4292-A8AA-CB0D2B216155}" srcOrd="1" destOrd="0" presId="urn:microsoft.com/office/officeart/2011/layout/CircleProcess"/>
    <dgm:cxn modelId="{21140A79-D436-45FF-BC33-EC7C3E0C6EC3}" type="presOf" srcId="{EABF63FD-A72C-4937-AAC5-766CFD44AFAC}" destId="{0C03B1D3-3BF0-4B06-8022-BFCD54C3F30A}" srcOrd="0" destOrd="0" presId="urn:microsoft.com/office/officeart/2011/layout/CircleProcess"/>
    <dgm:cxn modelId="{C2DE9786-8EFD-4F69-901D-EF757B4B9070}" type="presOf" srcId="{13483305-F724-42F6-9F4A-C6A29EAF63F5}" destId="{B2845C5C-0557-4D18-ACFE-3FC397E4F67B}" srcOrd="0" destOrd="0" presId="urn:microsoft.com/office/officeart/2011/layout/CircleProcess"/>
    <dgm:cxn modelId="{6B3C17A1-33EB-4D15-9E8E-79C159AC8408}" type="presOf" srcId="{FE282964-2300-47F6-9731-5989CD31ABEC}" destId="{F6815883-E9A1-4574-A31B-D8730C80131F}" srcOrd="0" destOrd="0" presId="urn:microsoft.com/office/officeart/2011/layout/CircleProcess"/>
    <dgm:cxn modelId="{7AD9F5A5-1FE0-4AE6-BC9C-BD369D14EFFD}" type="presOf" srcId="{A164B36C-CAB7-45A4-8158-01C063C2353F}" destId="{2F137815-9B95-4253-BF19-86FA5631A95E}" srcOrd="0" destOrd="0" presId="urn:microsoft.com/office/officeart/2011/layout/CircleProcess"/>
    <dgm:cxn modelId="{ED5437A9-3B65-4ACB-AEE0-505872E99E95}" type="presOf" srcId="{E0A3D609-EF5B-45BF-97DD-47C170E70F67}" destId="{EB6A234B-91D1-40D3-ABFF-404E26671D24}" srcOrd="0" destOrd="0" presId="urn:microsoft.com/office/officeart/2011/layout/CircleProcess"/>
    <dgm:cxn modelId="{8687E4AB-0698-49F4-8DC1-07EC275F1696}" srcId="{FE282964-2300-47F6-9731-5989CD31ABEC}" destId="{E0A3D609-EF5B-45BF-97DD-47C170E70F67}" srcOrd="2" destOrd="0" parTransId="{B235A47D-5D1E-4254-BC96-5A02758D6F78}" sibTransId="{E9EAADFC-9086-4EC2-86FC-2E2BBF2FBEED}"/>
    <dgm:cxn modelId="{C177D8CE-ED61-4DF2-B0A6-D91C3E7F4933}" srcId="{FE282964-2300-47F6-9731-5989CD31ABEC}" destId="{13483305-F724-42F6-9F4A-C6A29EAF63F5}" srcOrd="3" destOrd="0" parTransId="{CB65B948-109D-4ACB-B891-75B2FA94D85F}" sibTransId="{8A41C693-0CCD-41A3-8155-14F016DAC8A9}"/>
    <dgm:cxn modelId="{B06A60AA-3770-4522-923E-4C48156087F8}" type="presParOf" srcId="{F6815883-E9A1-4574-A31B-D8730C80131F}" destId="{76FEC1DB-BF42-410B-BE60-9EF23F6B36F6}" srcOrd="0" destOrd="0" presId="urn:microsoft.com/office/officeart/2011/layout/CircleProcess"/>
    <dgm:cxn modelId="{C577DB62-0192-42D8-B237-9C8BBDC8C05E}" type="presParOf" srcId="{76FEC1DB-BF42-410B-BE60-9EF23F6B36F6}" destId="{841B8FCD-0FC9-4E6E-832A-8348C98C6E2E}" srcOrd="0" destOrd="0" presId="urn:microsoft.com/office/officeart/2011/layout/CircleProcess"/>
    <dgm:cxn modelId="{A72F8F82-05C6-45CD-99D4-67B1F3767738}" type="presParOf" srcId="{F6815883-E9A1-4574-A31B-D8730C80131F}" destId="{4697BEA9-4290-406D-83B9-E12BA2056837}" srcOrd="1" destOrd="0" presId="urn:microsoft.com/office/officeart/2011/layout/CircleProcess"/>
    <dgm:cxn modelId="{4BD811F7-65CB-463D-8AEC-0AB9BBDA1598}" type="presParOf" srcId="{4697BEA9-4290-406D-83B9-E12BA2056837}" destId="{B2845C5C-0557-4D18-ACFE-3FC397E4F67B}" srcOrd="0" destOrd="0" presId="urn:microsoft.com/office/officeart/2011/layout/CircleProcess"/>
    <dgm:cxn modelId="{0442DAC5-74A3-4ACE-A7D2-2B8A3213B4AB}" type="presParOf" srcId="{F6815883-E9A1-4574-A31B-D8730C80131F}" destId="{0233ADE2-F16B-4292-A8AA-CB0D2B216155}" srcOrd="2" destOrd="0" presId="urn:microsoft.com/office/officeart/2011/layout/CircleProcess"/>
    <dgm:cxn modelId="{0054EBE6-016C-454D-9B98-F5FC94C7D4B1}" type="presParOf" srcId="{F6815883-E9A1-4574-A31B-D8730C80131F}" destId="{0E516CB8-A7B9-4F85-A694-FCC84FEB51C2}" srcOrd="3" destOrd="0" presId="urn:microsoft.com/office/officeart/2011/layout/CircleProcess"/>
    <dgm:cxn modelId="{8B95B29F-0C8C-453A-9720-5A249BE01C25}" type="presParOf" srcId="{0E516CB8-A7B9-4F85-A694-FCC84FEB51C2}" destId="{6CBBC5DA-6783-46D8-AB34-80E25B5C8FBF}" srcOrd="0" destOrd="0" presId="urn:microsoft.com/office/officeart/2011/layout/CircleProcess"/>
    <dgm:cxn modelId="{97F0889A-6D26-4181-8D63-890207602733}" type="presParOf" srcId="{F6815883-E9A1-4574-A31B-D8730C80131F}" destId="{9BCE84B1-7171-480F-80DC-FAA951E3ED70}" srcOrd="4" destOrd="0" presId="urn:microsoft.com/office/officeart/2011/layout/CircleProcess"/>
    <dgm:cxn modelId="{C42BE48F-F808-4B6D-A51E-77C63E451E93}" type="presParOf" srcId="{9BCE84B1-7171-480F-80DC-FAA951E3ED70}" destId="{EB6A234B-91D1-40D3-ABFF-404E26671D24}" srcOrd="0" destOrd="0" presId="urn:microsoft.com/office/officeart/2011/layout/CircleProcess"/>
    <dgm:cxn modelId="{6689869E-0E65-4CAC-8B68-B82E0FEFE949}" type="presParOf" srcId="{F6815883-E9A1-4574-A31B-D8730C80131F}" destId="{86CAD430-C0CE-46F7-8CA4-9CFB31F8638A}" srcOrd="5" destOrd="0" presId="urn:microsoft.com/office/officeart/2011/layout/CircleProcess"/>
    <dgm:cxn modelId="{F2110CC4-DA39-4D0A-903C-D89F0D16218C}" type="presParOf" srcId="{F6815883-E9A1-4574-A31B-D8730C80131F}" destId="{96DAA540-3B84-4F85-B2D8-4E847DF262BA}" srcOrd="6" destOrd="0" presId="urn:microsoft.com/office/officeart/2011/layout/CircleProcess"/>
    <dgm:cxn modelId="{59D4AFB8-1B89-4A8F-B022-0631B54BE61C}" type="presParOf" srcId="{96DAA540-3B84-4F85-B2D8-4E847DF262BA}" destId="{20541539-951F-4F9D-BD94-3EE3B46E3FFA}" srcOrd="0" destOrd="0" presId="urn:microsoft.com/office/officeart/2011/layout/CircleProcess"/>
    <dgm:cxn modelId="{1E7CD3E4-EABA-4122-9985-57C2DC5C316A}" type="presParOf" srcId="{F6815883-E9A1-4574-A31B-D8730C80131F}" destId="{F5194E6D-08A0-4EC9-B88E-8B1B4CF3AE92}" srcOrd="7" destOrd="0" presId="urn:microsoft.com/office/officeart/2011/layout/CircleProcess"/>
    <dgm:cxn modelId="{3AE16ABA-02E4-4E93-B364-0B1BB9BB5C8B}" type="presParOf" srcId="{F5194E6D-08A0-4EC9-B88E-8B1B4CF3AE92}" destId="{2F137815-9B95-4253-BF19-86FA5631A95E}" srcOrd="0" destOrd="0" presId="urn:microsoft.com/office/officeart/2011/layout/CircleProcess"/>
    <dgm:cxn modelId="{891D0A88-4B42-4F10-AE99-784D80575BB0}" type="presParOf" srcId="{F6815883-E9A1-4574-A31B-D8730C80131F}" destId="{D9222BE9-4408-4A1F-960A-1CE2571423C0}" srcOrd="8" destOrd="0" presId="urn:microsoft.com/office/officeart/2011/layout/CircleProcess"/>
    <dgm:cxn modelId="{DC444E3E-2DD7-4A03-9726-9E0D743AE32E}" type="presParOf" srcId="{F6815883-E9A1-4574-A31B-D8730C80131F}" destId="{1269CC84-56F2-4984-AFFC-41D6CE9B0630}" srcOrd="9" destOrd="0" presId="urn:microsoft.com/office/officeart/2011/layout/CircleProcess"/>
    <dgm:cxn modelId="{7A90AE93-AB21-4C2B-954A-EAF77F2748C3}" type="presParOf" srcId="{1269CC84-56F2-4984-AFFC-41D6CE9B0630}" destId="{78A463CF-B6BE-4C01-B391-EF10861AD8EC}" srcOrd="0" destOrd="0" presId="urn:microsoft.com/office/officeart/2011/layout/CircleProcess"/>
    <dgm:cxn modelId="{01F5CADD-3100-4DBE-B986-0D93464766C5}" type="presParOf" srcId="{F6815883-E9A1-4574-A31B-D8730C80131F}" destId="{ED53DF59-FBAE-44FD-93D9-7E11654E5A00}" srcOrd="10" destOrd="0" presId="urn:microsoft.com/office/officeart/2011/layout/CircleProcess"/>
    <dgm:cxn modelId="{2D2BF843-204F-4E13-AAB8-7590C1543AAE}" type="presParOf" srcId="{ED53DF59-FBAE-44FD-93D9-7E11654E5A00}" destId="{0C03B1D3-3BF0-4B06-8022-BFCD54C3F30A}" srcOrd="0" destOrd="0" presId="urn:microsoft.com/office/officeart/2011/layout/CircleProcess"/>
    <dgm:cxn modelId="{F3E4FEE0-D44E-4F92-9901-60666A27E7DA}" type="presParOf" srcId="{F6815883-E9A1-4574-A31B-D8730C80131F}" destId="{F1CFDC82-1AE2-456F-A30C-116B1B47F0F7}" srcOrd="11" destOrd="0" presId="urn:microsoft.com/office/officeart/2011/layout/Circle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91D3E-B1C2-4462-A914-5BDF2A5329C8}">
      <dsp:nvSpPr>
        <dsp:cNvPr id="0" name=""/>
        <dsp:cNvSpPr/>
      </dsp:nvSpPr>
      <dsp:spPr>
        <a:xfrm>
          <a:off x="4267856" y="1018698"/>
          <a:ext cx="1861714" cy="1862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03938-E9FB-400A-B020-223F9DEDB989}">
      <dsp:nvSpPr>
        <dsp:cNvPr id="0" name=""/>
        <dsp:cNvSpPr/>
      </dsp:nvSpPr>
      <dsp:spPr>
        <a:xfrm>
          <a:off x="4329670" y="1080777"/>
          <a:ext cx="1738084" cy="173789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ahoma" pitchFamily="34" charset="0"/>
              <a:cs typeface="+mn-cs"/>
            </a:rPr>
            <a:t>Treasurer Fills Out Receipt</a:t>
          </a:r>
        </a:p>
      </dsp:txBody>
      <dsp:txXfrm>
        <a:off x="4578141" y="1329095"/>
        <a:ext cx="1241142" cy="1241263"/>
      </dsp:txXfrm>
    </dsp:sp>
    <dsp:sp modelId="{9F72A57F-FD51-4CA8-A9C1-A8FD98036472}">
      <dsp:nvSpPr>
        <dsp:cNvPr id="0" name=""/>
        <dsp:cNvSpPr/>
      </dsp:nvSpPr>
      <dsp:spPr>
        <a:xfrm rot="2700000">
          <a:off x="2345963" y="1020949"/>
          <a:ext cx="1857229" cy="185722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0C272-0D4C-4ECB-908E-304BE6BFA81A}">
      <dsp:nvSpPr>
        <dsp:cNvPr id="0" name=""/>
        <dsp:cNvSpPr/>
      </dsp:nvSpPr>
      <dsp:spPr>
        <a:xfrm>
          <a:off x="2405536" y="1080777"/>
          <a:ext cx="1738084" cy="173789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ahoma" pitchFamily="34" charset="0"/>
              <a:cs typeface="+mn-cs"/>
            </a:rPr>
            <a:t>FS Turns Cash Over to Treasurer</a:t>
          </a:r>
        </a:p>
      </dsp:txBody>
      <dsp:txXfrm>
        <a:off x="2654007" y="1329095"/>
        <a:ext cx="1241142" cy="1241263"/>
      </dsp:txXfrm>
    </dsp:sp>
    <dsp:sp modelId="{14166ECB-3A10-4935-B10C-C51493638C29}">
      <dsp:nvSpPr>
        <dsp:cNvPr id="0" name=""/>
        <dsp:cNvSpPr/>
      </dsp:nvSpPr>
      <dsp:spPr>
        <a:xfrm rot="2700000">
          <a:off x="421828" y="1020949"/>
          <a:ext cx="1857229" cy="185722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D9D2E-EC5D-440A-801D-CAB0F7613EA9}">
      <dsp:nvSpPr>
        <dsp:cNvPr id="0" name=""/>
        <dsp:cNvSpPr/>
      </dsp:nvSpPr>
      <dsp:spPr>
        <a:xfrm>
          <a:off x="481401" y="1080777"/>
          <a:ext cx="1738084" cy="173789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ahoma" pitchFamily="34" charset="0"/>
              <a:cs typeface="+mn-cs"/>
            </a:rPr>
            <a:t>FS Receives and Records Cash</a:t>
          </a:r>
          <a:endParaRPr lang="en-US" sz="1700" kern="1200" dirty="0"/>
        </a:p>
      </dsp:txBody>
      <dsp:txXfrm>
        <a:off x="729872" y="1329095"/>
        <a:ext cx="1241142" cy="1241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BC5DA-6783-46D8-AB34-80E25B5C8FBF}">
      <dsp:nvSpPr>
        <dsp:cNvPr id="0" name=""/>
        <dsp:cNvSpPr/>
      </dsp:nvSpPr>
      <dsp:spPr>
        <a:xfrm>
          <a:off x="4267856" y="1018698"/>
          <a:ext cx="1861714" cy="18620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A234B-91D1-40D3-ABFF-404E26671D24}">
      <dsp:nvSpPr>
        <dsp:cNvPr id="0" name=""/>
        <dsp:cNvSpPr/>
      </dsp:nvSpPr>
      <dsp:spPr>
        <a:xfrm>
          <a:off x="4329670" y="1080777"/>
          <a:ext cx="1738084" cy="173789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Tahoma" pitchFamily="34" charset="0"/>
              <a:cs typeface="+mn-cs"/>
            </a:rPr>
            <a:t>Treasurer Retains Receipt Copy</a:t>
          </a:r>
        </a:p>
      </dsp:txBody>
      <dsp:txXfrm>
        <a:off x="4578141" y="1329095"/>
        <a:ext cx="1241142" cy="1241263"/>
      </dsp:txXfrm>
    </dsp:sp>
    <dsp:sp modelId="{20541539-951F-4F9D-BD94-3EE3B46E3FFA}">
      <dsp:nvSpPr>
        <dsp:cNvPr id="0" name=""/>
        <dsp:cNvSpPr/>
      </dsp:nvSpPr>
      <dsp:spPr>
        <a:xfrm rot="2700000">
          <a:off x="2345963" y="1020949"/>
          <a:ext cx="1857229" cy="185722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37815-9B95-4253-BF19-86FA5631A95E}">
      <dsp:nvSpPr>
        <dsp:cNvPr id="0" name=""/>
        <dsp:cNvSpPr/>
      </dsp:nvSpPr>
      <dsp:spPr>
        <a:xfrm>
          <a:off x="2405536" y="1080777"/>
          <a:ext cx="1738084" cy="173789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Tahoma" pitchFamily="34" charset="0"/>
              <a:cs typeface="+mn-cs"/>
            </a:rPr>
            <a:t>Treasurer Deposits Cash</a:t>
          </a:r>
          <a:endParaRPr lang="en-US" sz="1900" kern="1200" dirty="0"/>
        </a:p>
      </dsp:txBody>
      <dsp:txXfrm>
        <a:off x="2654007" y="1329095"/>
        <a:ext cx="1241142" cy="1241263"/>
      </dsp:txXfrm>
    </dsp:sp>
    <dsp:sp modelId="{78A463CF-B6BE-4C01-B391-EF10861AD8EC}">
      <dsp:nvSpPr>
        <dsp:cNvPr id="0" name=""/>
        <dsp:cNvSpPr/>
      </dsp:nvSpPr>
      <dsp:spPr>
        <a:xfrm rot="2700000">
          <a:off x="421828" y="1020949"/>
          <a:ext cx="1857229" cy="1857229"/>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3B1D3-3BF0-4B06-8022-BFCD54C3F30A}">
      <dsp:nvSpPr>
        <dsp:cNvPr id="0" name=""/>
        <dsp:cNvSpPr/>
      </dsp:nvSpPr>
      <dsp:spPr>
        <a:xfrm>
          <a:off x="481401" y="1080777"/>
          <a:ext cx="1738084" cy="1737899"/>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FS Retains Signed Receipt</a:t>
          </a:r>
        </a:p>
      </dsp:txBody>
      <dsp:txXfrm>
        <a:off x="729872" y="1329095"/>
        <a:ext cx="1241142" cy="12412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69E0E-A364-4479-896F-CA0A88DCE84E}">
      <dsp:nvSpPr>
        <dsp:cNvPr id="0" name=""/>
        <dsp:cNvSpPr/>
      </dsp:nvSpPr>
      <dsp:spPr>
        <a:xfrm>
          <a:off x="4709503" y="1244926"/>
          <a:ext cx="1409450" cy="14095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B0AD49-E525-4179-BB17-C93943E37691}">
      <dsp:nvSpPr>
        <dsp:cNvPr id="0" name=""/>
        <dsp:cNvSpPr/>
      </dsp:nvSpPr>
      <dsp:spPr>
        <a:xfrm>
          <a:off x="4756645" y="1291918"/>
          <a:ext cx="1315768" cy="131553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ahoma" pitchFamily="34" charset="0"/>
            </a:rPr>
            <a:t>FS Prepares Voucher</a:t>
          </a:r>
        </a:p>
      </dsp:txBody>
      <dsp:txXfrm>
        <a:off x="4944612" y="1479888"/>
        <a:ext cx="939834" cy="939599"/>
      </dsp:txXfrm>
    </dsp:sp>
    <dsp:sp modelId="{9B291D3E-B1C2-4462-A914-5BDF2A5329C8}">
      <dsp:nvSpPr>
        <dsp:cNvPr id="0" name=""/>
        <dsp:cNvSpPr/>
      </dsp:nvSpPr>
      <dsp:spPr>
        <a:xfrm rot="2700000">
          <a:off x="3246854" y="1244827"/>
          <a:ext cx="1409473" cy="14094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903938-E9FB-400A-B020-223F9DEDB989}">
      <dsp:nvSpPr>
        <dsp:cNvPr id="0" name=""/>
        <dsp:cNvSpPr/>
      </dsp:nvSpPr>
      <dsp:spPr>
        <a:xfrm>
          <a:off x="3300052" y="1291918"/>
          <a:ext cx="1315768" cy="131553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ahoma" pitchFamily="34" charset="0"/>
            </a:rPr>
            <a:t>Bill Approved By Council</a:t>
          </a:r>
          <a:endParaRPr lang="en-US" sz="1400" b="1" kern="1200" dirty="0">
            <a:latin typeface="Tahoma" pitchFamily="34" charset="0"/>
            <a:cs typeface="+mn-cs"/>
          </a:endParaRPr>
        </a:p>
      </dsp:txBody>
      <dsp:txXfrm>
        <a:off x="3488019" y="1479888"/>
        <a:ext cx="939834" cy="939599"/>
      </dsp:txXfrm>
    </dsp:sp>
    <dsp:sp modelId="{9F72A57F-FD51-4CA8-A9C1-A8FD98036472}">
      <dsp:nvSpPr>
        <dsp:cNvPr id="0" name=""/>
        <dsp:cNvSpPr/>
      </dsp:nvSpPr>
      <dsp:spPr>
        <a:xfrm rot="2700000">
          <a:off x="1796305" y="1244827"/>
          <a:ext cx="1409473" cy="14094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B0C272-0D4C-4ECB-908E-304BE6BFA81A}">
      <dsp:nvSpPr>
        <dsp:cNvPr id="0" name=""/>
        <dsp:cNvSpPr/>
      </dsp:nvSpPr>
      <dsp:spPr>
        <a:xfrm>
          <a:off x="1843459" y="1291918"/>
          <a:ext cx="1315768" cy="131553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ahoma" pitchFamily="34" charset="0"/>
            </a:rPr>
            <a:t>Bill Read At Meeting</a:t>
          </a:r>
          <a:endParaRPr lang="en-US" sz="1400" b="1" kern="1200" dirty="0">
            <a:latin typeface="Tahoma" pitchFamily="34" charset="0"/>
            <a:cs typeface="+mn-cs"/>
          </a:endParaRPr>
        </a:p>
      </dsp:txBody>
      <dsp:txXfrm>
        <a:off x="2031426" y="1479888"/>
        <a:ext cx="939834" cy="939599"/>
      </dsp:txXfrm>
    </dsp:sp>
    <dsp:sp modelId="{14166ECB-3A10-4935-B10C-C51493638C29}">
      <dsp:nvSpPr>
        <dsp:cNvPr id="0" name=""/>
        <dsp:cNvSpPr/>
      </dsp:nvSpPr>
      <dsp:spPr>
        <a:xfrm rot="2700000">
          <a:off x="339712" y="1244827"/>
          <a:ext cx="1409473" cy="14094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D9D2E-EC5D-440A-801D-CAB0F7613EA9}">
      <dsp:nvSpPr>
        <dsp:cNvPr id="0" name=""/>
        <dsp:cNvSpPr/>
      </dsp:nvSpPr>
      <dsp:spPr>
        <a:xfrm>
          <a:off x="386866" y="1291918"/>
          <a:ext cx="1315768" cy="131553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Tahoma" pitchFamily="34" charset="0"/>
              <a:cs typeface="+mn-cs"/>
            </a:rPr>
            <a:t>FS Receives Bill</a:t>
          </a:r>
          <a:endParaRPr lang="en-US" sz="1400" kern="1200" dirty="0"/>
        </a:p>
      </dsp:txBody>
      <dsp:txXfrm>
        <a:off x="574833" y="1479888"/>
        <a:ext cx="939834" cy="9395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B8FCD-0FC9-4E6E-832A-8348C98C6E2E}">
      <dsp:nvSpPr>
        <dsp:cNvPr id="0" name=""/>
        <dsp:cNvSpPr/>
      </dsp:nvSpPr>
      <dsp:spPr>
        <a:xfrm>
          <a:off x="4709503" y="1244926"/>
          <a:ext cx="1409450" cy="1409522"/>
        </a:xfrm>
        <a:prstGeom prst="ellipse">
          <a:avLst/>
        </a:prstGeom>
        <a:solidFill>
          <a:srgbClr val="FF0000"/>
        </a:solidFill>
        <a:ln w="762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45C5C-0557-4D18-ACFE-3FC397E4F67B}">
      <dsp:nvSpPr>
        <dsp:cNvPr id="0" name=""/>
        <dsp:cNvSpPr/>
      </dsp:nvSpPr>
      <dsp:spPr>
        <a:xfrm>
          <a:off x="4756645" y="1291918"/>
          <a:ext cx="1315768" cy="131553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ahoma" pitchFamily="34" charset="0"/>
            </a:rPr>
            <a:t>Treasurer and GK Sign Check</a:t>
          </a:r>
        </a:p>
      </dsp:txBody>
      <dsp:txXfrm>
        <a:off x="4944612" y="1479888"/>
        <a:ext cx="939834" cy="939599"/>
      </dsp:txXfrm>
    </dsp:sp>
    <dsp:sp modelId="{6CBBC5DA-6783-46D8-AB34-80E25B5C8FBF}">
      <dsp:nvSpPr>
        <dsp:cNvPr id="0" name=""/>
        <dsp:cNvSpPr/>
      </dsp:nvSpPr>
      <dsp:spPr>
        <a:xfrm rot="2700000">
          <a:off x="3246854" y="1244827"/>
          <a:ext cx="1409473" cy="14094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A234B-91D1-40D3-ABFF-404E26671D24}">
      <dsp:nvSpPr>
        <dsp:cNvPr id="0" name=""/>
        <dsp:cNvSpPr/>
      </dsp:nvSpPr>
      <dsp:spPr>
        <a:xfrm>
          <a:off x="3300052" y="1291918"/>
          <a:ext cx="1315768" cy="131553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ahoma" pitchFamily="34" charset="0"/>
            </a:rPr>
            <a:t>Treasurer Writes Check</a:t>
          </a:r>
          <a:endParaRPr lang="en-US" sz="1400" b="1" kern="1200" dirty="0">
            <a:latin typeface="Tahoma" pitchFamily="34" charset="0"/>
            <a:cs typeface="+mn-cs"/>
          </a:endParaRPr>
        </a:p>
      </dsp:txBody>
      <dsp:txXfrm>
        <a:off x="3488019" y="1479888"/>
        <a:ext cx="939834" cy="939599"/>
      </dsp:txXfrm>
    </dsp:sp>
    <dsp:sp modelId="{20541539-951F-4F9D-BD94-3EE3B46E3FFA}">
      <dsp:nvSpPr>
        <dsp:cNvPr id="0" name=""/>
        <dsp:cNvSpPr/>
      </dsp:nvSpPr>
      <dsp:spPr>
        <a:xfrm rot="2700000">
          <a:off x="1796305" y="1244827"/>
          <a:ext cx="1409473" cy="14094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137815-9B95-4253-BF19-86FA5631A95E}">
      <dsp:nvSpPr>
        <dsp:cNvPr id="0" name=""/>
        <dsp:cNvSpPr/>
      </dsp:nvSpPr>
      <dsp:spPr>
        <a:xfrm>
          <a:off x="1843459" y="1291918"/>
          <a:ext cx="1315768" cy="131553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ahoma" pitchFamily="34" charset="0"/>
            </a:rPr>
            <a:t>Voucher Given to Treasurer</a:t>
          </a:r>
          <a:endParaRPr lang="en-US" sz="1400" kern="1200" dirty="0"/>
        </a:p>
      </dsp:txBody>
      <dsp:txXfrm>
        <a:off x="2031426" y="1479888"/>
        <a:ext cx="939834" cy="939599"/>
      </dsp:txXfrm>
    </dsp:sp>
    <dsp:sp modelId="{78A463CF-B6BE-4C01-B391-EF10861AD8EC}">
      <dsp:nvSpPr>
        <dsp:cNvPr id="0" name=""/>
        <dsp:cNvSpPr/>
      </dsp:nvSpPr>
      <dsp:spPr>
        <a:xfrm rot="2700000">
          <a:off x="339712" y="1244827"/>
          <a:ext cx="1409473" cy="140947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03B1D3-3BF0-4B06-8022-BFCD54C3F30A}">
      <dsp:nvSpPr>
        <dsp:cNvPr id="0" name=""/>
        <dsp:cNvSpPr/>
      </dsp:nvSpPr>
      <dsp:spPr>
        <a:xfrm>
          <a:off x="386866" y="1291918"/>
          <a:ext cx="1315768" cy="131553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Tahoma" pitchFamily="34" charset="0"/>
            </a:rPr>
            <a:t>Voucher Signed By GK &amp; FS</a:t>
          </a:r>
          <a:endParaRPr lang="en-US" sz="1400" b="1" kern="1200" dirty="0"/>
        </a:p>
      </dsp:txBody>
      <dsp:txXfrm>
        <a:off x="574833" y="1479888"/>
        <a:ext cx="939834" cy="939599"/>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C12F2C-EB61-4992-A4CA-8D64DAE0750E}" type="datetimeFigureOut">
              <a:rPr lang="en-US" smtClean="0"/>
              <a:t>9/18/2020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EDC54-D90B-49B9-ADE5-719FA6247D6E}" type="slidenum">
              <a:rPr lang="en-US" smtClean="0"/>
              <a:t>‹#›</a:t>
            </a:fld>
            <a:endParaRPr lang="en-US" dirty="0"/>
          </a:p>
        </p:txBody>
      </p:sp>
    </p:spTree>
    <p:extLst>
      <p:ext uri="{BB962C8B-B14F-4D97-AF65-F5344CB8AC3E}">
        <p14:creationId xmlns:p14="http://schemas.microsoft.com/office/powerpoint/2010/main" val="227887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8ECBE41C-D2E5-4165-86A2-C14A1714CA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0EB923F0-E1DE-4FCF-AB3C-4E3D3B65BB83}" type="slidenum">
              <a:rPr lang="en-US" altLang="en-US" sz="1200" smtClean="0"/>
              <a:pPr/>
              <a:t>13</a:t>
            </a:fld>
            <a:endParaRPr lang="en-US" altLang="en-US" sz="1200" dirty="0"/>
          </a:p>
        </p:txBody>
      </p:sp>
      <p:sp>
        <p:nvSpPr>
          <p:cNvPr id="17411" name="Rectangle 2">
            <a:extLst>
              <a:ext uri="{FF2B5EF4-FFF2-40B4-BE49-F238E27FC236}">
                <a16:creationId xmlns:a16="http://schemas.microsoft.com/office/drawing/2014/main" id="{A723A4B6-EE16-40AB-A871-6FEC84A13802}"/>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C4A7CD2A-991D-4AF7-8578-EB3D9456F7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22</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F2F2484-1652-49B2-9329-1772FE78F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F7AD9AD-089A-455A-9131-0A8991EA5A34}" type="slidenum">
              <a:rPr lang="en-US" altLang="en-US" sz="1200" smtClean="0"/>
              <a:pPr/>
              <a:t>23</a:t>
            </a:fld>
            <a:endParaRPr lang="en-US" altLang="en-US" sz="1200" dirty="0"/>
          </a:p>
        </p:txBody>
      </p:sp>
      <p:sp>
        <p:nvSpPr>
          <p:cNvPr id="24579" name="Rectangle 2">
            <a:extLst>
              <a:ext uri="{FF2B5EF4-FFF2-40B4-BE49-F238E27FC236}">
                <a16:creationId xmlns:a16="http://schemas.microsoft.com/office/drawing/2014/main" id="{E61FD46E-20CD-4004-A767-62B157B1E9C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8BF7F75-D16E-4E42-B993-204A5CC33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24</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F2F2484-1652-49B2-9329-1772FE78F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F7AD9AD-089A-455A-9131-0A8991EA5A34}" type="slidenum">
              <a:rPr lang="en-US" altLang="en-US" sz="1200" smtClean="0"/>
              <a:pPr/>
              <a:t>25</a:t>
            </a:fld>
            <a:endParaRPr lang="en-US" altLang="en-US" sz="1200" dirty="0"/>
          </a:p>
        </p:txBody>
      </p:sp>
      <p:sp>
        <p:nvSpPr>
          <p:cNvPr id="24579" name="Rectangle 2">
            <a:extLst>
              <a:ext uri="{FF2B5EF4-FFF2-40B4-BE49-F238E27FC236}">
                <a16:creationId xmlns:a16="http://schemas.microsoft.com/office/drawing/2014/main" id="{E61FD46E-20CD-4004-A767-62B157B1E9C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8BF7F75-D16E-4E42-B993-204A5CC33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26</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F2F2484-1652-49B2-9329-1772FE78F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F7AD9AD-089A-455A-9131-0A8991EA5A34}" type="slidenum">
              <a:rPr lang="en-US" altLang="en-US" sz="1200" smtClean="0"/>
              <a:pPr/>
              <a:t>27</a:t>
            </a:fld>
            <a:endParaRPr lang="en-US" altLang="en-US" sz="1200" dirty="0"/>
          </a:p>
        </p:txBody>
      </p:sp>
      <p:sp>
        <p:nvSpPr>
          <p:cNvPr id="24579" name="Rectangle 2">
            <a:extLst>
              <a:ext uri="{FF2B5EF4-FFF2-40B4-BE49-F238E27FC236}">
                <a16:creationId xmlns:a16="http://schemas.microsoft.com/office/drawing/2014/main" id="{E61FD46E-20CD-4004-A767-62B157B1E9C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8BF7F75-D16E-4E42-B993-204A5CC33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28</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F2F2484-1652-49B2-9329-1772FE78F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F7AD9AD-089A-455A-9131-0A8991EA5A34}" type="slidenum">
              <a:rPr lang="en-US" altLang="en-US" sz="1200" smtClean="0"/>
              <a:pPr/>
              <a:t>29</a:t>
            </a:fld>
            <a:endParaRPr lang="en-US" altLang="en-US" sz="1200" dirty="0"/>
          </a:p>
        </p:txBody>
      </p:sp>
      <p:sp>
        <p:nvSpPr>
          <p:cNvPr id="24579" name="Rectangle 2">
            <a:extLst>
              <a:ext uri="{FF2B5EF4-FFF2-40B4-BE49-F238E27FC236}">
                <a16:creationId xmlns:a16="http://schemas.microsoft.com/office/drawing/2014/main" id="{E61FD46E-20CD-4004-A767-62B157B1E9C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8BF7F75-D16E-4E42-B993-204A5CC33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30</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F2F2484-1652-49B2-9329-1772FE78F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F7AD9AD-089A-455A-9131-0A8991EA5A34}" type="slidenum">
              <a:rPr lang="en-US" altLang="en-US" sz="1200" smtClean="0"/>
              <a:pPr/>
              <a:t>31</a:t>
            </a:fld>
            <a:endParaRPr lang="en-US" altLang="en-US" sz="1200" dirty="0"/>
          </a:p>
        </p:txBody>
      </p:sp>
      <p:sp>
        <p:nvSpPr>
          <p:cNvPr id="24579" name="Rectangle 2">
            <a:extLst>
              <a:ext uri="{FF2B5EF4-FFF2-40B4-BE49-F238E27FC236}">
                <a16:creationId xmlns:a16="http://schemas.microsoft.com/office/drawing/2014/main" id="{E61FD46E-20CD-4004-A767-62B157B1E9C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8BF7F75-D16E-4E42-B993-204A5CC33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14</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BB393E70-9A94-488F-AF07-06EEE0F6B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1E58C47D-8243-43E8-A3A2-59B500577324}" type="slidenum">
              <a:rPr lang="en-US" altLang="en-US" sz="1200" smtClean="0"/>
              <a:pPr/>
              <a:t>33</a:t>
            </a:fld>
            <a:endParaRPr lang="en-US" altLang="en-US" sz="1200" dirty="0"/>
          </a:p>
        </p:txBody>
      </p:sp>
      <p:sp>
        <p:nvSpPr>
          <p:cNvPr id="66563" name="Rectangle 2">
            <a:extLst>
              <a:ext uri="{FF2B5EF4-FFF2-40B4-BE49-F238E27FC236}">
                <a16:creationId xmlns:a16="http://schemas.microsoft.com/office/drawing/2014/main" id="{F7972FDD-7A16-4B5C-85F5-E001500B2F03}"/>
              </a:ext>
            </a:extLst>
          </p:cNvPr>
          <p:cNvSpPr>
            <a:spLocks noGrp="1" noRot="1" noChangeAspect="1" noChangeArrowheads="1" noTextEdit="1"/>
          </p:cNvSpPr>
          <p:nvPr>
            <p:ph type="sldImg"/>
          </p:nvPr>
        </p:nvSpPr>
        <p:spPr>
          <a:solidFill>
            <a:srgbClr val="FFFFFF"/>
          </a:solidFill>
          <a:ln/>
        </p:spPr>
      </p:sp>
      <p:sp>
        <p:nvSpPr>
          <p:cNvPr id="66564" name="Rectangle 3">
            <a:extLst>
              <a:ext uri="{FF2B5EF4-FFF2-40B4-BE49-F238E27FC236}">
                <a16:creationId xmlns:a16="http://schemas.microsoft.com/office/drawing/2014/main" id="{8BA062F3-70CE-453A-B2F9-BE73201DAFE6}"/>
              </a:ext>
            </a:extLst>
          </p:cNvPr>
          <p:cNvSpPr>
            <a:spLocks noGrp="1" noChangeArrowheads="1"/>
          </p:cNvSpPr>
          <p:nvPr>
            <p:ph type="body" idx="1"/>
          </p:nvPr>
        </p:nvSpPr>
        <p:spPr>
          <a:solidFill>
            <a:srgbClr val="FFFFFF"/>
          </a:solidFill>
          <a:ln>
            <a:solidFill>
              <a:srgbClr val="000000"/>
            </a:solidFill>
          </a:ln>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4CB3C5F9-4830-48C8-822C-840F7B52C0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923A19CC-DF54-4D29-89E8-94CC3E743320}" type="slidenum">
              <a:rPr lang="en-US" altLang="en-US" sz="1200" smtClean="0"/>
              <a:pPr/>
              <a:t>34</a:t>
            </a:fld>
            <a:endParaRPr lang="en-US" altLang="en-US" sz="1200" dirty="0"/>
          </a:p>
        </p:txBody>
      </p:sp>
      <p:sp>
        <p:nvSpPr>
          <p:cNvPr id="68611" name="Rectangle 2">
            <a:extLst>
              <a:ext uri="{FF2B5EF4-FFF2-40B4-BE49-F238E27FC236}">
                <a16:creationId xmlns:a16="http://schemas.microsoft.com/office/drawing/2014/main" id="{CE80B38E-7092-4A2B-865E-0CDC65466CFB}"/>
              </a:ext>
            </a:extLst>
          </p:cNvPr>
          <p:cNvSpPr>
            <a:spLocks noGrp="1" noRot="1" noChangeAspect="1" noChangeArrowheads="1" noTextEdit="1"/>
          </p:cNvSpPr>
          <p:nvPr>
            <p:ph type="sldImg"/>
          </p:nvPr>
        </p:nvSpPr>
        <p:spPr>
          <a:solidFill>
            <a:srgbClr val="FFFFFF"/>
          </a:solidFill>
          <a:ln/>
        </p:spPr>
      </p:sp>
      <p:sp>
        <p:nvSpPr>
          <p:cNvPr id="68612" name="Rectangle 3">
            <a:extLst>
              <a:ext uri="{FF2B5EF4-FFF2-40B4-BE49-F238E27FC236}">
                <a16:creationId xmlns:a16="http://schemas.microsoft.com/office/drawing/2014/main" id="{A59D50C9-1C9A-4D2B-A47C-D4ABE56F0AA1}"/>
              </a:ext>
            </a:extLst>
          </p:cNvPr>
          <p:cNvSpPr>
            <a:spLocks noGrp="1" noChangeArrowheads="1"/>
          </p:cNvSpPr>
          <p:nvPr>
            <p:ph type="body" idx="1"/>
          </p:nvPr>
        </p:nvSpPr>
        <p:spPr>
          <a:solidFill>
            <a:srgbClr val="FFFFFF"/>
          </a:solidFill>
          <a:ln>
            <a:solidFill>
              <a:srgbClr val="000000"/>
            </a:solidFill>
          </a:ln>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12A33DB4-C8CC-4CFE-B4CA-0DCAF50CEE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5D2481B4-2ADD-4F07-BB58-94BFFEF24144}" type="slidenum">
              <a:rPr lang="en-US" altLang="en-US" sz="1200" smtClean="0"/>
              <a:pPr/>
              <a:t>15</a:t>
            </a:fld>
            <a:endParaRPr lang="en-US" altLang="en-US" sz="1200" dirty="0"/>
          </a:p>
        </p:txBody>
      </p:sp>
      <p:sp>
        <p:nvSpPr>
          <p:cNvPr id="21507" name="Rectangle 2">
            <a:extLst>
              <a:ext uri="{FF2B5EF4-FFF2-40B4-BE49-F238E27FC236}">
                <a16:creationId xmlns:a16="http://schemas.microsoft.com/office/drawing/2014/main" id="{5CEB140D-A2E2-4FE0-8D17-9B2AD1B333F9}"/>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5FF33494-DC76-4193-9C7F-563E9C2C2C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16</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F2F2484-1652-49B2-9329-1772FE78F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F7AD9AD-089A-455A-9131-0A8991EA5A34}" type="slidenum">
              <a:rPr lang="en-US" altLang="en-US" sz="1200" smtClean="0"/>
              <a:pPr/>
              <a:t>17</a:t>
            </a:fld>
            <a:endParaRPr lang="en-US" altLang="en-US" sz="1200" dirty="0"/>
          </a:p>
        </p:txBody>
      </p:sp>
      <p:sp>
        <p:nvSpPr>
          <p:cNvPr id="24579" name="Rectangle 2">
            <a:extLst>
              <a:ext uri="{FF2B5EF4-FFF2-40B4-BE49-F238E27FC236}">
                <a16:creationId xmlns:a16="http://schemas.microsoft.com/office/drawing/2014/main" id="{E61FD46E-20CD-4004-A767-62B157B1E9C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8BF7F75-D16E-4E42-B993-204A5CC33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18</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F2F2484-1652-49B2-9329-1772FE78F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F7AD9AD-089A-455A-9131-0A8991EA5A34}" type="slidenum">
              <a:rPr lang="en-US" altLang="en-US" sz="1200" smtClean="0"/>
              <a:pPr/>
              <a:t>19</a:t>
            </a:fld>
            <a:endParaRPr lang="en-US" altLang="en-US" sz="1200" dirty="0"/>
          </a:p>
        </p:txBody>
      </p:sp>
      <p:sp>
        <p:nvSpPr>
          <p:cNvPr id="24579" name="Rectangle 2">
            <a:extLst>
              <a:ext uri="{FF2B5EF4-FFF2-40B4-BE49-F238E27FC236}">
                <a16:creationId xmlns:a16="http://schemas.microsoft.com/office/drawing/2014/main" id="{E61FD46E-20CD-4004-A767-62B157B1E9C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8BF7F75-D16E-4E42-B993-204A5CC33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096FBA52-6102-440B-BB3B-8A933C4F7C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F16C6E50-C065-4260-90F4-17DE41B00B60}" type="slidenum">
              <a:rPr lang="en-US" altLang="en-US" sz="1200" smtClean="0"/>
              <a:pPr/>
              <a:t>20</a:t>
            </a:fld>
            <a:endParaRPr lang="en-US" altLang="en-US" sz="1200" dirty="0"/>
          </a:p>
        </p:txBody>
      </p:sp>
      <p:sp>
        <p:nvSpPr>
          <p:cNvPr id="19459" name="Rectangle 2">
            <a:extLst>
              <a:ext uri="{FF2B5EF4-FFF2-40B4-BE49-F238E27FC236}">
                <a16:creationId xmlns:a16="http://schemas.microsoft.com/office/drawing/2014/main" id="{02BBD0CA-2750-4979-B1FE-6BCD7DD94736}"/>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30AE4ACB-4676-4D44-82EA-70A3C2AB4B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F2F2484-1652-49B2-9329-1772FE78FF3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9600">
                <a:solidFill>
                  <a:schemeClr val="tx1"/>
                </a:solidFill>
                <a:latin typeface="Times New Roman" panose="02020603050405020304" pitchFamily="18" charset="0"/>
                <a:ea typeface="ＭＳ Ｐゴシック" panose="020B0600070205080204" pitchFamily="34" charset="-128"/>
              </a:defRPr>
            </a:lvl1pPr>
            <a:lvl2pPr marL="37931725" indent="-37474525">
              <a:defRPr sz="9600">
                <a:solidFill>
                  <a:schemeClr val="tx1"/>
                </a:solidFill>
                <a:latin typeface="Times New Roman" panose="02020603050405020304" pitchFamily="18" charset="0"/>
                <a:ea typeface="ＭＳ Ｐゴシック" panose="020B0600070205080204" pitchFamily="34" charset="-128"/>
              </a:defRPr>
            </a:lvl2pPr>
            <a:lvl3pPr marL="1143000" indent="-228600">
              <a:defRPr sz="9600">
                <a:solidFill>
                  <a:schemeClr val="tx1"/>
                </a:solidFill>
                <a:latin typeface="Times New Roman" panose="02020603050405020304" pitchFamily="18" charset="0"/>
                <a:ea typeface="ＭＳ Ｐゴシック" panose="020B0600070205080204" pitchFamily="34" charset="-128"/>
              </a:defRPr>
            </a:lvl3pPr>
            <a:lvl4pPr marL="1600200" indent="-228600">
              <a:defRPr sz="9600">
                <a:solidFill>
                  <a:schemeClr val="tx1"/>
                </a:solidFill>
                <a:latin typeface="Times New Roman" panose="02020603050405020304" pitchFamily="18" charset="0"/>
                <a:ea typeface="ＭＳ Ｐゴシック" panose="020B0600070205080204" pitchFamily="34" charset="-128"/>
              </a:defRPr>
            </a:lvl4pPr>
            <a:lvl5pPr marL="2057400" indent="-228600">
              <a:defRPr sz="96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9600">
                <a:solidFill>
                  <a:schemeClr val="tx1"/>
                </a:solidFill>
                <a:latin typeface="Times New Roman" panose="02020603050405020304" pitchFamily="18" charset="0"/>
                <a:ea typeface="ＭＳ Ｐゴシック" panose="020B0600070205080204" pitchFamily="34" charset="-128"/>
              </a:defRPr>
            </a:lvl9pPr>
          </a:lstStyle>
          <a:p>
            <a:fld id="{6F7AD9AD-089A-455A-9131-0A8991EA5A34}" type="slidenum">
              <a:rPr lang="en-US" altLang="en-US" sz="1200" smtClean="0"/>
              <a:pPr/>
              <a:t>21</a:t>
            </a:fld>
            <a:endParaRPr lang="en-US" altLang="en-US" sz="1200" dirty="0"/>
          </a:p>
        </p:txBody>
      </p:sp>
      <p:sp>
        <p:nvSpPr>
          <p:cNvPr id="24579" name="Rectangle 2">
            <a:extLst>
              <a:ext uri="{FF2B5EF4-FFF2-40B4-BE49-F238E27FC236}">
                <a16:creationId xmlns:a16="http://schemas.microsoft.com/office/drawing/2014/main" id="{E61FD46E-20CD-4004-A767-62B157B1E9CF}"/>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48BF7F75-D16E-4E42-B993-204A5CC335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2042072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1873649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319888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55327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146777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4266539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122587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1783740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1872235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187404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241709-C4E3-4D9D-AAAB-6C010711FEC7}" type="datetimeFigureOut">
              <a:rPr lang="en-US" smtClean="0"/>
              <a:t>9/18/2020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C5AB53-06F9-4FFA-B04A-5868B1036B8F}" type="slidenum">
              <a:rPr lang="en-US" smtClean="0"/>
              <a:t>‹#›</a:t>
            </a:fld>
            <a:endParaRPr lang="en-US" dirty="0"/>
          </a:p>
        </p:txBody>
      </p:sp>
    </p:spTree>
    <p:extLst>
      <p:ext uri="{BB962C8B-B14F-4D97-AF65-F5344CB8AC3E}">
        <p14:creationId xmlns:p14="http://schemas.microsoft.com/office/powerpoint/2010/main" val="1100373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41709-C4E3-4D9D-AAAB-6C010711FEC7}" type="datetimeFigureOut">
              <a:rPr lang="en-US" smtClean="0"/>
              <a:t>9/18/2020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5AB53-06F9-4FFA-B04A-5868B1036B8F}" type="slidenum">
              <a:rPr lang="en-US" smtClean="0"/>
              <a:t>‹#›</a:t>
            </a:fld>
            <a:endParaRPr lang="en-US" dirty="0"/>
          </a:p>
        </p:txBody>
      </p:sp>
    </p:spTree>
    <p:extLst>
      <p:ext uri="{BB962C8B-B14F-4D97-AF65-F5344CB8AC3E}">
        <p14:creationId xmlns:p14="http://schemas.microsoft.com/office/powerpoint/2010/main" val="3732531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29.xml"/><Relationship Id="rId18" Type="http://schemas.openxmlformats.org/officeDocument/2006/relationships/slide" Target="slide14.xml"/><Relationship Id="rId3" Type="http://schemas.openxmlformats.org/officeDocument/2006/relationships/slide" Target="slide17.xml"/><Relationship Id="rId7" Type="http://schemas.openxmlformats.org/officeDocument/2006/relationships/slide" Target="slide65.xml"/><Relationship Id="rId12" Type="http://schemas.openxmlformats.org/officeDocument/2006/relationships/slide" Target="slide26.xml"/><Relationship Id="rId17" Type="http://schemas.openxmlformats.org/officeDocument/2006/relationships/slide" Target="slide3.xml"/><Relationship Id="rId2" Type="http://schemas.openxmlformats.org/officeDocument/2006/relationships/notesSlide" Target="../notesSlides/notesSlide1.xml"/><Relationship Id="rId16" Type="http://schemas.openxmlformats.org/officeDocument/2006/relationships/slide" Target="slide30.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slide" Target="slide24.xml"/><Relationship Id="rId5" Type="http://schemas.openxmlformats.org/officeDocument/2006/relationships/slide" Target="slide61.xml"/><Relationship Id="rId15" Type="http://schemas.openxmlformats.org/officeDocument/2006/relationships/slide" Target="slide32.xml"/><Relationship Id="rId10" Type="http://schemas.openxmlformats.org/officeDocument/2006/relationships/slide" Target="slide21.xml"/><Relationship Id="rId19" Type="http://schemas.openxmlformats.org/officeDocument/2006/relationships/image" Target="../media/image9.jpeg"/><Relationship Id="rId4" Type="http://schemas.openxmlformats.org/officeDocument/2006/relationships/slide" Target="slide16.xml"/><Relationship Id="rId9" Type="http://schemas.openxmlformats.org/officeDocument/2006/relationships/slide" Target="slide22.xml"/><Relationship Id="rId14" Type="http://schemas.openxmlformats.org/officeDocument/2006/relationships/slide" Target="slide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mailto:LNFPRO@comcast.ne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r20.rs6.net/tn.jsp?f=001TpZJ_WoKz6oQwRKJ5Ue0lH3ZDtk1uVXjolhQVCHV1U4FN6nkXS15x87vMcYg_lSP7M-TqkPd0ZzXtK2NUJmd-zKQXpI89pII2dbG-SENRYlU9-FC1CnLWRMUT8FmQAW604pCa57Onbq9sDFoui2JzOWPWrYZu0s6x1DtjYRBv7WBE2u1waN1sY-WRt3f7tsn&amp;c=k20hg777dF5yJOGr4sMYMAYKNZYCsbCTM_q7rv2cnT_g6rUHzsFJ8Q==&amp;ch=iKEFYx-5AflwIy4Ss1xdsvEiKUF9guyrBdRb7quzOJOGkLRKt1wPmA=="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6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emf"/></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mailto:financial.secretary@kofc.org"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447EE2C-2A9B-47DC-8642-38671D9FC5B3}"/>
              </a:ext>
            </a:extLst>
          </p:cNvPr>
          <p:cNvSpPr/>
          <p:nvPr/>
        </p:nvSpPr>
        <p:spPr>
          <a:xfrm>
            <a:off x="511234" y="2061290"/>
            <a:ext cx="8201024" cy="2123658"/>
          </a:xfrm>
          <a:prstGeom prst="rect">
            <a:avLst/>
          </a:prstGeom>
        </p:spPr>
        <p:txBody>
          <a:bodyPr wrap="square">
            <a:spAutoFit/>
            <a:scene3d>
              <a:camera prst="orthographicFront"/>
              <a:lightRig rig="threePt" dir="t"/>
            </a:scene3d>
            <a:sp3d prstMaterial="dkEdge"/>
          </a:bodyPr>
          <a:lstStyle/>
          <a:p>
            <a:pPr algn="ctr"/>
            <a:r>
              <a:rPr lang="en-US" sz="6600" b="1" dirty="0">
                <a:ln w="3175">
                  <a:solidFill>
                    <a:srgbClr val="969696"/>
                  </a:solidFill>
                </a:ln>
                <a:solidFill>
                  <a:srgbClr val="FFFF00"/>
                </a:solidFill>
                <a:effectLst>
                  <a:outerShdw blurRad="50800" dist="38100" algn="l" rotWithShape="0">
                    <a:prstClr val="black">
                      <a:alpha val="40000"/>
                    </a:prstClr>
                  </a:outerShdw>
                </a:effectLst>
                <a:latin typeface="Arial Narrow" panose="020B0606020202030204" pitchFamily="34" charset="0"/>
              </a:rPr>
              <a:t>Financial Secretary Training </a:t>
            </a:r>
            <a:endParaRPr lang="en-US" sz="6600" dirty="0">
              <a:ln w="3175">
                <a:solidFill>
                  <a:srgbClr val="969696"/>
                </a:solidFill>
              </a:ln>
              <a:solidFill>
                <a:srgbClr val="FFFF00"/>
              </a:solidFill>
              <a:effectLst>
                <a:outerShdw blurRad="50800" dist="38100" algn="l" rotWithShape="0">
                  <a:prstClr val="black">
                    <a:alpha val="40000"/>
                  </a:prstClr>
                </a:outerShdw>
              </a:effectLst>
              <a:latin typeface="Arial Narrow" panose="020B0606020202030204" pitchFamily="34" charset="0"/>
            </a:endParaRPr>
          </a:p>
        </p:txBody>
      </p:sp>
      <p:sp>
        <p:nvSpPr>
          <p:cNvPr id="15" name="TextBox 14">
            <a:extLst>
              <a:ext uri="{FF2B5EF4-FFF2-40B4-BE49-F238E27FC236}">
                <a16:creationId xmlns:a16="http://schemas.microsoft.com/office/drawing/2014/main" id="{4940AA11-9DCD-42CC-BC03-FBA855BB1FA3}"/>
              </a:ext>
            </a:extLst>
          </p:cNvPr>
          <p:cNvSpPr txBox="1"/>
          <p:nvPr/>
        </p:nvSpPr>
        <p:spPr>
          <a:xfrm>
            <a:off x="1338775" y="6284686"/>
            <a:ext cx="6545943" cy="584775"/>
          </a:xfrm>
          <a:prstGeom prst="rect">
            <a:avLst/>
          </a:prstGeom>
          <a:noFill/>
        </p:spPr>
        <p:txBody>
          <a:bodyPr wrap="square" rtlCol="0">
            <a:spAutoFit/>
          </a:bodyPr>
          <a:lstStyle/>
          <a:p>
            <a:pPr algn="ctr"/>
            <a:r>
              <a:rPr lang="en-US" sz="3200" b="1" dirty="0">
                <a:solidFill>
                  <a:schemeClr val="bg1"/>
                </a:solidFill>
                <a:latin typeface="Arial Narrow" panose="020B0606020202030204" pitchFamily="34" charset="0"/>
              </a:rPr>
              <a:t>We are Servant Leaders</a:t>
            </a:r>
          </a:p>
        </p:txBody>
      </p:sp>
      <p:pic>
        <p:nvPicPr>
          <p:cNvPr id="8" name="Picture 7">
            <a:extLst>
              <a:ext uri="{FF2B5EF4-FFF2-40B4-BE49-F238E27FC236}">
                <a16:creationId xmlns:a16="http://schemas.microsoft.com/office/drawing/2014/main" id="{7EDEAA90-C293-484A-A452-F36E7890FE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659" y="324934"/>
            <a:ext cx="1840213" cy="1840213"/>
          </a:xfrm>
          <a:prstGeom prst="rect">
            <a:avLst/>
          </a:prstGeom>
        </p:spPr>
      </p:pic>
      <p:pic>
        <p:nvPicPr>
          <p:cNvPr id="10" name="Picture 9">
            <a:extLst>
              <a:ext uri="{FF2B5EF4-FFF2-40B4-BE49-F238E27FC236}">
                <a16:creationId xmlns:a16="http://schemas.microsoft.com/office/drawing/2014/main" id="{A405EED0-CBB2-4062-AA2B-DC05F5A31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7128" y="464098"/>
            <a:ext cx="1837251" cy="1837251"/>
          </a:xfrm>
          <a:prstGeom prst="rect">
            <a:avLst/>
          </a:prstGeom>
        </p:spPr>
      </p:pic>
      <p:pic>
        <p:nvPicPr>
          <p:cNvPr id="17" name="Picture 16">
            <a:extLst>
              <a:ext uri="{FF2B5EF4-FFF2-40B4-BE49-F238E27FC236}">
                <a16:creationId xmlns:a16="http://schemas.microsoft.com/office/drawing/2014/main" id="{4BF7EA6A-5007-4473-9B1A-1546AE6133D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19378" y="4184948"/>
            <a:ext cx="2020711" cy="2123659"/>
          </a:xfrm>
          <a:prstGeom prst="rect">
            <a:avLst/>
          </a:prstGeom>
        </p:spPr>
      </p:pic>
      <p:cxnSp>
        <p:nvCxnSpPr>
          <p:cNvPr id="3" name="Straight Connector 2">
            <a:extLst>
              <a:ext uri="{FF2B5EF4-FFF2-40B4-BE49-F238E27FC236}">
                <a16:creationId xmlns:a16="http://schemas.microsoft.com/office/drawing/2014/main" id="{BAA59619-3727-4C1D-8548-7858FC67BAA6}"/>
              </a:ext>
            </a:extLst>
          </p:cNvPr>
          <p:cNvCxnSpPr/>
          <p:nvPr/>
        </p:nvCxnSpPr>
        <p:spPr>
          <a:xfrm>
            <a:off x="1066800" y="2330731"/>
            <a:ext cx="0" cy="177848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5FAF8BD-FE75-4325-8057-5CAC5C51A017}"/>
              </a:ext>
            </a:extLst>
          </p:cNvPr>
          <p:cNvCxnSpPr/>
          <p:nvPr/>
        </p:nvCxnSpPr>
        <p:spPr>
          <a:xfrm>
            <a:off x="1054100" y="4109217"/>
            <a:ext cx="6692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701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1A5D8-682E-4621-9E97-C2F954F94F96}"/>
              </a:ext>
            </a:extLst>
          </p:cNvPr>
          <p:cNvSpPr>
            <a:spLocks noGrp="1"/>
          </p:cNvSpPr>
          <p:nvPr>
            <p:ph idx="1"/>
          </p:nvPr>
        </p:nvSpPr>
        <p:spPr>
          <a:xfrm>
            <a:off x="279400" y="1001145"/>
            <a:ext cx="8724899" cy="4931909"/>
          </a:xfrm>
        </p:spPr>
        <p:txBody>
          <a:bodyPr>
            <a:noAutofit/>
          </a:bodyPr>
          <a:lstStyle/>
          <a:p>
            <a:pPr marL="514350" indent="-514350">
              <a:buFont typeface="+mj-lt"/>
              <a:buAutoNum type="arabicPeriod" startAt="3"/>
            </a:pPr>
            <a:r>
              <a:rPr lang="en-US" altLang="en-US" sz="3200" b="1" dirty="0">
                <a:effectLst>
                  <a:outerShdw blurRad="38100" dist="38100" dir="2700000" algn="tl">
                    <a:srgbClr val="000000">
                      <a:alpha val="43137"/>
                    </a:srgbClr>
                  </a:outerShdw>
                </a:effectLst>
                <a:latin typeface="Arial Narrow" panose="020B0606020202030204" pitchFamily="34" charset="0"/>
              </a:rPr>
              <a:t>Transfer all moneys received to the Treasurer. Gets receipt from Treasurer</a:t>
            </a:r>
            <a:endParaRPr lang="en-US" sz="3200" b="1" dirty="0">
              <a:effectLst>
                <a:outerShdw blurRad="38100" dist="38100" dir="2700000" algn="tl">
                  <a:srgbClr val="000000">
                    <a:alpha val="43137"/>
                  </a:srgbClr>
                </a:outerShdw>
              </a:effectLst>
              <a:latin typeface="Arial Narrow" panose="020B0606020202030204" pitchFamily="34" charset="0"/>
            </a:endParaRPr>
          </a:p>
          <a:p>
            <a:pPr lvl="2"/>
            <a:r>
              <a:rPr lang="en-US" sz="2800" dirty="0">
                <a:latin typeface="Arial" panose="020B0604020202020204" pitchFamily="34" charset="0"/>
                <a:cs typeface="Arial" panose="020B0604020202020204" pitchFamily="34" charset="0"/>
              </a:rPr>
              <a:t>Dues from members</a:t>
            </a:r>
          </a:p>
          <a:p>
            <a:pPr lvl="2"/>
            <a:r>
              <a:rPr lang="en-US" sz="2800" dirty="0">
                <a:latin typeface="Arial" panose="020B0604020202020204" pitchFamily="34" charset="0"/>
                <a:cs typeface="Arial" panose="020B0604020202020204" pitchFamily="34" charset="0"/>
              </a:rPr>
              <a:t>Fundraisers</a:t>
            </a:r>
          </a:p>
          <a:p>
            <a:pPr lvl="2"/>
            <a:r>
              <a:rPr lang="en-US" sz="2800" dirty="0">
                <a:latin typeface="Arial" panose="020B0604020202020204" pitchFamily="34" charset="0"/>
                <a:cs typeface="Arial" panose="020B0604020202020204" pitchFamily="34" charset="0"/>
              </a:rPr>
              <a:t>Contributions or donations</a:t>
            </a:r>
          </a:p>
          <a:p>
            <a:pPr lvl="2"/>
            <a:r>
              <a:rPr lang="en-US" sz="2800" dirty="0">
                <a:latin typeface="Arial" panose="020B0604020202020204" pitchFamily="34" charset="0"/>
                <a:cs typeface="Arial" panose="020B0604020202020204" pitchFamily="34" charset="0"/>
              </a:rPr>
              <a:t>All other sources</a:t>
            </a:r>
          </a:p>
          <a:p>
            <a:pPr lvl="2"/>
            <a:endParaRPr lang="en-US" sz="2800" dirty="0">
              <a:latin typeface="Arial Narrow" panose="020B0606020202030204" pitchFamily="34" charset="0"/>
            </a:endParaRPr>
          </a:p>
          <a:p>
            <a:pPr marL="0" indent="0">
              <a:buNone/>
            </a:pPr>
            <a:endParaRPr lang="en-US" sz="3200" b="1" dirty="0">
              <a:effectLst>
                <a:outerShdw blurRad="38100" dist="38100" dir="2700000" algn="tl">
                  <a:srgbClr val="000000">
                    <a:alpha val="43137"/>
                  </a:srgbClr>
                </a:outerShdw>
              </a:effectLst>
              <a:latin typeface="Arial Narrow" panose="020B0606020202030204" pitchFamily="34" charset="0"/>
            </a:endParaRPr>
          </a:p>
        </p:txBody>
      </p:sp>
      <p:sp>
        <p:nvSpPr>
          <p:cNvPr id="6" name="Parallelogram 5">
            <a:extLst>
              <a:ext uri="{FF2B5EF4-FFF2-40B4-BE49-F238E27FC236}">
                <a16:creationId xmlns:a16="http://schemas.microsoft.com/office/drawing/2014/main" id="{E887843C-280A-406E-B408-3DE7A8651C2C}"/>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Your Responsibilities as FS</a:t>
            </a:r>
            <a:endParaRPr lang="en-US" sz="3600" dirty="0"/>
          </a:p>
        </p:txBody>
      </p:sp>
      <p:sp>
        <p:nvSpPr>
          <p:cNvPr id="2" name="Rectangle 1">
            <a:extLst>
              <a:ext uri="{FF2B5EF4-FFF2-40B4-BE49-F238E27FC236}">
                <a16:creationId xmlns:a16="http://schemas.microsoft.com/office/drawing/2014/main" id="{8B3ECB03-7C89-4BCB-818F-7C3F5465B468}"/>
              </a:ext>
            </a:extLst>
          </p:cNvPr>
          <p:cNvSpPr/>
          <p:nvPr/>
        </p:nvSpPr>
        <p:spPr>
          <a:xfrm>
            <a:off x="1305862" y="5957145"/>
            <a:ext cx="7076138" cy="523220"/>
          </a:xfrm>
          <a:prstGeom prst="rect">
            <a:avLst/>
          </a:prstGeom>
          <a:solidFill>
            <a:srgbClr val="FFFF99"/>
          </a:solidFill>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effectLst>
                  <a:outerShdw blurRad="38100" dist="38100" dir="2700000" algn="tl">
                    <a:srgbClr val="000000">
                      <a:alpha val="43137"/>
                    </a:srgbClr>
                  </a:outerShdw>
                </a:effectLst>
                <a:latin typeface="Arial Narrow" panose="020B0606020202030204" pitchFamily="34" charset="0"/>
              </a:rPr>
              <a:t>These Receipts are used in Council Audit</a:t>
            </a:r>
            <a:endParaRPr lang="en-US"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280582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1A5D8-682E-4621-9E97-C2F954F94F96}"/>
              </a:ext>
            </a:extLst>
          </p:cNvPr>
          <p:cNvSpPr>
            <a:spLocks noGrp="1"/>
          </p:cNvSpPr>
          <p:nvPr>
            <p:ph idx="1"/>
          </p:nvPr>
        </p:nvSpPr>
        <p:spPr>
          <a:xfrm>
            <a:off x="279400" y="1001145"/>
            <a:ext cx="8724899" cy="4931909"/>
          </a:xfrm>
        </p:spPr>
        <p:txBody>
          <a:bodyPr>
            <a:noAutofit/>
          </a:bodyPr>
          <a:lstStyle/>
          <a:p>
            <a:pPr marL="514350" indent="-514350">
              <a:buFont typeface="+mj-lt"/>
              <a:buAutoNum type="arabicPeriod" startAt="4"/>
            </a:pPr>
            <a:r>
              <a:rPr lang="en-US" sz="3200" b="1" dirty="0">
                <a:effectLst>
                  <a:outerShdw blurRad="38100" dist="38100" dir="2700000" algn="tl">
                    <a:srgbClr val="000000">
                      <a:alpha val="43137"/>
                    </a:srgbClr>
                  </a:outerShdw>
                </a:effectLst>
                <a:latin typeface="Arial Narrow" panose="020B0606020202030204" pitchFamily="34" charset="0"/>
              </a:rPr>
              <a:t>Process dues and membership cards promptly </a:t>
            </a:r>
          </a:p>
          <a:p>
            <a:pPr marL="514350" indent="-514350">
              <a:buFont typeface="+mj-lt"/>
              <a:buAutoNum type="arabicPeriod" startAt="4"/>
            </a:pPr>
            <a:r>
              <a:rPr lang="en-US" sz="3200" b="1" dirty="0">
                <a:effectLst>
                  <a:outerShdw blurRad="38100" dist="38100" dir="2700000" algn="tl">
                    <a:srgbClr val="000000">
                      <a:alpha val="43137"/>
                    </a:srgbClr>
                  </a:outerShdw>
                </a:effectLst>
                <a:latin typeface="Arial Narrow" panose="020B0606020202030204" pitchFamily="34" charset="0"/>
              </a:rPr>
              <a:t>Provide your records for the audit of your council’s financial books </a:t>
            </a:r>
          </a:p>
          <a:p>
            <a:pPr marL="514350" indent="-514350">
              <a:buFont typeface="+mj-lt"/>
              <a:buAutoNum type="arabicPeriod" startAt="4"/>
            </a:pPr>
            <a:r>
              <a:rPr lang="en-US" altLang="en-US" sz="3200" b="1" dirty="0">
                <a:effectLst>
                  <a:outerShdw blurRad="38100" dist="38100" dir="2700000" algn="tl">
                    <a:srgbClr val="000000">
                      <a:alpha val="43137"/>
                    </a:srgbClr>
                  </a:outerShdw>
                </a:effectLst>
                <a:latin typeface="Arial Narrow" panose="020B0606020202030204" pitchFamily="34" charset="0"/>
              </a:rPr>
              <a:t>Causes members to subscribe to by-laws, etc</a:t>
            </a:r>
            <a:endParaRPr lang="en-US" sz="3200" b="1" dirty="0">
              <a:effectLst>
                <a:outerShdw blurRad="38100" dist="38100" dir="2700000" algn="tl">
                  <a:srgbClr val="000000">
                    <a:alpha val="43137"/>
                  </a:srgbClr>
                </a:outerShdw>
              </a:effectLst>
              <a:latin typeface="Arial Narrow" panose="020B0606020202030204" pitchFamily="34" charset="0"/>
            </a:endParaRPr>
          </a:p>
          <a:p>
            <a:pPr marL="514350" indent="-514350">
              <a:buFont typeface="+mj-lt"/>
              <a:buAutoNum type="arabicPeriod" startAt="4"/>
            </a:pPr>
            <a:r>
              <a:rPr lang="en-US" sz="3200" b="1" dirty="0">
                <a:effectLst>
                  <a:outerShdw blurRad="38100" dist="38100" dir="2700000" algn="tl">
                    <a:srgbClr val="000000">
                      <a:alpha val="43137"/>
                    </a:srgbClr>
                  </a:outerShdw>
                </a:effectLst>
                <a:latin typeface="Arial Narrow" panose="020B0606020202030204" pitchFamily="34" charset="0"/>
              </a:rPr>
              <a:t>Promote our Order’s top-rated insurance program </a:t>
            </a:r>
          </a:p>
          <a:p>
            <a:pPr marL="514350" indent="-514350">
              <a:buFont typeface="+mj-lt"/>
              <a:buAutoNum type="arabicPeriod" startAt="4"/>
            </a:pPr>
            <a:r>
              <a:rPr lang="en-US" sz="3200" b="1" dirty="0">
                <a:effectLst>
                  <a:outerShdw blurRad="38100" dist="38100" dir="2700000" algn="tl">
                    <a:srgbClr val="000000">
                      <a:alpha val="43137"/>
                    </a:srgbClr>
                  </a:outerShdw>
                </a:effectLst>
                <a:latin typeface="Arial Narrow" panose="020B0606020202030204" pitchFamily="34" charset="0"/>
              </a:rPr>
              <a:t>Form good relationships with members in your council, the State Council, and the Supreme Council </a:t>
            </a:r>
          </a:p>
          <a:p>
            <a:pPr marL="514350" indent="-514350">
              <a:buFont typeface="+mj-lt"/>
              <a:buAutoNum type="arabicPeriod" startAt="4"/>
            </a:pPr>
            <a:r>
              <a:rPr lang="en-US" sz="3200" b="1" dirty="0">
                <a:effectLst>
                  <a:outerShdw blurRad="38100" dist="38100" dir="2700000" algn="tl">
                    <a:srgbClr val="000000">
                      <a:alpha val="43137"/>
                    </a:srgbClr>
                  </a:outerShdw>
                </a:effectLst>
                <a:latin typeface="Arial Narrow" panose="020B0606020202030204" pitchFamily="34" charset="0"/>
              </a:rPr>
              <a:t>Orders supplies from Supplies on Line</a:t>
            </a:r>
          </a:p>
          <a:p>
            <a:pPr marL="514350" indent="-514350">
              <a:buFont typeface="+mj-lt"/>
              <a:buAutoNum type="arabicPeriod" startAt="4"/>
            </a:pPr>
            <a:r>
              <a:rPr lang="en-US" sz="3200" b="1" dirty="0">
                <a:effectLst>
                  <a:outerShdw blurRad="38100" dist="38100" dir="2700000" algn="tl">
                    <a:srgbClr val="000000">
                      <a:alpha val="43137"/>
                    </a:srgbClr>
                  </a:outerShdw>
                </a:effectLst>
                <a:latin typeface="Arial Narrow" panose="020B0606020202030204" pitchFamily="34" charset="0"/>
              </a:rPr>
              <a:t>Complete and retain copies of Forms </a:t>
            </a:r>
          </a:p>
          <a:p>
            <a:pPr marL="514350" indent="-514350">
              <a:buFont typeface="+mj-lt"/>
              <a:buAutoNum type="arabicPeriod" startAt="4"/>
            </a:pPr>
            <a:endParaRPr lang="en-US" sz="3200" b="1" dirty="0">
              <a:effectLst>
                <a:outerShdw blurRad="38100" dist="38100" dir="2700000" algn="tl">
                  <a:srgbClr val="000000">
                    <a:alpha val="43137"/>
                  </a:srgbClr>
                </a:outerShdw>
              </a:effectLst>
              <a:latin typeface="Arial Narrow" panose="020B0606020202030204" pitchFamily="34" charset="0"/>
            </a:endParaRPr>
          </a:p>
          <a:p>
            <a:pPr marL="0" indent="0">
              <a:buNone/>
            </a:pPr>
            <a:endParaRPr lang="en-US" dirty="0">
              <a:latin typeface="Arial Narrow" panose="020B0606020202030204" pitchFamily="34" charset="0"/>
            </a:endParaRPr>
          </a:p>
        </p:txBody>
      </p:sp>
      <p:sp>
        <p:nvSpPr>
          <p:cNvPr id="6" name="Parallelogram 5">
            <a:extLst>
              <a:ext uri="{FF2B5EF4-FFF2-40B4-BE49-F238E27FC236}">
                <a16:creationId xmlns:a16="http://schemas.microsoft.com/office/drawing/2014/main" id="{E887843C-280A-406E-B408-3DE7A8651C2C}"/>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Your Responsibilities as FS</a:t>
            </a:r>
            <a:endParaRPr lang="en-US" sz="3600" dirty="0"/>
          </a:p>
        </p:txBody>
      </p:sp>
    </p:spTree>
    <p:extLst>
      <p:ext uri="{BB962C8B-B14F-4D97-AF65-F5344CB8AC3E}">
        <p14:creationId xmlns:p14="http://schemas.microsoft.com/office/powerpoint/2010/main" val="3040661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903239-F537-41E4-A87D-33A4517EEFCD}"/>
              </a:ext>
            </a:extLst>
          </p:cNvPr>
          <p:cNvPicPr>
            <a:picLocks noChangeAspect="1"/>
          </p:cNvPicPr>
          <p:nvPr/>
        </p:nvPicPr>
        <p:blipFill rotWithShape="1">
          <a:blip r:embed="rId2"/>
          <a:srcRect l="27500" t="14584" r="28750" b="12500"/>
          <a:stretch/>
        </p:blipFill>
        <p:spPr>
          <a:xfrm>
            <a:off x="3649888" y="318820"/>
            <a:ext cx="1844225" cy="1844225"/>
          </a:xfrm>
          <a:prstGeom prst="rect">
            <a:avLst/>
          </a:prstGeom>
        </p:spPr>
      </p:pic>
      <p:pic>
        <p:nvPicPr>
          <p:cNvPr id="15365" name="Picture 5" descr="Image result for jeopardy">
            <a:extLst>
              <a:ext uri="{FF2B5EF4-FFF2-40B4-BE49-F238E27FC236}">
                <a16:creationId xmlns:a16="http://schemas.microsoft.com/office/drawing/2014/main" id="{A8B573C8-E8E4-4454-92E2-732D9DB70C5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9800" y="3194026"/>
            <a:ext cx="4724400" cy="26591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E55535-015F-4825-A654-4B13B5FAFF2D}"/>
              </a:ext>
            </a:extLst>
          </p:cNvPr>
          <p:cNvSpPr txBox="1"/>
          <p:nvPr/>
        </p:nvSpPr>
        <p:spPr>
          <a:xfrm>
            <a:off x="419100" y="1905000"/>
            <a:ext cx="8305800" cy="1323439"/>
          </a:xfrm>
          <a:prstGeom prst="rect">
            <a:avLst/>
          </a:prstGeom>
          <a:noFill/>
        </p:spPr>
        <p:txBody>
          <a:bodyPr wrap="square" rtlCol="0">
            <a:spAutoFit/>
          </a:bodyPr>
          <a:lstStyle/>
          <a:p>
            <a:pPr algn="ctr"/>
            <a:r>
              <a:rPr lang="en-US" sz="8000" dirty="0">
                <a:solidFill>
                  <a:schemeClr val="bg1"/>
                </a:solidFill>
                <a:latin typeface="Arial Narrow" panose="020B0606020202030204" pitchFamily="34" charset="0"/>
              </a:rPr>
              <a:t>Forms</a:t>
            </a:r>
          </a:p>
        </p:txBody>
      </p:sp>
    </p:spTree>
    <p:extLst>
      <p:ext uri="{BB962C8B-B14F-4D97-AF65-F5344CB8AC3E}">
        <p14:creationId xmlns:p14="http://schemas.microsoft.com/office/powerpoint/2010/main" val="3942670347"/>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6386" name="AutoShape 89">
            <a:hlinkClick r:id="rId3" action="ppaction://hlinksldjump" highlightClick="1"/>
            <a:extLst>
              <a:ext uri="{FF2B5EF4-FFF2-40B4-BE49-F238E27FC236}">
                <a16:creationId xmlns:a16="http://schemas.microsoft.com/office/drawing/2014/main" id="{1AD14567-2CC7-4DE5-9FAF-1CC36502BF7C}"/>
              </a:ext>
            </a:extLst>
          </p:cNvPr>
          <p:cNvSpPr>
            <a:spLocks noChangeArrowheads="1"/>
          </p:cNvSpPr>
          <p:nvPr/>
        </p:nvSpPr>
        <p:spPr bwMode="auto">
          <a:xfrm>
            <a:off x="214313" y="28956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4" action="ppaction://hlinksldjump">
                  <a:extLst>
                    <a:ext uri="{A12FA001-AC4F-418D-AE19-62706E023703}">
                      <ahyp:hlinkClr xmlns:ahyp="http://schemas.microsoft.com/office/drawing/2018/hyperlinkcolor" val="tx"/>
                    </a:ext>
                  </a:extLst>
                </a:hlinkClick>
              </a:rPr>
              <a:t>200</a:t>
            </a:r>
            <a:endParaRPr lang="en-US" altLang="en-US" sz="3600" b="1" dirty="0">
              <a:solidFill>
                <a:srgbClr val="FFFF00"/>
              </a:solidFill>
              <a:latin typeface="Arial Narrow" panose="020B0606020202030204" pitchFamily="34" charset="0"/>
            </a:endParaRPr>
          </a:p>
        </p:txBody>
      </p:sp>
      <p:sp>
        <p:nvSpPr>
          <p:cNvPr id="16387" name="AutoShape 90">
            <a:hlinkClick r:id="rId5" action="ppaction://hlinksldjump" highlightClick="1"/>
            <a:extLst>
              <a:ext uri="{FF2B5EF4-FFF2-40B4-BE49-F238E27FC236}">
                <a16:creationId xmlns:a16="http://schemas.microsoft.com/office/drawing/2014/main" id="{5C58A597-DD91-4A6B-A199-00D643C1D0C3}"/>
              </a:ext>
            </a:extLst>
          </p:cNvPr>
          <p:cNvSpPr>
            <a:spLocks noChangeArrowheads="1"/>
          </p:cNvSpPr>
          <p:nvPr/>
        </p:nvSpPr>
        <p:spPr bwMode="auto">
          <a:xfrm>
            <a:off x="228600" y="41910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6" action="ppaction://hlinksldjump">
                  <a:extLst>
                    <a:ext uri="{A12FA001-AC4F-418D-AE19-62706E023703}">
                      <ahyp:hlinkClr xmlns:ahyp="http://schemas.microsoft.com/office/drawing/2018/hyperlinkcolor" val="tx"/>
                    </a:ext>
                  </a:extLst>
                </a:hlinkClick>
              </a:rPr>
              <a:t>300</a:t>
            </a:r>
            <a:endParaRPr lang="en-US" altLang="en-US" sz="3600" b="1" dirty="0">
              <a:solidFill>
                <a:srgbClr val="FFFF00"/>
              </a:solidFill>
              <a:latin typeface="Arial Narrow" panose="020B0606020202030204" pitchFamily="34" charset="0"/>
              <a:hlinkClick r:id="rId3" action="ppaction://hlinksldjump">
                <a:extLst>
                  <a:ext uri="{A12FA001-AC4F-418D-AE19-62706E023703}">
                    <ahyp:hlinkClr xmlns:ahyp="http://schemas.microsoft.com/office/drawing/2018/hyperlinkcolor" val="tx"/>
                  </a:ext>
                </a:extLst>
              </a:hlinkClick>
            </a:endParaRPr>
          </a:p>
        </p:txBody>
      </p:sp>
      <p:sp>
        <p:nvSpPr>
          <p:cNvPr id="16388" name="AutoShape 101">
            <a:hlinkClick r:id="rId7" action="ppaction://hlinksldjump" highlightClick="1"/>
            <a:extLst>
              <a:ext uri="{FF2B5EF4-FFF2-40B4-BE49-F238E27FC236}">
                <a16:creationId xmlns:a16="http://schemas.microsoft.com/office/drawing/2014/main" id="{08056C5B-6519-4B7F-A950-9582FF046278}"/>
              </a:ext>
            </a:extLst>
          </p:cNvPr>
          <p:cNvSpPr>
            <a:spLocks noChangeArrowheads="1"/>
          </p:cNvSpPr>
          <p:nvPr/>
        </p:nvSpPr>
        <p:spPr bwMode="auto">
          <a:xfrm>
            <a:off x="3109913" y="16002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8" action="ppaction://hlinksldjump">
                  <a:extLst>
                    <a:ext uri="{A12FA001-AC4F-418D-AE19-62706E023703}">
                      <ahyp:hlinkClr xmlns:ahyp="http://schemas.microsoft.com/office/drawing/2018/hyperlinkcolor" val="tx"/>
                    </a:ext>
                  </a:extLst>
                </a:hlinkClick>
              </a:rPr>
              <a:t>100</a:t>
            </a:r>
            <a:endParaRPr lang="en-US" altLang="en-US" sz="3600" b="1" dirty="0">
              <a:solidFill>
                <a:srgbClr val="FFFF00"/>
              </a:solidFill>
              <a:latin typeface="Arial Narrow" panose="020B0606020202030204" pitchFamily="34" charset="0"/>
            </a:endParaRPr>
          </a:p>
        </p:txBody>
      </p:sp>
      <p:sp>
        <p:nvSpPr>
          <p:cNvPr id="16389" name="AutoShape 102">
            <a:hlinkClick r:id="rId8" action="ppaction://hlinksldjump" highlightClick="1"/>
            <a:extLst>
              <a:ext uri="{FF2B5EF4-FFF2-40B4-BE49-F238E27FC236}">
                <a16:creationId xmlns:a16="http://schemas.microsoft.com/office/drawing/2014/main" id="{1B9B5639-49FF-4458-9E66-9CB066FF7FEE}"/>
              </a:ext>
            </a:extLst>
          </p:cNvPr>
          <p:cNvSpPr>
            <a:spLocks noChangeArrowheads="1"/>
          </p:cNvSpPr>
          <p:nvPr/>
        </p:nvSpPr>
        <p:spPr bwMode="auto">
          <a:xfrm>
            <a:off x="3109913" y="28956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9" action="ppaction://hlinksldjump">
                  <a:extLst>
                    <a:ext uri="{A12FA001-AC4F-418D-AE19-62706E023703}">
                      <ahyp:hlinkClr xmlns:ahyp="http://schemas.microsoft.com/office/drawing/2018/hyperlinkcolor" val="tx"/>
                    </a:ext>
                  </a:extLst>
                </a:hlinkClick>
              </a:rPr>
              <a:t>200</a:t>
            </a:r>
            <a:endParaRPr lang="en-US" altLang="en-US" sz="3600" b="1" dirty="0">
              <a:solidFill>
                <a:srgbClr val="FFFF00"/>
              </a:solidFill>
              <a:latin typeface="Arial Narrow" panose="020B0606020202030204" pitchFamily="34" charset="0"/>
              <a:hlinkClick r:id="rId8" action="ppaction://hlinksldjump">
                <a:extLst>
                  <a:ext uri="{A12FA001-AC4F-418D-AE19-62706E023703}">
                    <ahyp:hlinkClr xmlns:ahyp="http://schemas.microsoft.com/office/drawing/2018/hyperlinkcolor" val="tx"/>
                  </a:ext>
                </a:extLst>
              </a:hlinkClick>
            </a:endParaRPr>
          </a:p>
        </p:txBody>
      </p:sp>
      <p:sp>
        <p:nvSpPr>
          <p:cNvPr id="16390" name="AutoShape 103">
            <a:hlinkClick r:id="rId10" action="ppaction://hlinksldjump" highlightClick="1"/>
            <a:extLst>
              <a:ext uri="{FF2B5EF4-FFF2-40B4-BE49-F238E27FC236}">
                <a16:creationId xmlns:a16="http://schemas.microsoft.com/office/drawing/2014/main" id="{D95A46CD-5C97-4590-886F-7913B5B02957}"/>
              </a:ext>
            </a:extLst>
          </p:cNvPr>
          <p:cNvSpPr>
            <a:spLocks noChangeArrowheads="1"/>
          </p:cNvSpPr>
          <p:nvPr/>
        </p:nvSpPr>
        <p:spPr bwMode="auto">
          <a:xfrm>
            <a:off x="3124200" y="41910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11" action="ppaction://hlinksldjump">
                  <a:extLst>
                    <a:ext uri="{A12FA001-AC4F-418D-AE19-62706E023703}">
                      <ahyp:hlinkClr xmlns:ahyp="http://schemas.microsoft.com/office/drawing/2018/hyperlinkcolor" val="tx"/>
                    </a:ext>
                  </a:extLst>
                </a:hlinkClick>
              </a:rPr>
              <a:t>300</a:t>
            </a:r>
            <a:endParaRPr lang="en-US" altLang="en-US" sz="3600" b="1" dirty="0">
              <a:solidFill>
                <a:srgbClr val="FFFF00"/>
              </a:solidFill>
              <a:latin typeface="Arial Narrow" panose="020B0606020202030204" pitchFamily="34" charset="0"/>
            </a:endParaRPr>
          </a:p>
        </p:txBody>
      </p:sp>
      <p:sp>
        <p:nvSpPr>
          <p:cNvPr id="16391" name="AutoShape 106">
            <a:hlinkClick r:id="rId12" action="ppaction://hlinksldjump" highlightClick="1"/>
            <a:extLst>
              <a:ext uri="{FF2B5EF4-FFF2-40B4-BE49-F238E27FC236}">
                <a16:creationId xmlns:a16="http://schemas.microsoft.com/office/drawing/2014/main" id="{7EA858C9-B43F-4FDB-8397-59482C538C8B}"/>
              </a:ext>
            </a:extLst>
          </p:cNvPr>
          <p:cNvSpPr>
            <a:spLocks noChangeArrowheads="1"/>
          </p:cNvSpPr>
          <p:nvPr/>
        </p:nvSpPr>
        <p:spPr bwMode="auto">
          <a:xfrm>
            <a:off x="6011863" y="16002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12" action="ppaction://hlinksldjump">
                  <a:extLst>
                    <a:ext uri="{A12FA001-AC4F-418D-AE19-62706E023703}">
                      <ahyp:hlinkClr xmlns:ahyp="http://schemas.microsoft.com/office/drawing/2018/hyperlinkcolor" val="tx"/>
                    </a:ext>
                  </a:extLst>
                </a:hlinkClick>
              </a:rPr>
              <a:t>100</a:t>
            </a:r>
            <a:endParaRPr lang="en-US" altLang="en-US" sz="3600" b="1" dirty="0">
              <a:solidFill>
                <a:srgbClr val="FFFF00"/>
              </a:solidFill>
              <a:latin typeface="Arial Narrow" panose="020B0606020202030204" pitchFamily="34" charset="0"/>
            </a:endParaRPr>
          </a:p>
        </p:txBody>
      </p:sp>
      <p:sp>
        <p:nvSpPr>
          <p:cNvPr id="16392" name="AutoShape 107">
            <a:hlinkClick r:id="rId13" action="ppaction://hlinksldjump" highlightClick="1"/>
            <a:extLst>
              <a:ext uri="{FF2B5EF4-FFF2-40B4-BE49-F238E27FC236}">
                <a16:creationId xmlns:a16="http://schemas.microsoft.com/office/drawing/2014/main" id="{6696D19D-F58B-45BC-9738-7FAAC8A23731}"/>
              </a:ext>
            </a:extLst>
          </p:cNvPr>
          <p:cNvSpPr>
            <a:spLocks noChangeArrowheads="1"/>
          </p:cNvSpPr>
          <p:nvPr/>
        </p:nvSpPr>
        <p:spPr bwMode="auto">
          <a:xfrm>
            <a:off x="6005513" y="28956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14" action="ppaction://hlinksldjump">
                  <a:extLst>
                    <a:ext uri="{A12FA001-AC4F-418D-AE19-62706E023703}">
                      <ahyp:hlinkClr xmlns:ahyp="http://schemas.microsoft.com/office/drawing/2018/hyperlinkcolor" val="tx"/>
                    </a:ext>
                  </a:extLst>
                </a:hlinkClick>
              </a:rPr>
              <a:t>200</a:t>
            </a:r>
            <a:endParaRPr lang="en-US" altLang="en-US" sz="3600" b="1" dirty="0">
              <a:solidFill>
                <a:srgbClr val="FFFF00"/>
              </a:solidFill>
              <a:latin typeface="Arial Narrow" panose="020B0606020202030204" pitchFamily="34" charset="0"/>
            </a:endParaRPr>
          </a:p>
        </p:txBody>
      </p:sp>
      <p:sp>
        <p:nvSpPr>
          <p:cNvPr id="16393" name="AutoShape 108">
            <a:hlinkClick r:id="rId15" action="ppaction://hlinksldjump" highlightClick="1"/>
            <a:extLst>
              <a:ext uri="{FF2B5EF4-FFF2-40B4-BE49-F238E27FC236}">
                <a16:creationId xmlns:a16="http://schemas.microsoft.com/office/drawing/2014/main" id="{56A31F50-9A74-4351-B572-CEF7481F3A39}"/>
              </a:ext>
            </a:extLst>
          </p:cNvPr>
          <p:cNvSpPr>
            <a:spLocks noChangeArrowheads="1"/>
          </p:cNvSpPr>
          <p:nvPr/>
        </p:nvSpPr>
        <p:spPr bwMode="auto">
          <a:xfrm>
            <a:off x="6019800" y="41910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16" action="ppaction://hlinksldjump">
                  <a:extLst>
                    <a:ext uri="{A12FA001-AC4F-418D-AE19-62706E023703}">
                      <ahyp:hlinkClr xmlns:ahyp="http://schemas.microsoft.com/office/drawing/2018/hyperlinkcolor" val="tx"/>
                    </a:ext>
                  </a:extLst>
                </a:hlinkClick>
              </a:rPr>
              <a:t>300</a:t>
            </a:r>
            <a:endParaRPr lang="en-US" altLang="en-US" sz="3600" b="1" dirty="0">
              <a:solidFill>
                <a:srgbClr val="FFFF00"/>
              </a:solidFill>
              <a:latin typeface="Arial Narrow" panose="020B0606020202030204" pitchFamily="34" charset="0"/>
            </a:endParaRPr>
          </a:p>
        </p:txBody>
      </p:sp>
      <p:sp>
        <p:nvSpPr>
          <p:cNvPr id="16394" name="AutoShape 40">
            <a:hlinkClick r:id="rId17" action="ppaction://hlinksldjump" highlightClick="1"/>
            <a:extLst>
              <a:ext uri="{FF2B5EF4-FFF2-40B4-BE49-F238E27FC236}">
                <a16:creationId xmlns:a16="http://schemas.microsoft.com/office/drawing/2014/main" id="{942292E9-F7D7-40D6-BA5F-6C1090F6BA17}"/>
              </a:ext>
            </a:extLst>
          </p:cNvPr>
          <p:cNvSpPr>
            <a:spLocks noChangeArrowheads="1"/>
          </p:cNvSpPr>
          <p:nvPr/>
        </p:nvSpPr>
        <p:spPr bwMode="auto">
          <a:xfrm>
            <a:off x="215900" y="1600200"/>
            <a:ext cx="2895600" cy="1295400"/>
          </a:xfrm>
          <a:prstGeom prst="actionButtonBlank">
            <a:avLst/>
          </a:prstGeom>
          <a:solidFill>
            <a:srgbClr val="000066"/>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rgbClr val="FFFF00"/>
                </a:solidFill>
                <a:latin typeface="Arial Narrow" panose="020B0606020202030204" pitchFamily="34" charset="0"/>
                <a:hlinkClick r:id="rId18" action="ppaction://hlinksldjump">
                  <a:extLst>
                    <a:ext uri="{A12FA001-AC4F-418D-AE19-62706E023703}">
                      <ahyp:hlinkClr xmlns:ahyp="http://schemas.microsoft.com/office/drawing/2018/hyperlinkcolor" val="tx"/>
                    </a:ext>
                  </a:extLst>
                </a:hlinkClick>
              </a:rPr>
              <a:t>100</a:t>
            </a:r>
            <a:endParaRPr lang="en-US" altLang="en-US" sz="3600" b="1" dirty="0">
              <a:solidFill>
                <a:srgbClr val="FFFF00"/>
              </a:solidFill>
              <a:latin typeface="Arial Narrow" panose="020B0606020202030204" pitchFamily="34" charset="0"/>
            </a:endParaRPr>
          </a:p>
        </p:txBody>
      </p:sp>
      <p:sp>
        <p:nvSpPr>
          <p:cNvPr id="16395" name="Rectangle 58">
            <a:extLst>
              <a:ext uri="{FF2B5EF4-FFF2-40B4-BE49-F238E27FC236}">
                <a16:creationId xmlns:a16="http://schemas.microsoft.com/office/drawing/2014/main" id="{F0E64E37-2DFB-4FFB-B993-440B0AA94581}"/>
              </a:ext>
            </a:extLst>
          </p:cNvPr>
          <p:cNvSpPr>
            <a:spLocks noChangeArrowheads="1"/>
          </p:cNvSpPr>
          <p:nvPr/>
        </p:nvSpPr>
        <p:spPr bwMode="auto">
          <a:xfrm>
            <a:off x="214313" y="304800"/>
            <a:ext cx="2895600" cy="1295400"/>
          </a:xfrm>
          <a:prstGeom prst="rect">
            <a:avLst/>
          </a:prstGeom>
          <a:solidFill>
            <a:srgbClr val="000066"/>
          </a:solidFill>
          <a:ln w="381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3600" b="1" dirty="0">
                <a:solidFill>
                  <a:schemeClr val="bg1"/>
                </a:solidFill>
                <a:latin typeface="Arial Narrow" panose="020B0606020202030204" pitchFamily="34" charset="0"/>
              </a:rPr>
              <a:t>Mandatory</a:t>
            </a:r>
          </a:p>
          <a:p>
            <a:pPr algn="ctr">
              <a:spcBef>
                <a:spcPct val="0"/>
              </a:spcBef>
              <a:buFontTx/>
              <a:buNone/>
            </a:pPr>
            <a:r>
              <a:rPr lang="en-US" altLang="en-US" sz="3600" b="1" dirty="0">
                <a:solidFill>
                  <a:schemeClr val="bg1"/>
                </a:solidFill>
                <a:latin typeface="Arial Narrow" panose="020B0606020202030204" pitchFamily="34" charset="0"/>
              </a:rPr>
              <a:t>Forms</a:t>
            </a:r>
          </a:p>
        </p:txBody>
      </p:sp>
      <p:sp>
        <p:nvSpPr>
          <p:cNvPr id="16396" name="Rectangle 97">
            <a:extLst>
              <a:ext uri="{FF2B5EF4-FFF2-40B4-BE49-F238E27FC236}">
                <a16:creationId xmlns:a16="http://schemas.microsoft.com/office/drawing/2014/main" id="{8AB75FD9-914E-4706-96E9-81D198533F0D}"/>
              </a:ext>
            </a:extLst>
          </p:cNvPr>
          <p:cNvSpPr>
            <a:spLocks noChangeArrowheads="1"/>
          </p:cNvSpPr>
          <p:nvPr/>
        </p:nvSpPr>
        <p:spPr bwMode="auto">
          <a:xfrm>
            <a:off x="3109913" y="304800"/>
            <a:ext cx="2895600" cy="1295400"/>
          </a:xfrm>
          <a:prstGeom prst="rect">
            <a:avLst/>
          </a:prstGeom>
          <a:solidFill>
            <a:srgbClr val="000066"/>
          </a:solidFill>
          <a:ln w="381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4000" b="1" dirty="0">
                <a:solidFill>
                  <a:schemeClr val="bg1"/>
                </a:solidFill>
                <a:latin typeface="Arial Narrow" panose="020B0606020202030204" pitchFamily="34" charset="0"/>
              </a:rPr>
              <a:t>Overlooked</a:t>
            </a:r>
          </a:p>
          <a:p>
            <a:pPr algn="ctr">
              <a:spcBef>
                <a:spcPct val="0"/>
              </a:spcBef>
              <a:buFontTx/>
              <a:buNone/>
            </a:pPr>
            <a:r>
              <a:rPr lang="en-US" altLang="en-US" sz="4000" b="1" dirty="0">
                <a:solidFill>
                  <a:schemeClr val="bg1"/>
                </a:solidFill>
                <a:latin typeface="Arial Narrow" panose="020B0606020202030204" pitchFamily="34" charset="0"/>
              </a:rPr>
              <a:t>Forms</a:t>
            </a:r>
          </a:p>
        </p:txBody>
      </p:sp>
      <p:sp>
        <p:nvSpPr>
          <p:cNvPr id="16397" name="Rectangle 98">
            <a:extLst>
              <a:ext uri="{FF2B5EF4-FFF2-40B4-BE49-F238E27FC236}">
                <a16:creationId xmlns:a16="http://schemas.microsoft.com/office/drawing/2014/main" id="{2C53EC12-CFC2-406B-AE51-057E2B4A2CCD}"/>
              </a:ext>
            </a:extLst>
          </p:cNvPr>
          <p:cNvSpPr>
            <a:spLocks noChangeArrowheads="1"/>
          </p:cNvSpPr>
          <p:nvPr/>
        </p:nvSpPr>
        <p:spPr bwMode="auto">
          <a:xfrm>
            <a:off x="6005513" y="304800"/>
            <a:ext cx="2895600" cy="1295400"/>
          </a:xfrm>
          <a:prstGeom prst="rect">
            <a:avLst/>
          </a:prstGeom>
          <a:solidFill>
            <a:srgbClr val="000066"/>
          </a:solidFill>
          <a:ln w="38100">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r>
              <a:rPr lang="en-US" altLang="en-US" sz="4000" b="1" dirty="0">
                <a:solidFill>
                  <a:schemeClr val="bg1"/>
                </a:solidFill>
                <a:latin typeface="Arial Narrow" panose="020B0606020202030204" pitchFamily="34" charset="0"/>
              </a:rPr>
              <a:t>Potpourri</a:t>
            </a:r>
          </a:p>
        </p:txBody>
      </p:sp>
      <p:pic>
        <p:nvPicPr>
          <p:cNvPr id="16398" name="Picture 5">
            <a:hlinkClick r:id="rId15" action="ppaction://hlinksldjump"/>
            <a:extLst>
              <a:ext uri="{FF2B5EF4-FFF2-40B4-BE49-F238E27FC236}">
                <a16:creationId xmlns:a16="http://schemas.microsoft.com/office/drawing/2014/main" id="{FB06C4CF-FC2D-4285-97A9-60C939EA58FB}"/>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7767638" y="5867400"/>
            <a:ext cx="1162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46581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1D078BC-22E1-4D66-9B1E-DF1C50DC2EB7}"/>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937125" y="2863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685800" y="2863850"/>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Notifies Supreme of Officers Chosen</a:t>
            </a:r>
            <a:endParaRPr lang="en-US" altLang="en-US" sz="60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292499261"/>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0483" name="Text Box 6">
            <a:extLst>
              <a:ext uri="{FF2B5EF4-FFF2-40B4-BE49-F238E27FC236}">
                <a16:creationId xmlns:a16="http://schemas.microsoft.com/office/drawing/2014/main" id="{CBE09E25-006C-4F81-9633-452C113677F7}"/>
              </a:ext>
            </a:extLst>
          </p:cNvPr>
          <p:cNvSpPr txBox="1">
            <a:spLocks noChangeArrowheads="1"/>
          </p:cNvSpPr>
          <p:nvPr/>
        </p:nvSpPr>
        <p:spPr bwMode="auto">
          <a:xfrm>
            <a:off x="4752975" y="2555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0484" name="Rectangle 9">
            <a:extLst>
              <a:ext uri="{FF2B5EF4-FFF2-40B4-BE49-F238E27FC236}">
                <a16:creationId xmlns:a16="http://schemas.microsoft.com/office/drawing/2014/main" id="{106705F2-278D-4EBA-A949-6C75917ED6A0}"/>
              </a:ext>
            </a:extLst>
          </p:cNvPr>
          <p:cNvSpPr>
            <a:spLocks noGrp="1" noChangeArrowheads="1"/>
          </p:cNvSpPr>
          <p:nvPr>
            <p:ph type="ctrTitle"/>
          </p:nvPr>
        </p:nvSpPr>
        <p:spPr>
          <a:xfrm>
            <a:off x="685800" y="3844926"/>
            <a:ext cx="7772400" cy="1143000"/>
          </a:xfrm>
        </p:spPr>
        <p:txBody>
          <a:bodyPr>
            <a:normAutofit fontScale="90000"/>
          </a:bodyPr>
          <a:lstStyle/>
          <a:p>
            <a:pPr>
              <a:defRPr/>
            </a:pPr>
            <a:r>
              <a:rPr lang="en-US" altLang="en-US" sz="6000" b="1" dirty="0">
                <a:solidFill>
                  <a:srgbClr val="FFFF00"/>
                </a:solidFill>
                <a:latin typeface="Arial Narrow" panose="020B0606020202030204" pitchFamily="34" charset="0"/>
                <a:ea typeface="ＭＳ Ｐゴシック" panose="020B0600070205080204" pitchFamily="34" charset="-128"/>
              </a:rPr>
              <a:t>Form 185 Report of Officers Chosen for Term</a:t>
            </a:r>
            <a:br>
              <a:rPr lang="en-US" altLang="en-US" sz="6000" b="1" dirty="0">
                <a:solidFill>
                  <a:srgbClr val="FFFF00"/>
                </a:solidFill>
                <a:latin typeface="Arial Narrow" panose="020B0606020202030204" pitchFamily="34" charset="0"/>
                <a:ea typeface="ＭＳ Ｐゴシック" panose="020B0600070205080204" pitchFamily="34" charset="-128"/>
              </a:rPr>
            </a:br>
            <a:br>
              <a:rPr lang="en-US" altLang="en-US" sz="6000" b="1" dirty="0">
                <a:solidFill>
                  <a:srgbClr val="FFFF00"/>
                </a:solidFill>
                <a:latin typeface="Arial Narrow" panose="020B0606020202030204" pitchFamily="34" charset="0"/>
                <a:ea typeface="ＭＳ Ｐゴシック" panose="020B0600070205080204" pitchFamily="34" charset="-128"/>
              </a:rPr>
            </a:br>
            <a:r>
              <a:rPr lang="en-US" altLang="en-US" sz="4800" b="1" dirty="0">
                <a:solidFill>
                  <a:srgbClr val="92D050"/>
                </a:solidFill>
                <a:latin typeface="Arial Narrow" panose="020B0606020202030204" pitchFamily="34" charset="0"/>
                <a:ea typeface="ＭＳ Ｐゴシック" panose="020B0600070205080204" pitchFamily="34" charset="-128"/>
              </a:rPr>
              <a:t>Highly recommend you use the Online Form</a:t>
            </a:r>
            <a:endParaRPr lang="en-US" altLang="en-US" sz="6000" b="1" dirty="0">
              <a:solidFill>
                <a:srgbClr val="92D050"/>
              </a:solidFill>
              <a:latin typeface="Arial Narrow" panose="020B0606020202030204" pitchFamily="34" charset="0"/>
              <a:ea typeface="ＭＳ Ｐゴシック" panose="020B0600070205080204" pitchFamily="34" charset="-128"/>
            </a:endParaRPr>
          </a:p>
        </p:txBody>
      </p:sp>
      <p:pic>
        <p:nvPicPr>
          <p:cNvPr id="3" name="Picture 2">
            <a:hlinkClick r:id="rId3" action="ppaction://hlinksldjump"/>
            <a:extLst>
              <a:ext uri="{FF2B5EF4-FFF2-40B4-BE49-F238E27FC236}">
                <a16:creationId xmlns:a16="http://schemas.microsoft.com/office/drawing/2014/main" id="{5E6871B8-5944-43D8-B212-E53DA12231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1550756625"/>
      </p:ext>
    </p:extLst>
  </p:cSld>
  <p:clrMapOvr>
    <a:masterClrMapping/>
  </p:clrMapOvr>
  <p:transition advClick="0">
    <p:zoom/>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937125" y="2863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685800" y="2286000"/>
            <a:ext cx="7772400" cy="1143000"/>
          </a:xfrm>
        </p:spPr>
        <p:txBody>
          <a:bodyPr>
            <a:normAutofit/>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Form 365</a:t>
            </a:r>
            <a:endParaRPr lang="en-US" altLang="en-US" sz="60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2066468905"/>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EED1C6-175C-4D1B-A9C3-23DF8FDD8D7B}"/>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23555" name="AutoShape 3">
            <a:hlinkClick r:id="" action="ppaction://noaction" highlightClick="1"/>
            <a:hlinkHover r:id="" action="ppaction://hlinkshowjump?jump=firstslide"/>
            <a:extLst>
              <a:ext uri="{FF2B5EF4-FFF2-40B4-BE49-F238E27FC236}">
                <a16:creationId xmlns:a16="http://schemas.microsoft.com/office/drawing/2014/main" id="{7EC19B15-4585-47AE-B1DB-00384131A73C}"/>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dirty="0"/>
          </a:p>
        </p:txBody>
      </p:sp>
      <p:sp>
        <p:nvSpPr>
          <p:cNvPr id="23556" name="Text Box 4">
            <a:extLst>
              <a:ext uri="{FF2B5EF4-FFF2-40B4-BE49-F238E27FC236}">
                <a16:creationId xmlns:a16="http://schemas.microsoft.com/office/drawing/2014/main" id="{48E085F2-DB12-49FE-A7D6-69572A720AF9}"/>
              </a:ext>
            </a:extLst>
          </p:cNvPr>
          <p:cNvSpPr txBox="1">
            <a:spLocks noChangeArrowheads="1"/>
          </p:cNvSpPr>
          <p:nvPr/>
        </p:nvSpPr>
        <p:spPr bwMode="auto">
          <a:xfrm>
            <a:off x="4549775" y="3052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400" dirty="0"/>
          </a:p>
        </p:txBody>
      </p:sp>
      <p:sp>
        <p:nvSpPr>
          <p:cNvPr id="23557" name="Rectangle 9">
            <a:extLst>
              <a:ext uri="{FF2B5EF4-FFF2-40B4-BE49-F238E27FC236}">
                <a16:creationId xmlns:a16="http://schemas.microsoft.com/office/drawing/2014/main" id="{DC62ACCC-428B-407C-9604-CCC04D238336}"/>
              </a:ext>
            </a:extLst>
          </p:cNvPr>
          <p:cNvSpPr>
            <a:spLocks noGrp="1" noChangeArrowheads="1"/>
          </p:cNvSpPr>
          <p:nvPr>
            <p:ph type="ctrTitle"/>
          </p:nvPr>
        </p:nvSpPr>
        <p:spPr>
          <a:xfrm>
            <a:off x="755650" y="3811588"/>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Service Personnel Chosen</a:t>
            </a:r>
            <a:br>
              <a:rPr lang="en-US" sz="6000" b="1" dirty="0">
                <a:solidFill>
                  <a:srgbClr val="FFFF00"/>
                </a:solidFill>
              </a:rPr>
            </a:br>
            <a:br>
              <a:rPr lang="en-US" sz="6000" b="1" dirty="0">
                <a:solidFill>
                  <a:srgbClr val="FFFF00"/>
                </a:solidFill>
              </a:rPr>
            </a:br>
            <a:r>
              <a:rPr lang="en-US" sz="4800" b="1" dirty="0">
                <a:solidFill>
                  <a:srgbClr val="92D050"/>
                </a:solidFill>
                <a:latin typeface="Arial Narrow" panose="020B0606020202030204" pitchFamily="34" charset="0"/>
                <a:ea typeface="ＭＳ Ｐゴシック" panose="020B0600070205080204" pitchFamily="34" charset="-128"/>
              </a:rPr>
              <a:t>Triggers SAFE Training and Supreme Communications</a:t>
            </a:r>
          </a:p>
        </p:txBody>
      </p:sp>
      <p:pic>
        <p:nvPicPr>
          <p:cNvPr id="2" name="Picture 1">
            <a:hlinkClick r:id="rId3" action="ppaction://hlinksldjump"/>
            <a:extLst>
              <a:ext uri="{FF2B5EF4-FFF2-40B4-BE49-F238E27FC236}">
                <a16:creationId xmlns:a16="http://schemas.microsoft.com/office/drawing/2014/main" id="{3B4D88A5-52FB-4DC6-990E-E08E13E2B4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2447911925"/>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1D078BC-22E1-4D66-9B1E-DF1C50DC2EB7}"/>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937125" y="2863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685800" y="3811588"/>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Used by Supreme to Keep Tax Exempt Status</a:t>
            </a:r>
            <a:br>
              <a:rPr lang="en-US" sz="6000" b="1" dirty="0">
                <a:solidFill>
                  <a:srgbClr val="FFFF00"/>
                </a:solidFill>
                <a:latin typeface="Arial Narrow" panose="020B0606020202030204" pitchFamily="34" charset="0"/>
                <a:ea typeface="ＭＳ Ｐゴシック" panose="020B0600070205080204" pitchFamily="34" charset="-128"/>
              </a:rPr>
            </a:br>
            <a:r>
              <a:rPr lang="en-US" sz="6000" b="1" dirty="0">
                <a:solidFill>
                  <a:srgbClr val="FFFF00"/>
                </a:solidFill>
                <a:latin typeface="Arial Narrow" panose="020B0606020202030204" pitchFamily="34" charset="0"/>
                <a:ea typeface="ＭＳ Ｐゴシック" panose="020B0600070205080204" pitchFamily="34" charset="-128"/>
              </a:rPr>
              <a:t>Documents Service Hours of Council</a:t>
            </a:r>
            <a:endParaRPr lang="en-US" altLang="en-US" sz="60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640889809"/>
      </p:ext>
    </p:extLst>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EED1C6-175C-4D1B-A9C3-23DF8FDD8D7B}"/>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23555" name="AutoShape 3">
            <a:hlinkClick r:id="" action="ppaction://noaction" highlightClick="1"/>
            <a:hlinkHover r:id="" action="ppaction://hlinkshowjump?jump=firstslide"/>
            <a:extLst>
              <a:ext uri="{FF2B5EF4-FFF2-40B4-BE49-F238E27FC236}">
                <a16:creationId xmlns:a16="http://schemas.microsoft.com/office/drawing/2014/main" id="{7EC19B15-4585-47AE-B1DB-00384131A73C}"/>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dirty="0"/>
          </a:p>
        </p:txBody>
      </p:sp>
      <p:sp>
        <p:nvSpPr>
          <p:cNvPr id="23556" name="Text Box 4">
            <a:extLst>
              <a:ext uri="{FF2B5EF4-FFF2-40B4-BE49-F238E27FC236}">
                <a16:creationId xmlns:a16="http://schemas.microsoft.com/office/drawing/2014/main" id="{48E085F2-DB12-49FE-A7D6-69572A720AF9}"/>
              </a:ext>
            </a:extLst>
          </p:cNvPr>
          <p:cNvSpPr txBox="1">
            <a:spLocks noChangeArrowheads="1"/>
          </p:cNvSpPr>
          <p:nvPr/>
        </p:nvSpPr>
        <p:spPr bwMode="auto">
          <a:xfrm>
            <a:off x="4549775" y="3052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400" dirty="0"/>
          </a:p>
        </p:txBody>
      </p:sp>
      <p:sp>
        <p:nvSpPr>
          <p:cNvPr id="23557" name="Rectangle 9">
            <a:extLst>
              <a:ext uri="{FF2B5EF4-FFF2-40B4-BE49-F238E27FC236}">
                <a16:creationId xmlns:a16="http://schemas.microsoft.com/office/drawing/2014/main" id="{DC62ACCC-428B-407C-9604-CCC04D238336}"/>
              </a:ext>
            </a:extLst>
          </p:cNvPr>
          <p:cNvSpPr>
            <a:spLocks noGrp="1" noChangeArrowheads="1"/>
          </p:cNvSpPr>
          <p:nvPr>
            <p:ph type="ctrTitle"/>
          </p:nvPr>
        </p:nvSpPr>
        <p:spPr>
          <a:xfrm>
            <a:off x="685800" y="4984750"/>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Form 1728 Annual Survey of Fraternal Activity</a:t>
            </a:r>
            <a:br>
              <a:rPr lang="en-US" sz="2000" b="1" dirty="0">
                <a:solidFill>
                  <a:srgbClr val="FFFF00"/>
                </a:solidFill>
              </a:rPr>
            </a:br>
            <a:br>
              <a:rPr lang="en-US" sz="2000" b="1" dirty="0">
                <a:solidFill>
                  <a:srgbClr val="FFFF00"/>
                </a:solidFill>
              </a:rPr>
            </a:br>
            <a:r>
              <a:rPr lang="en-US" sz="4800" b="1" dirty="0">
                <a:solidFill>
                  <a:srgbClr val="92D050"/>
                </a:solidFill>
                <a:latin typeface="Arial Narrow" panose="020B0606020202030204" pitchFamily="34" charset="0"/>
                <a:ea typeface="ＭＳ Ｐゴシック" panose="020B0600070205080204" pitchFamily="34" charset="-128"/>
              </a:rPr>
              <a:t>Hint: Request Service Hours when sending out 1</a:t>
            </a:r>
            <a:r>
              <a:rPr lang="en-US" sz="4800" b="1" baseline="30000" dirty="0">
                <a:solidFill>
                  <a:srgbClr val="92D050"/>
                </a:solidFill>
                <a:latin typeface="Arial Narrow" panose="020B0606020202030204" pitchFamily="34" charset="0"/>
                <a:ea typeface="ＭＳ Ｐゴシック" panose="020B0600070205080204" pitchFamily="34" charset="-128"/>
              </a:rPr>
              <a:t>st</a:t>
            </a:r>
            <a:r>
              <a:rPr lang="en-US" sz="4800" b="1" dirty="0">
                <a:solidFill>
                  <a:srgbClr val="92D050"/>
                </a:solidFill>
                <a:latin typeface="Arial Narrow" panose="020B0606020202030204" pitchFamily="34" charset="0"/>
                <a:ea typeface="ＭＳ Ｐゴシック" panose="020B0600070205080204" pitchFamily="34" charset="-128"/>
              </a:rPr>
              <a:t> Dues Notices.  </a:t>
            </a:r>
            <a:br>
              <a:rPr lang="en-US" sz="4800" b="1" dirty="0">
                <a:solidFill>
                  <a:srgbClr val="92D050"/>
                </a:solidFill>
                <a:latin typeface="Arial Narrow" panose="020B0606020202030204" pitchFamily="34" charset="0"/>
                <a:ea typeface="ＭＳ Ｐゴシック" panose="020B0600070205080204" pitchFamily="34" charset="-128"/>
              </a:rPr>
            </a:br>
            <a:br>
              <a:rPr lang="en-US" sz="4800" b="1" dirty="0">
                <a:solidFill>
                  <a:srgbClr val="92D050"/>
                </a:solidFill>
                <a:latin typeface="Arial Narrow" panose="020B0606020202030204" pitchFamily="34" charset="0"/>
                <a:ea typeface="ＭＳ Ｐゴシック" panose="020B0600070205080204" pitchFamily="34" charset="-128"/>
              </a:rPr>
            </a:br>
            <a:r>
              <a:rPr lang="en-US" sz="4800" b="1" dirty="0">
                <a:solidFill>
                  <a:srgbClr val="92D050"/>
                </a:solidFill>
                <a:latin typeface="Arial Narrow" panose="020B0606020202030204" pitchFamily="34" charset="0"/>
                <a:ea typeface="ＭＳ Ｐゴシック" panose="020B0600070205080204" pitchFamily="34" charset="-128"/>
              </a:rPr>
              <a:t>Offer an incentive.</a:t>
            </a:r>
            <a:br>
              <a:rPr lang="en-US" sz="4800" b="1" dirty="0">
                <a:solidFill>
                  <a:srgbClr val="92D050"/>
                </a:solidFill>
                <a:latin typeface="Arial Narrow" panose="020B0606020202030204" pitchFamily="34" charset="0"/>
                <a:ea typeface="ＭＳ Ｐゴシック" panose="020B0600070205080204" pitchFamily="34" charset="-128"/>
              </a:rPr>
            </a:br>
            <a:r>
              <a:rPr lang="en-US" sz="4800" b="1" dirty="0">
                <a:solidFill>
                  <a:srgbClr val="92D050"/>
                </a:solidFill>
                <a:latin typeface="Arial Narrow" panose="020B0606020202030204" pitchFamily="34" charset="0"/>
                <a:ea typeface="ＭＳ Ｐゴシック" panose="020B0600070205080204" pitchFamily="34" charset="-128"/>
              </a:rPr>
              <a:t>.</a:t>
            </a:r>
            <a:br>
              <a:rPr lang="en-US" sz="4800" b="1" dirty="0">
                <a:solidFill>
                  <a:srgbClr val="92D050"/>
                </a:solidFill>
                <a:latin typeface="Arial Narrow" panose="020B0606020202030204" pitchFamily="34" charset="0"/>
                <a:ea typeface="ＭＳ Ｐゴシック" panose="020B0600070205080204" pitchFamily="34" charset="-128"/>
              </a:rPr>
            </a:br>
            <a:r>
              <a:rPr lang="en-US" sz="4800" b="1" dirty="0">
                <a:solidFill>
                  <a:srgbClr val="92D050"/>
                </a:solidFill>
                <a:latin typeface="Arial Narrow" panose="020B0606020202030204" pitchFamily="34" charset="0"/>
                <a:ea typeface="ＭＳ Ｐゴシック" panose="020B0600070205080204" pitchFamily="34" charset="-128"/>
              </a:rPr>
              <a:t>Often under estimated</a:t>
            </a:r>
          </a:p>
        </p:txBody>
      </p:sp>
      <p:pic>
        <p:nvPicPr>
          <p:cNvPr id="2" name="Picture 1">
            <a:hlinkClick r:id="rId3" action="ppaction://hlinksldjump"/>
            <a:extLst>
              <a:ext uri="{FF2B5EF4-FFF2-40B4-BE49-F238E27FC236}">
                <a16:creationId xmlns:a16="http://schemas.microsoft.com/office/drawing/2014/main" id="{3B4D88A5-52FB-4DC6-990E-E08E13E2B4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3509576160"/>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FFD7D2ED-6023-44F2-BC5B-DFA2E183460F}"/>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effectLst>
                  <a:outerShdw blurRad="38100" dist="38100" dir="2700000" algn="tl">
                    <a:srgbClr val="000000">
                      <a:alpha val="43137"/>
                    </a:srgbClr>
                  </a:outerShdw>
                </a:effectLst>
                <a:latin typeface="Arial Narrow" panose="020B0606020202030204" pitchFamily="34" charset="0"/>
              </a:rPr>
              <a:t>Agenda</a:t>
            </a:r>
            <a:endParaRPr lang="en-US" sz="3600" dirty="0"/>
          </a:p>
        </p:txBody>
      </p:sp>
      <p:sp>
        <p:nvSpPr>
          <p:cNvPr id="3" name="Content Placeholder 2">
            <a:extLst>
              <a:ext uri="{FF2B5EF4-FFF2-40B4-BE49-F238E27FC236}">
                <a16:creationId xmlns:a16="http://schemas.microsoft.com/office/drawing/2014/main" id="{4521A5D8-682E-4621-9E97-C2F954F94F96}"/>
              </a:ext>
            </a:extLst>
          </p:cNvPr>
          <p:cNvSpPr>
            <a:spLocks noGrp="1"/>
          </p:cNvSpPr>
          <p:nvPr>
            <p:ph idx="1"/>
          </p:nvPr>
        </p:nvSpPr>
        <p:spPr>
          <a:xfrm>
            <a:off x="538845" y="1312784"/>
            <a:ext cx="8447313" cy="4351338"/>
          </a:xfrm>
        </p:spPr>
        <p:txBody>
          <a:bodyPr>
            <a:normAutofit/>
          </a:bodyPr>
          <a:lstStyle/>
          <a:p>
            <a:pPr lvl="0"/>
            <a:r>
              <a:rPr lang="en-US" sz="3200" b="1" dirty="0">
                <a:latin typeface="Arial Narrow" panose="020B0606020202030204" pitchFamily="34" charset="0"/>
              </a:rPr>
              <a:t>Welcome</a:t>
            </a:r>
            <a:endParaRPr lang="en-US" sz="3200" dirty="0">
              <a:latin typeface="Arial Narrow" panose="020B0606020202030204" pitchFamily="34" charset="0"/>
            </a:endParaRPr>
          </a:p>
          <a:p>
            <a:pPr lvl="0"/>
            <a:r>
              <a:rPr lang="en-US" sz="3200" b="1" dirty="0">
                <a:latin typeface="Arial Narrow" panose="020B0606020202030204" pitchFamily="34" charset="0"/>
              </a:rPr>
              <a:t>Opening Prayer</a:t>
            </a:r>
            <a:endParaRPr lang="en-US" sz="3200" dirty="0">
              <a:latin typeface="Arial Narrow" panose="020B0606020202030204" pitchFamily="34" charset="0"/>
            </a:endParaRPr>
          </a:p>
          <a:p>
            <a:r>
              <a:rPr lang="en-US" sz="3200" b="1" dirty="0">
                <a:latin typeface="Arial Narrow" panose="020B0606020202030204" pitchFamily="34" charset="0"/>
              </a:rPr>
              <a:t>Your Responsibilities as Financial Secretary (FS)</a:t>
            </a:r>
            <a:endParaRPr lang="en-US" sz="3200" dirty="0">
              <a:latin typeface="Arial Narrow" panose="020B0606020202030204" pitchFamily="34" charset="0"/>
            </a:endParaRPr>
          </a:p>
          <a:p>
            <a:r>
              <a:rPr lang="en-US" sz="3200" b="1" dirty="0">
                <a:latin typeface="Arial Narrow" panose="020B0606020202030204" pitchFamily="34" charset="0"/>
              </a:rPr>
              <a:t>Forms Jeopardy</a:t>
            </a:r>
          </a:p>
          <a:p>
            <a:r>
              <a:rPr lang="en-US" sz="3200" b="1" dirty="0">
                <a:latin typeface="Arial Narrow" panose="020B0606020202030204" pitchFamily="34" charset="0"/>
              </a:rPr>
              <a:t>FS Procedures</a:t>
            </a:r>
            <a:endParaRPr lang="en-US" sz="3200" dirty="0">
              <a:latin typeface="Arial Narrow" panose="020B0606020202030204" pitchFamily="34" charset="0"/>
            </a:endParaRPr>
          </a:p>
          <a:p>
            <a:r>
              <a:rPr lang="en-US" sz="3200" b="1" dirty="0">
                <a:latin typeface="Arial Narrow" panose="020B0606020202030204" pitchFamily="34" charset="0"/>
              </a:rPr>
              <a:t>FS Resources</a:t>
            </a:r>
          </a:p>
          <a:p>
            <a:r>
              <a:rPr lang="en-US" sz="3200" b="1" dirty="0">
                <a:latin typeface="Arial Narrow" panose="020B0606020202030204" pitchFamily="34" charset="0"/>
              </a:rPr>
              <a:t>Closing Prayer</a:t>
            </a:r>
            <a:endParaRPr lang="en-US" sz="3200" dirty="0">
              <a:latin typeface="Arial Narrow" panose="020B0606020202030204" pitchFamily="34" charset="0"/>
            </a:endParaRPr>
          </a:p>
          <a:p>
            <a:pPr marL="0" indent="0">
              <a:buNone/>
            </a:pPr>
            <a:endParaRPr lang="en-US" sz="3200" dirty="0">
              <a:latin typeface="Arial Narrow" panose="020B0606020202030204" pitchFamily="34" charset="0"/>
            </a:endParaRPr>
          </a:p>
        </p:txBody>
      </p:sp>
      <p:sp>
        <p:nvSpPr>
          <p:cNvPr id="6" name="TextBox 5">
            <a:extLst>
              <a:ext uri="{FF2B5EF4-FFF2-40B4-BE49-F238E27FC236}">
                <a16:creationId xmlns:a16="http://schemas.microsoft.com/office/drawing/2014/main" id="{9E13F59E-5486-4BDA-8E35-D9AC72F7EC5D}"/>
              </a:ext>
            </a:extLst>
          </p:cNvPr>
          <p:cNvSpPr txBox="1"/>
          <p:nvPr/>
        </p:nvSpPr>
        <p:spPr>
          <a:xfrm>
            <a:off x="979252" y="5721068"/>
            <a:ext cx="7566498" cy="830997"/>
          </a:xfrm>
          <a:prstGeom prst="rect">
            <a:avLst/>
          </a:prstGeom>
          <a:solidFill>
            <a:srgbClr val="FFFF99"/>
          </a:solidFill>
          <a:ln w="19050">
            <a:solidFill>
              <a:schemeClr val="tx1"/>
            </a:solidFill>
          </a:ln>
          <a:effectLst>
            <a:outerShdw blurRad="50800" dist="38100" dir="18900000" algn="bl" rotWithShape="0">
              <a:prstClr val="black">
                <a:alpha val="40000"/>
              </a:prstClr>
            </a:outerShdw>
          </a:effectLst>
        </p:spPr>
        <p:txBody>
          <a:bodyPr wrap="square">
            <a:spAutoFit/>
          </a:bodyPr>
          <a:lstStyle/>
          <a:p>
            <a:pPr algn="ctr"/>
            <a:r>
              <a:rPr lang="en-US" sz="2400" b="1" dirty="0">
                <a:latin typeface="Arial Narrow" panose="020B0606020202030204" pitchFamily="34" charset="0"/>
                <a:cs typeface="Times New Roman" panose="02020603050405020304" pitchFamily="18" charset="0"/>
              </a:rPr>
              <a:t>Documents and Slides Available Here</a:t>
            </a:r>
            <a:r>
              <a:rPr lang="en-US" sz="2400" dirty="0">
                <a:latin typeface="Arial Narrow" panose="020B0606020202030204" pitchFamily="34" charset="0"/>
                <a:cs typeface="Times New Roman" panose="02020603050405020304" pitchFamily="18" charset="0"/>
              </a:rPr>
              <a:t>:</a:t>
            </a:r>
          </a:p>
          <a:p>
            <a:pPr algn="ctr"/>
            <a:r>
              <a:rPr lang="en-US" sz="2400" b="1" dirty="0">
                <a:solidFill>
                  <a:srgbClr val="222222"/>
                </a:solidFill>
                <a:latin typeface="Arial Narrow" panose="020B0606020202030204" pitchFamily="34" charset="0"/>
              </a:rPr>
              <a:t>https://kofc-md.org/financial-secretary</a:t>
            </a:r>
            <a:r>
              <a:rPr lang="en-US" sz="2400" dirty="0">
                <a:solidFill>
                  <a:srgbClr val="222222"/>
                </a:solidFill>
                <a:latin typeface="Arial Narrow" panose="020B0606020202030204" pitchFamily="34" charset="0"/>
              </a:rPr>
              <a:t>/</a:t>
            </a:r>
            <a:endParaRPr lang="en-US" sz="24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48176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1D078BC-22E1-4D66-9B1E-DF1C50DC2EB7}"/>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937125" y="2863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685800" y="2668588"/>
            <a:ext cx="7772400" cy="1143000"/>
          </a:xfrm>
        </p:spPr>
        <p:txBody>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Form 2630</a:t>
            </a:r>
            <a:endParaRPr lang="en-US" altLang="en-US" sz="60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370819762"/>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EED1C6-175C-4D1B-A9C3-23DF8FDD8D7B}"/>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23555" name="AutoShape 3">
            <a:hlinkClick r:id="" action="ppaction://noaction" highlightClick="1"/>
            <a:hlinkHover r:id="" action="ppaction://hlinkshowjump?jump=firstslide"/>
            <a:extLst>
              <a:ext uri="{FF2B5EF4-FFF2-40B4-BE49-F238E27FC236}">
                <a16:creationId xmlns:a16="http://schemas.microsoft.com/office/drawing/2014/main" id="{7EC19B15-4585-47AE-B1DB-00384131A73C}"/>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dirty="0"/>
          </a:p>
        </p:txBody>
      </p:sp>
      <p:sp>
        <p:nvSpPr>
          <p:cNvPr id="23556" name="Text Box 4">
            <a:extLst>
              <a:ext uri="{FF2B5EF4-FFF2-40B4-BE49-F238E27FC236}">
                <a16:creationId xmlns:a16="http://schemas.microsoft.com/office/drawing/2014/main" id="{48E085F2-DB12-49FE-A7D6-69572A720AF9}"/>
              </a:ext>
            </a:extLst>
          </p:cNvPr>
          <p:cNvSpPr txBox="1">
            <a:spLocks noChangeArrowheads="1"/>
          </p:cNvSpPr>
          <p:nvPr/>
        </p:nvSpPr>
        <p:spPr bwMode="auto">
          <a:xfrm>
            <a:off x="4549775" y="3052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400" dirty="0"/>
          </a:p>
        </p:txBody>
      </p:sp>
      <p:sp>
        <p:nvSpPr>
          <p:cNvPr id="23557" name="Rectangle 9">
            <a:extLst>
              <a:ext uri="{FF2B5EF4-FFF2-40B4-BE49-F238E27FC236}">
                <a16:creationId xmlns:a16="http://schemas.microsoft.com/office/drawing/2014/main" id="{DC62ACCC-428B-407C-9604-CCC04D238336}"/>
              </a:ext>
            </a:extLst>
          </p:cNvPr>
          <p:cNvSpPr>
            <a:spLocks noGrp="1" noChangeArrowheads="1"/>
          </p:cNvSpPr>
          <p:nvPr>
            <p:ph type="ctrTitle"/>
          </p:nvPr>
        </p:nvSpPr>
        <p:spPr>
          <a:xfrm>
            <a:off x="685800" y="4305300"/>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 Annual Report KofC Round Table</a:t>
            </a:r>
            <a:br>
              <a:rPr lang="en-US" sz="2000" b="1" dirty="0">
                <a:solidFill>
                  <a:srgbClr val="FFFF00"/>
                </a:solidFill>
              </a:rPr>
            </a:br>
            <a:br>
              <a:rPr lang="en-US" sz="2000" b="1" dirty="0">
                <a:solidFill>
                  <a:srgbClr val="FFFF00"/>
                </a:solidFill>
              </a:rPr>
            </a:br>
            <a:r>
              <a:rPr lang="en-US" sz="4800" b="1" dirty="0">
                <a:solidFill>
                  <a:srgbClr val="92D050"/>
                </a:solidFill>
                <a:latin typeface="Arial Narrow" panose="020B0606020202030204" pitchFamily="34" charset="0"/>
                <a:ea typeface="ＭＳ Ｐゴシック" panose="020B0600070205080204" pitchFamily="34" charset="-128"/>
              </a:rPr>
              <a:t>You should file this form even if your Council only supports one Parish</a:t>
            </a:r>
          </a:p>
        </p:txBody>
      </p:sp>
      <p:pic>
        <p:nvPicPr>
          <p:cNvPr id="2" name="Picture 1">
            <a:hlinkClick r:id="rId3" action="ppaction://hlinksldjump"/>
            <a:extLst>
              <a:ext uri="{FF2B5EF4-FFF2-40B4-BE49-F238E27FC236}">
                <a16:creationId xmlns:a16="http://schemas.microsoft.com/office/drawing/2014/main" id="{3B4D88A5-52FB-4DC6-990E-E08E13E2B4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1516180220"/>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1D078BC-22E1-4D66-9B1E-DF1C50DC2EB7}"/>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937125" y="2863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685800" y="2668588"/>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Documents Special Olympics Support</a:t>
            </a:r>
            <a:endParaRPr lang="en-US" altLang="en-US" sz="60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799922803"/>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EED1C6-175C-4D1B-A9C3-23DF8FDD8D7B}"/>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23555" name="AutoShape 3">
            <a:hlinkClick r:id="" action="ppaction://noaction" highlightClick="1"/>
            <a:hlinkHover r:id="" action="ppaction://hlinkshowjump?jump=firstslide"/>
            <a:extLst>
              <a:ext uri="{FF2B5EF4-FFF2-40B4-BE49-F238E27FC236}">
                <a16:creationId xmlns:a16="http://schemas.microsoft.com/office/drawing/2014/main" id="{7EC19B15-4585-47AE-B1DB-00384131A73C}"/>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dirty="0"/>
          </a:p>
        </p:txBody>
      </p:sp>
      <p:sp>
        <p:nvSpPr>
          <p:cNvPr id="23556" name="Text Box 4">
            <a:extLst>
              <a:ext uri="{FF2B5EF4-FFF2-40B4-BE49-F238E27FC236}">
                <a16:creationId xmlns:a16="http://schemas.microsoft.com/office/drawing/2014/main" id="{48E085F2-DB12-49FE-A7D6-69572A720AF9}"/>
              </a:ext>
            </a:extLst>
          </p:cNvPr>
          <p:cNvSpPr txBox="1">
            <a:spLocks noChangeArrowheads="1"/>
          </p:cNvSpPr>
          <p:nvPr/>
        </p:nvSpPr>
        <p:spPr bwMode="auto">
          <a:xfrm>
            <a:off x="4549775" y="3052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400" dirty="0"/>
          </a:p>
        </p:txBody>
      </p:sp>
      <p:sp>
        <p:nvSpPr>
          <p:cNvPr id="23557" name="Rectangle 9">
            <a:extLst>
              <a:ext uri="{FF2B5EF4-FFF2-40B4-BE49-F238E27FC236}">
                <a16:creationId xmlns:a16="http://schemas.microsoft.com/office/drawing/2014/main" id="{DC62ACCC-428B-407C-9604-CCC04D238336}"/>
              </a:ext>
            </a:extLst>
          </p:cNvPr>
          <p:cNvSpPr>
            <a:spLocks noGrp="1" noChangeArrowheads="1"/>
          </p:cNvSpPr>
          <p:nvPr>
            <p:ph type="ctrTitle"/>
          </p:nvPr>
        </p:nvSpPr>
        <p:spPr>
          <a:xfrm>
            <a:off x="685800" y="4344988"/>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 Form 4584 Partnership Profile Report with Special Olympics</a:t>
            </a:r>
            <a:br>
              <a:rPr lang="en-US" sz="2000" b="1" dirty="0">
                <a:solidFill>
                  <a:srgbClr val="FFFF00"/>
                </a:solidFill>
              </a:rPr>
            </a:br>
            <a:br>
              <a:rPr lang="en-US" sz="2000" b="1" dirty="0">
                <a:solidFill>
                  <a:srgbClr val="FFFF00"/>
                </a:solidFill>
              </a:rPr>
            </a:br>
            <a:endParaRPr lang="en-US" sz="4800" b="1" dirty="0">
              <a:solidFill>
                <a:srgbClr val="92D050"/>
              </a:solidFill>
              <a:latin typeface="Arial Narrow" panose="020B0606020202030204" pitchFamily="34" charset="0"/>
              <a:ea typeface="ＭＳ Ｐゴシック" panose="020B0600070205080204" pitchFamily="34" charset="-128"/>
            </a:endParaRPr>
          </a:p>
        </p:txBody>
      </p:sp>
      <p:pic>
        <p:nvPicPr>
          <p:cNvPr id="2" name="Picture 1">
            <a:hlinkClick r:id="rId3" action="ppaction://hlinksldjump"/>
            <a:extLst>
              <a:ext uri="{FF2B5EF4-FFF2-40B4-BE49-F238E27FC236}">
                <a16:creationId xmlns:a16="http://schemas.microsoft.com/office/drawing/2014/main" id="{3B4D88A5-52FB-4DC6-990E-E08E13E2B4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552060687"/>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1D078BC-22E1-4D66-9B1E-DF1C50DC2EB7}"/>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937125" y="2863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685800" y="2668588"/>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Required to Receive Your Rebate</a:t>
            </a:r>
            <a:endParaRPr lang="en-US" altLang="en-US" sz="60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400945846"/>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EED1C6-175C-4D1B-A9C3-23DF8FDD8D7B}"/>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23555" name="AutoShape 3">
            <a:hlinkClick r:id="" action="ppaction://noaction" highlightClick="1"/>
            <a:hlinkHover r:id="" action="ppaction://hlinkshowjump?jump=firstslide"/>
            <a:extLst>
              <a:ext uri="{FF2B5EF4-FFF2-40B4-BE49-F238E27FC236}">
                <a16:creationId xmlns:a16="http://schemas.microsoft.com/office/drawing/2014/main" id="{7EC19B15-4585-47AE-B1DB-00384131A73C}"/>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dirty="0"/>
          </a:p>
        </p:txBody>
      </p:sp>
      <p:sp>
        <p:nvSpPr>
          <p:cNvPr id="23556" name="Text Box 4">
            <a:extLst>
              <a:ext uri="{FF2B5EF4-FFF2-40B4-BE49-F238E27FC236}">
                <a16:creationId xmlns:a16="http://schemas.microsoft.com/office/drawing/2014/main" id="{48E085F2-DB12-49FE-A7D6-69572A720AF9}"/>
              </a:ext>
            </a:extLst>
          </p:cNvPr>
          <p:cNvSpPr txBox="1">
            <a:spLocks noChangeArrowheads="1"/>
          </p:cNvSpPr>
          <p:nvPr/>
        </p:nvSpPr>
        <p:spPr bwMode="auto">
          <a:xfrm>
            <a:off x="4549775" y="30527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2400" dirty="0"/>
          </a:p>
        </p:txBody>
      </p:sp>
      <p:sp>
        <p:nvSpPr>
          <p:cNvPr id="23557" name="Rectangle 9">
            <a:extLst>
              <a:ext uri="{FF2B5EF4-FFF2-40B4-BE49-F238E27FC236}">
                <a16:creationId xmlns:a16="http://schemas.microsoft.com/office/drawing/2014/main" id="{DC62ACCC-428B-407C-9604-CCC04D238336}"/>
              </a:ext>
            </a:extLst>
          </p:cNvPr>
          <p:cNvSpPr>
            <a:spLocks noGrp="1" noChangeArrowheads="1"/>
          </p:cNvSpPr>
          <p:nvPr>
            <p:ph type="ctrTitle"/>
          </p:nvPr>
        </p:nvSpPr>
        <p:spPr>
          <a:xfrm>
            <a:off x="685800" y="4984750"/>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 Form 2863 RSVP and Plaque Application</a:t>
            </a:r>
            <a:br>
              <a:rPr lang="en-US" sz="6000" b="1" dirty="0">
                <a:solidFill>
                  <a:srgbClr val="FFFF00"/>
                </a:solidFill>
                <a:latin typeface="Arial Narrow" panose="020B0606020202030204" pitchFamily="34" charset="0"/>
                <a:ea typeface="ＭＳ Ｐゴシック" panose="020B0600070205080204" pitchFamily="34" charset="-128"/>
              </a:rPr>
            </a:br>
            <a:r>
              <a:rPr lang="en-US" sz="6000" b="1" dirty="0">
                <a:solidFill>
                  <a:srgbClr val="FFFF00"/>
                </a:solidFill>
                <a:latin typeface="Arial Narrow" panose="020B0606020202030204" pitchFamily="34" charset="0"/>
                <a:ea typeface="ＭＳ Ｐゴシック" panose="020B0600070205080204" pitchFamily="34" charset="-128"/>
              </a:rPr>
              <a:t>or</a:t>
            </a:r>
            <a:br>
              <a:rPr lang="en-US" sz="6000" b="1" dirty="0">
                <a:solidFill>
                  <a:srgbClr val="FFFF00"/>
                </a:solidFill>
                <a:latin typeface="Arial Narrow" panose="020B0606020202030204" pitchFamily="34" charset="0"/>
                <a:ea typeface="ＭＳ Ｐゴシック" panose="020B0600070205080204" pitchFamily="34" charset="-128"/>
              </a:rPr>
            </a:br>
            <a:r>
              <a:rPr lang="en-US" sz="6000" b="1" dirty="0">
                <a:solidFill>
                  <a:srgbClr val="FFFF00"/>
                </a:solidFill>
                <a:latin typeface="Arial Narrow" panose="020B0606020202030204" pitchFamily="34" charset="0"/>
                <a:ea typeface="ＭＳ Ｐゴシック" panose="020B0600070205080204" pitchFamily="34" charset="-128"/>
              </a:rPr>
              <a:t>Form 10057 Food For Families Report Form</a:t>
            </a:r>
            <a:br>
              <a:rPr lang="en-US" sz="6000" b="1" dirty="0">
                <a:solidFill>
                  <a:srgbClr val="FFFF00"/>
                </a:solidFill>
                <a:latin typeface="Arial Narrow" panose="020B0606020202030204" pitchFamily="34" charset="0"/>
                <a:ea typeface="ＭＳ Ｐゴシック" panose="020B0600070205080204" pitchFamily="34" charset="-128"/>
              </a:rPr>
            </a:br>
            <a:br>
              <a:rPr lang="en-US" sz="2000" b="1" dirty="0">
                <a:solidFill>
                  <a:srgbClr val="FFFF00"/>
                </a:solidFill>
              </a:rPr>
            </a:br>
            <a:endParaRPr lang="en-US" sz="4800" b="1" dirty="0">
              <a:solidFill>
                <a:srgbClr val="92D050"/>
              </a:solidFill>
              <a:latin typeface="Arial Narrow" panose="020B0606020202030204" pitchFamily="34" charset="0"/>
              <a:ea typeface="ＭＳ Ｐゴシック" panose="020B0600070205080204" pitchFamily="34" charset="-128"/>
            </a:endParaRPr>
          </a:p>
        </p:txBody>
      </p:sp>
      <p:pic>
        <p:nvPicPr>
          <p:cNvPr id="2" name="Picture 1">
            <a:hlinkClick r:id="rId3" action="ppaction://hlinksldjump"/>
            <a:extLst>
              <a:ext uri="{FF2B5EF4-FFF2-40B4-BE49-F238E27FC236}">
                <a16:creationId xmlns:a16="http://schemas.microsoft.com/office/drawing/2014/main" id="{3B4D88A5-52FB-4DC6-990E-E08E13E2B4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212550784"/>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1D078BC-22E1-4D66-9B1E-DF1C50DC2EB7}"/>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937125" y="2863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685800" y="2965451"/>
            <a:ext cx="7772400" cy="1143000"/>
          </a:xfrm>
        </p:spPr>
        <p:txBody>
          <a:bodyPr>
            <a:normAutofit fontScale="90000"/>
          </a:bodyPr>
          <a:lstStyle/>
          <a:p>
            <a:pPr>
              <a:defRPr/>
            </a:pPr>
            <a:r>
              <a:rPr lang="en-US" sz="6000" b="1" dirty="0">
                <a:solidFill>
                  <a:srgbClr val="FFFF00"/>
                </a:solidFill>
                <a:latin typeface="Arial Narrow" panose="020B0606020202030204" pitchFamily="34" charset="0"/>
                <a:ea typeface="ＭＳ Ｐゴシック" panose="020B0600070205080204" pitchFamily="34" charset="-128"/>
              </a:rPr>
              <a:t>Fail to File </a:t>
            </a:r>
            <a:r>
              <a:rPr lang="en-US" b="1" dirty="0">
                <a:solidFill>
                  <a:srgbClr val="FFFF00"/>
                </a:solidFill>
                <a:latin typeface="Arial Narrow" panose="020B0606020202030204" pitchFamily="34" charset="0"/>
                <a:ea typeface="ＭＳ Ｐゴシック" panose="020B0600070205080204" pitchFamily="34" charset="-128"/>
              </a:rPr>
              <a:t>C</a:t>
            </a:r>
            <a:r>
              <a:rPr lang="en-US" sz="6000" b="1" dirty="0">
                <a:solidFill>
                  <a:srgbClr val="FFFF00"/>
                </a:solidFill>
                <a:latin typeface="Arial Narrow" panose="020B0606020202030204" pitchFamily="34" charset="0"/>
                <a:ea typeface="ＭＳ Ｐゴシック" panose="020B0600070205080204" pitchFamily="34" charset="-128"/>
              </a:rPr>
              <a:t>an Cause a Council to be Suspended</a:t>
            </a:r>
            <a:endParaRPr lang="en-US" altLang="en-US" sz="60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3135593692"/>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EED1C6-175C-4D1B-A9C3-23DF8FDD8D7B}"/>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23555" name="AutoShape 3">
            <a:hlinkClick r:id="" action="ppaction://noaction" highlightClick="1"/>
            <a:hlinkHover r:id="" action="ppaction://hlinkshowjump?jump=firstslide"/>
            <a:extLst>
              <a:ext uri="{FF2B5EF4-FFF2-40B4-BE49-F238E27FC236}">
                <a16:creationId xmlns:a16="http://schemas.microsoft.com/office/drawing/2014/main" id="{7EC19B15-4585-47AE-B1DB-00384131A73C}"/>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dirty="0"/>
          </a:p>
        </p:txBody>
      </p:sp>
      <p:sp>
        <p:nvSpPr>
          <p:cNvPr id="23557" name="Rectangle 9">
            <a:extLst>
              <a:ext uri="{FF2B5EF4-FFF2-40B4-BE49-F238E27FC236}">
                <a16:creationId xmlns:a16="http://schemas.microsoft.com/office/drawing/2014/main" id="{DC62ACCC-428B-407C-9604-CCC04D238336}"/>
              </a:ext>
            </a:extLst>
          </p:cNvPr>
          <p:cNvSpPr>
            <a:spLocks noGrp="1" noChangeArrowheads="1"/>
          </p:cNvSpPr>
          <p:nvPr>
            <p:ph type="ctrTitle"/>
          </p:nvPr>
        </p:nvSpPr>
        <p:spPr>
          <a:xfrm>
            <a:off x="685800" y="1752600"/>
            <a:ext cx="7772400" cy="3721100"/>
          </a:xfrm>
        </p:spPr>
        <p:txBody>
          <a:bodyPr>
            <a:normAutofit fontScale="90000"/>
          </a:bodyPr>
          <a:lstStyle/>
          <a:p>
            <a:pPr>
              <a:defRPr/>
            </a:pPr>
            <a:r>
              <a:rPr lang="en-US" b="1" dirty="0">
                <a:solidFill>
                  <a:srgbClr val="FFFF00"/>
                </a:solidFill>
                <a:latin typeface="Arial Narrow" panose="020B0606020202030204" pitchFamily="34" charset="0"/>
                <a:ea typeface="ＭＳ Ｐゴシック" panose="020B0600070205080204" pitchFamily="34" charset="-128"/>
              </a:rPr>
              <a:t>Form 1295-1 Semiannual Council Audit </a:t>
            </a:r>
            <a:r>
              <a:rPr lang="en-US" sz="4400" b="1" dirty="0">
                <a:solidFill>
                  <a:srgbClr val="FFFF00"/>
                </a:solidFill>
                <a:latin typeface="Arial Narrow" panose="020B0606020202030204" pitchFamily="34" charset="0"/>
                <a:ea typeface="ＭＳ Ｐゴシック" panose="020B0600070205080204" pitchFamily="34" charset="-128"/>
              </a:rPr>
              <a:t>(due August 15)</a:t>
            </a:r>
            <a:br>
              <a:rPr lang="en-US" sz="4400" b="1" dirty="0">
                <a:solidFill>
                  <a:srgbClr val="FFFF00"/>
                </a:solidFill>
                <a:latin typeface="Arial Narrow" panose="020B0606020202030204" pitchFamily="34" charset="0"/>
                <a:ea typeface="ＭＳ Ｐゴシック" panose="020B0600070205080204" pitchFamily="34" charset="-128"/>
              </a:rPr>
            </a:br>
            <a:br>
              <a:rPr lang="en-US" sz="4400" b="1" dirty="0">
                <a:solidFill>
                  <a:srgbClr val="FFFF00"/>
                </a:solidFill>
                <a:latin typeface="Arial Narrow" panose="020B0606020202030204" pitchFamily="34" charset="0"/>
                <a:ea typeface="ＭＳ Ｐゴシック" panose="020B0600070205080204" pitchFamily="34" charset="-128"/>
              </a:rPr>
            </a:br>
            <a:r>
              <a:rPr lang="en-US" b="1" dirty="0">
                <a:solidFill>
                  <a:srgbClr val="FFFF00"/>
                </a:solidFill>
                <a:latin typeface="Arial Narrow" panose="020B0606020202030204" pitchFamily="34" charset="0"/>
                <a:ea typeface="ＭＳ Ｐゴシック" panose="020B0600070205080204" pitchFamily="34" charset="-128"/>
              </a:rPr>
              <a:t>Form 1295-2 Semiannual Council Audit </a:t>
            </a:r>
            <a:r>
              <a:rPr lang="en-US" sz="4400" b="1" dirty="0">
                <a:solidFill>
                  <a:srgbClr val="FFFF00"/>
                </a:solidFill>
                <a:latin typeface="Arial Narrow" panose="020B0606020202030204" pitchFamily="34" charset="0"/>
                <a:ea typeface="ＭＳ Ｐゴシック" panose="020B0600070205080204" pitchFamily="34" charset="-128"/>
              </a:rPr>
              <a:t>(due February 15)</a:t>
            </a:r>
            <a:br>
              <a:rPr lang="en-US" sz="4400" b="1" dirty="0">
                <a:solidFill>
                  <a:srgbClr val="FFFF00"/>
                </a:solidFill>
                <a:latin typeface="Arial Narrow" panose="020B0606020202030204" pitchFamily="34" charset="0"/>
                <a:ea typeface="ＭＳ Ｐゴシック" panose="020B0600070205080204" pitchFamily="34" charset="-128"/>
              </a:rPr>
            </a:br>
            <a:br>
              <a:rPr lang="en-US" sz="4400" b="1" dirty="0">
                <a:solidFill>
                  <a:srgbClr val="FFFF00"/>
                </a:solidFill>
                <a:latin typeface="Arial Narrow" panose="020B0606020202030204" pitchFamily="34" charset="0"/>
                <a:ea typeface="ＭＳ Ｐゴシック" panose="020B0600070205080204" pitchFamily="34" charset="-128"/>
              </a:rPr>
            </a:br>
            <a:r>
              <a:rPr lang="en-US" sz="4800" b="1" dirty="0">
                <a:solidFill>
                  <a:srgbClr val="92D050"/>
                </a:solidFill>
                <a:latin typeface="Arial Narrow" panose="020B0606020202030204" pitchFamily="34" charset="0"/>
                <a:ea typeface="ＭＳ Ｐゴシック" panose="020B0600070205080204" pitchFamily="34" charset="-128"/>
              </a:rPr>
              <a:t>Requires “Real” Signatures</a:t>
            </a:r>
          </a:p>
        </p:txBody>
      </p:sp>
      <p:pic>
        <p:nvPicPr>
          <p:cNvPr id="2" name="Picture 1">
            <a:hlinkClick r:id="rId3" action="ppaction://hlinksldjump"/>
            <a:extLst>
              <a:ext uri="{FF2B5EF4-FFF2-40B4-BE49-F238E27FC236}">
                <a16:creationId xmlns:a16="http://schemas.microsoft.com/office/drawing/2014/main" id="{3B4D88A5-52FB-4DC6-990E-E08E13E2B4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614750517"/>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1D078BC-22E1-4D66-9B1E-DF1C50DC2EB7}"/>
              </a:ext>
            </a:extLst>
          </p:cNvPr>
          <p:cNvSpPr txBox="1">
            <a:spLocks noChangeArrowheads="1"/>
          </p:cNvSpPr>
          <p:nvPr/>
        </p:nvSpPr>
        <p:spPr bwMode="auto">
          <a:xfrm>
            <a:off x="1092200" y="2916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581525" y="2609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695325" y="3067050"/>
            <a:ext cx="7772400" cy="1143000"/>
          </a:xfrm>
        </p:spPr>
        <p:txBody>
          <a:bodyPr>
            <a:noAutofit/>
          </a:bodyPr>
          <a:lstStyle/>
          <a:p>
            <a:pPr>
              <a:defRPr/>
            </a:pPr>
            <a:r>
              <a:rPr lang="en-US" sz="5400" b="1" dirty="0">
                <a:solidFill>
                  <a:srgbClr val="FFFF00"/>
                </a:solidFill>
                <a:latin typeface="Arial Narrow" panose="020B0606020202030204" pitchFamily="34" charset="0"/>
                <a:ea typeface="ＭＳ Ｐゴシック" panose="020B0600070205080204" pitchFamily="34" charset="-128"/>
              </a:rPr>
              <a:t>Not a KofC Form, Form 990N or Form 990EZ </a:t>
            </a:r>
            <a:endParaRPr lang="en-US" altLang="en-US" sz="54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902214791"/>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EED1C6-175C-4D1B-A9C3-23DF8FDD8D7B}"/>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23555" name="AutoShape 3">
            <a:hlinkClick r:id="" action="ppaction://noaction" highlightClick="1"/>
            <a:hlinkHover r:id="" action="ppaction://hlinkshowjump?jump=firstslide"/>
            <a:extLst>
              <a:ext uri="{FF2B5EF4-FFF2-40B4-BE49-F238E27FC236}">
                <a16:creationId xmlns:a16="http://schemas.microsoft.com/office/drawing/2014/main" id="{7EC19B15-4585-47AE-B1DB-00384131A73C}"/>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dirty="0"/>
          </a:p>
        </p:txBody>
      </p:sp>
      <p:sp>
        <p:nvSpPr>
          <p:cNvPr id="23557" name="Rectangle 9">
            <a:extLst>
              <a:ext uri="{FF2B5EF4-FFF2-40B4-BE49-F238E27FC236}">
                <a16:creationId xmlns:a16="http://schemas.microsoft.com/office/drawing/2014/main" id="{DC62ACCC-428B-407C-9604-CCC04D238336}"/>
              </a:ext>
            </a:extLst>
          </p:cNvPr>
          <p:cNvSpPr>
            <a:spLocks noGrp="1" noChangeArrowheads="1"/>
          </p:cNvSpPr>
          <p:nvPr>
            <p:ph type="ctrTitle"/>
          </p:nvPr>
        </p:nvSpPr>
        <p:spPr>
          <a:xfrm>
            <a:off x="685800" y="2090738"/>
            <a:ext cx="7772400" cy="3721100"/>
          </a:xfrm>
        </p:spPr>
        <p:txBody>
          <a:bodyPr>
            <a:normAutofit fontScale="90000"/>
          </a:bodyPr>
          <a:lstStyle/>
          <a:p>
            <a:pPr>
              <a:defRPr/>
            </a:pPr>
            <a:r>
              <a:rPr lang="en-US" b="1" dirty="0">
                <a:solidFill>
                  <a:srgbClr val="FFFF00"/>
                </a:solidFill>
                <a:latin typeface="Arial Narrow" panose="020B0606020202030204" pitchFamily="34" charset="0"/>
                <a:ea typeface="ＭＳ Ｐゴシック" panose="020B0600070205080204" pitchFamily="34" charset="-128"/>
              </a:rPr>
              <a:t>Federal Income Tax</a:t>
            </a:r>
            <a:br>
              <a:rPr lang="en-US" sz="4400" b="1" dirty="0">
                <a:solidFill>
                  <a:srgbClr val="FFFF00"/>
                </a:solidFill>
                <a:latin typeface="Arial Narrow" panose="020B0606020202030204" pitchFamily="34" charset="0"/>
                <a:ea typeface="ＭＳ Ｐゴシック" panose="020B0600070205080204" pitchFamily="34" charset="-128"/>
              </a:rPr>
            </a:br>
            <a:br>
              <a:rPr lang="en-US" sz="4400" b="1" dirty="0">
                <a:solidFill>
                  <a:srgbClr val="FFFF00"/>
                </a:solidFill>
                <a:latin typeface="Arial Narrow" panose="020B0606020202030204" pitchFamily="34" charset="0"/>
                <a:ea typeface="ＭＳ Ｐゴシック" panose="020B0600070205080204" pitchFamily="34" charset="-128"/>
              </a:rPr>
            </a:br>
            <a:r>
              <a:rPr lang="en-US" sz="4800" dirty="0"/>
              <a:t> </a:t>
            </a:r>
            <a:r>
              <a:rPr lang="en-US" sz="4800" b="1" dirty="0">
                <a:solidFill>
                  <a:srgbClr val="92D050"/>
                </a:solidFill>
                <a:latin typeface="Arial Narrow" panose="020B0606020202030204" pitchFamily="34" charset="0"/>
                <a:ea typeface="ＭＳ Ｐゴシック" panose="020B0600070205080204" pitchFamily="34" charset="-128"/>
              </a:rPr>
              <a:t>Must file by the15th day of the 5th month after the end of your organization's accounting period. (If filing by fraternal year, form is due by Nov 15th)</a:t>
            </a:r>
          </a:p>
        </p:txBody>
      </p:sp>
      <p:pic>
        <p:nvPicPr>
          <p:cNvPr id="2" name="Picture 1">
            <a:hlinkClick r:id="rId3" action="ppaction://hlinksldjump"/>
            <a:extLst>
              <a:ext uri="{FF2B5EF4-FFF2-40B4-BE49-F238E27FC236}">
                <a16:creationId xmlns:a16="http://schemas.microsoft.com/office/drawing/2014/main" id="{3B4D88A5-52FB-4DC6-990E-E08E13E2B4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2697412542"/>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ge result for cross images fre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9390" y="1089706"/>
            <a:ext cx="3233571" cy="41516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3427A06-9981-4A17-A9A5-55DFB57C0543}"/>
              </a:ext>
            </a:extLst>
          </p:cNvPr>
          <p:cNvSpPr/>
          <p:nvPr/>
        </p:nvSpPr>
        <p:spPr>
          <a:xfrm>
            <a:off x="394295" y="1233714"/>
            <a:ext cx="8355410" cy="5724644"/>
          </a:xfrm>
          <a:prstGeom prst="rect">
            <a:avLst/>
          </a:prstGeom>
        </p:spPr>
        <p:txBody>
          <a:bodyPr wrap="square">
            <a:spAutoFit/>
          </a:bodyPr>
          <a:lstStyle/>
          <a:p>
            <a:r>
              <a:rPr lang="en-US" sz="3200" b="1" dirty="0">
                <a:solidFill>
                  <a:srgbClr val="222222"/>
                </a:solidFill>
                <a:effectLst>
                  <a:outerShdw blurRad="38100" dist="38100" dir="2700000" algn="tl">
                    <a:srgbClr val="000000">
                      <a:alpha val="43137"/>
                    </a:srgbClr>
                  </a:outerShdw>
                </a:effectLst>
                <a:latin typeface="Arial Narrow" panose="020B0606020202030204" pitchFamily="34" charset="0"/>
              </a:rPr>
              <a:t>Our Father Prayer</a:t>
            </a:r>
            <a:endParaRPr lang="en-US" sz="1400" b="1" dirty="0">
              <a:solidFill>
                <a:srgbClr val="222222"/>
              </a:solidFill>
              <a:effectLst>
                <a:outerShdw blurRad="38100" dist="38100" dir="2700000" algn="tl">
                  <a:srgbClr val="000000">
                    <a:alpha val="43137"/>
                  </a:srgbClr>
                </a:outerShdw>
              </a:effectLst>
              <a:latin typeface="Arial Narrow" panose="020B0606020202030204" pitchFamily="34" charset="0"/>
            </a:endParaRPr>
          </a:p>
          <a:p>
            <a:endParaRPr lang="en-US" sz="1400" b="1" dirty="0">
              <a:solidFill>
                <a:srgbClr val="222222"/>
              </a:solidFill>
              <a:effectLst>
                <a:outerShdw blurRad="38100" dist="38100" dir="2700000" algn="tl">
                  <a:srgbClr val="000000">
                    <a:alpha val="43137"/>
                  </a:srgbClr>
                </a:outerShdw>
              </a:effectLst>
              <a:latin typeface="Arial Narrow" panose="020B0606020202030204" pitchFamily="34" charset="0"/>
            </a:endParaRPr>
          </a:p>
          <a:p>
            <a:r>
              <a:rPr lang="en-US" sz="3200" b="1" dirty="0">
                <a:solidFill>
                  <a:srgbClr val="222222"/>
                </a:solidFill>
                <a:latin typeface="Arial Narrow" panose="020B0606020202030204" pitchFamily="34" charset="0"/>
              </a:rPr>
              <a:t>Our Father, Who art in heaven, </a:t>
            </a:r>
            <a:br>
              <a:rPr lang="en-US" sz="3200" b="1" dirty="0">
                <a:solidFill>
                  <a:srgbClr val="222222"/>
                </a:solidFill>
                <a:latin typeface="Arial Narrow" panose="020B0606020202030204" pitchFamily="34" charset="0"/>
              </a:rPr>
            </a:br>
            <a:r>
              <a:rPr lang="en-US" sz="3200" b="1" dirty="0">
                <a:solidFill>
                  <a:srgbClr val="222222"/>
                </a:solidFill>
                <a:latin typeface="Arial Narrow" panose="020B0606020202030204" pitchFamily="34" charset="0"/>
              </a:rPr>
              <a:t>Hallowed be Thy Name. </a:t>
            </a:r>
            <a:br>
              <a:rPr lang="en-US" sz="3200" b="1" dirty="0">
                <a:solidFill>
                  <a:srgbClr val="222222"/>
                </a:solidFill>
                <a:latin typeface="Arial Narrow" panose="020B0606020202030204" pitchFamily="34" charset="0"/>
              </a:rPr>
            </a:br>
            <a:r>
              <a:rPr lang="en-US" sz="3200" b="1" dirty="0">
                <a:solidFill>
                  <a:srgbClr val="222222"/>
                </a:solidFill>
                <a:latin typeface="Arial Narrow" panose="020B0606020202030204" pitchFamily="34" charset="0"/>
              </a:rPr>
              <a:t>Thy Kingdom come. </a:t>
            </a:r>
            <a:br>
              <a:rPr lang="en-US" sz="3200" b="1" dirty="0">
                <a:solidFill>
                  <a:srgbClr val="222222"/>
                </a:solidFill>
                <a:latin typeface="Arial Narrow" panose="020B0606020202030204" pitchFamily="34" charset="0"/>
              </a:rPr>
            </a:br>
            <a:r>
              <a:rPr lang="en-US" sz="3200" b="1" dirty="0">
                <a:solidFill>
                  <a:srgbClr val="222222"/>
                </a:solidFill>
                <a:latin typeface="Arial Narrow" panose="020B0606020202030204" pitchFamily="34" charset="0"/>
              </a:rPr>
              <a:t>Thy Will be done, </a:t>
            </a:r>
            <a:br>
              <a:rPr lang="en-US" sz="3200" b="1" dirty="0">
                <a:solidFill>
                  <a:srgbClr val="222222"/>
                </a:solidFill>
                <a:latin typeface="Arial Narrow" panose="020B0606020202030204" pitchFamily="34" charset="0"/>
              </a:rPr>
            </a:br>
            <a:r>
              <a:rPr lang="en-US" sz="3200" b="1" dirty="0">
                <a:solidFill>
                  <a:srgbClr val="222222"/>
                </a:solidFill>
                <a:latin typeface="Arial Narrow" panose="020B0606020202030204" pitchFamily="34" charset="0"/>
              </a:rPr>
              <a:t>on earth as it is in Heaven.</a:t>
            </a:r>
          </a:p>
          <a:p>
            <a:r>
              <a:rPr lang="en-US" sz="3200" b="1" dirty="0">
                <a:solidFill>
                  <a:srgbClr val="222222"/>
                </a:solidFill>
                <a:latin typeface="Arial Narrow" panose="020B0606020202030204" pitchFamily="34" charset="0"/>
              </a:rPr>
              <a:t>Give us this day our daily bread. </a:t>
            </a:r>
            <a:br>
              <a:rPr lang="en-US" sz="3200" b="1" dirty="0">
                <a:solidFill>
                  <a:srgbClr val="222222"/>
                </a:solidFill>
                <a:latin typeface="Arial Narrow" panose="020B0606020202030204" pitchFamily="34" charset="0"/>
              </a:rPr>
            </a:br>
            <a:r>
              <a:rPr lang="en-US" sz="3200" b="1" dirty="0">
                <a:solidFill>
                  <a:srgbClr val="222222"/>
                </a:solidFill>
                <a:latin typeface="Arial Narrow" panose="020B0606020202030204" pitchFamily="34" charset="0"/>
              </a:rPr>
              <a:t>And forgive us our trespasses, </a:t>
            </a:r>
            <a:br>
              <a:rPr lang="en-US" sz="3200" b="1" dirty="0">
                <a:solidFill>
                  <a:srgbClr val="222222"/>
                </a:solidFill>
                <a:latin typeface="Arial Narrow" panose="020B0606020202030204" pitchFamily="34" charset="0"/>
              </a:rPr>
            </a:br>
            <a:r>
              <a:rPr lang="en-US" sz="3200" b="1" dirty="0">
                <a:solidFill>
                  <a:srgbClr val="222222"/>
                </a:solidFill>
                <a:latin typeface="Arial Narrow" panose="020B0606020202030204" pitchFamily="34" charset="0"/>
              </a:rPr>
              <a:t>as we forgive those who trespass against us. </a:t>
            </a:r>
            <a:br>
              <a:rPr lang="en-US" sz="3200" b="1" dirty="0">
                <a:solidFill>
                  <a:srgbClr val="222222"/>
                </a:solidFill>
                <a:latin typeface="Arial Narrow" panose="020B0606020202030204" pitchFamily="34" charset="0"/>
              </a:rPr>
            </a:br>
            <a:r>
              <a:rPr lang="en-US" sz="3200" b="1" dirty="0">
                <a:solidFill>
                  <a:srgbClr val="222222"/>
                </a:solidFill>
                <a:latin typeface="Arial Narrow" panose="020B0606020202030204" pitchFamily="34" charset="0"/>
              </a:rPr>
              <a:t>And lead us not into temptation, </a:t>
            </a:r>
            <a:br>
              <a:rPr lang="en-US" sz="3200" b="1" dirty="0">
                <a:solidFill>
                  <a:srgbClr val="222222"/>
                </a:solidFill>
                <a:latin typeface="Arial Narrow" panose="020B0606020202030204" pitchFamily="34" charset="0"/>
              </a:rPr>
            </a:br>
            <a:r>
              <a:rPr lang="en-US" sz="3200" b="1" dirty="0">
                <a:solidFill>
                  <a:srgbClr val="222222"/>
                </a:solidFill>
                <a:latin typeface="Arial Narrow" panose="020B0606020202030204" pitchFamily="34" charset="0"/>
              </a:rPr>
              <a:t>but deliver us from evil. Amen.</a:t>
            </a:r>
          </a:p>
        </p:txBody>
      </p:sp>
      <p:sp>
        <p:nvSpPr>
          <p:cNvPr id="13" name="Parallelogram 12">
            <a:extLst>
              <a:ext uri="{FF2B5EF4-FFF2-40B4-BE49-F238E27FC236}">
                <a16:creationId xmlns:a16="http://schemas.microsoft.com/office/drawing/2014/main" id="{EAB2DAC6-13A9-418C-872E-9424FACD9BD0}"/>
              </a:ext>
            </a:extLst>
          </p:cNvPr>
          <p:cNvSpPr/>
          <p:nvPr/>
        </p:nvSpPr>
        <p:spPr>
          <a:xfrm>
            <a:off x="5515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effectLst>
                  <a:outerShdw blurRad="38100" dist="38100" dir="2700000" algn="tl">
                    <a:srgbClr val="000000">
                      <a:alpha val="43137"/>
                    </a:srgbClr>
                  </a:outerShdw>
                </a:effectLst>
                <a:latin typeface="Arial Narrow" panose="020B0606020202030204" pitchFamily="34" charset="0"/>
              </a:rPr>
              <a:t>Opening Prayer</a:t>
            </a:r>
            <a:endParaRPr lang="en-US" sz="3600" dirty="0"/>
          </a:p>
        </p:txBody>
      </p:sp>
    </p:spTree>
    <p:extLst>
      <p:ext uri="{BB962C8B-B14F-4D97-AF65-F5344CB8AC3E}">
        <p14:creationId xmlns:p14="http://schemas.microsoft.com/office/powerpoint/2010/main" val="1529482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E1D078BC-22E1-4D66-9B1E-DF1C50DC2EB7}"/>
              </a:ext>
            </a:extLst>
          </p:cNvPr>
          <p:cNvSpPr txBox="1">
            <a:spLocks noChangeArrowheads="1"/>
          </p:cNvSpPr>
          <p:nvPr/>
        </p:nvSpPr>
        <p:spPr bwMode="auto">
          <a:xfrm>
            <a:off x="1092200" y="2916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18435" name="Text Box 3">
            <a:extLst>
              <a:ext uri="{FF2B5EF4-FFF2-40B4-BE49-F238E27FC236}">
                <a16:creationId xmlns:a16="http://schemas.microsoft.com/office/drawing/2014/main" id="{4D619E4E-B9CA-469C-BDFA-182A800770FB}"/>
              </a:ext>
            </a:extLst>
          </p:cNvPr>
          <p:cNvSpPr txBox="1">
            <a:spLocks noChangeArrowheads="1"/>
          </p:cNvSpPr>
          <p:nvPr/>
        </p:nvSpPr>
        <p:spPr bwMode="auto">
          <a:xfrm>
            <a:off x="4581525" y="260985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50000"/>
              </a:spcBef>
              <a:buFontTx/>
              <a:buNone/>
            </a:pPr>
            <a:endParaRPr lang="en-US" altLang="en-US" sz="2400" dirty="0"/>
          </a:p>
        </p:txBody>
      </p:sp>
      <p:sp>
        <p:nvSpPr>
          <p:cNvPr id="21508" name="Rectangle 5">
            <a:extLst>
              <a:ext uri="{FF2B5EF4-FFF2-40B4-BE49-F238E27FC236}">
                <a16:creationId xmlns:a16="http://schemas.microsoft.com/office/drawing/2014/main" id="{84A5B6B4-6C32-41A7-A8B9-F0FF0104F756}"/>
              </a:ext>
            </a:extLst>
          </p:cNvPr>
          <p:cNvSpPr>
            <a:spLocks noGrp="1" noChangeArrowheads="1"/>
          </p:cNvSpPr>
          <p:nvPr>
            <p:ph type="ctrTitle"/>
          </p:nvPr>
        </p:nvSpPr>
        <p:spPr>
          <a:xfrm>
            <a:off x="571500" y="3467100"/>
            <a:ext cx="7772400" cy="1143000"/>
          </a:xfrm>
        </p:spPr>
        <p:txBody>
          <a:bodyPr>
            <a:normAutofit fontScale="90000"/>
          </a:bodyPr>
          <a:lstStyle/>
          <a:p>
            <a:pPr>
              <a:defRPr/>
            </a:pPr>
            <a:r>
              <a:rPr lang="en-US" sz="5400" b="1" dirty="0">
                <a:solidFill>
                  <a:srgbClr val="FFFF00"/>
                </a:solidFill>
                <a:latin typeface="Arial Narrow" panose="020B0606020202030204" pitchFamily="34" charset="0"/>
                <a:ea typeface="ＭＳ Ｐゴシック" panose="020B0600070205080204" pitchFamily="34" charset="-128"/>
              </a:rPr>
              <a:t>Not an Official Form, But is Required to be Submitted to State Secretary</a:t>
            </a:r>
            <a:endParaRPr lang="en-US" altLang="en-US" sz="5400" b="1" dirty="0">
              <a:solidFill>
                <a:srgbClr val="FFFF00"/>
              </a:solidFill>
              <a:effectLst>
                <a:outerShdw blurRad="38100" dist="38100" dir="2700000" algn="tl">
                  <a:srgbClr val="000000">
                    <a:alpha val="43137"/>
                  </a:srgbClr>
                </a:outerShdw>
              </a:effectLst>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682909860"/>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5AEED1C6-175C-4D1B-A9C3-23DF8FDD8D7B}"/>
              </a:ext>
            </a:extLst>
          </p:cNvPr>
          <p:cNvSpPr txBox="1">
            <a:spLocks noChangeArrowheads="1"/>
          </p:cNvSpPr>
          <p:nvPr/>
        </p:nvSpPr>
        <p:spPr bwMode="auto">
          <a:xfrm>
            <a:off x="1447800" y="3170238"/>
            <a:ext cx="6248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3600" dirty="0">
              <a:solidFill>
                <a:schemeClr val="bg1"/>
              </a:solidFill>
            </a:endParaRPr>
          </a:p>
        </p:txBody>
      </p:sp>
      <p:sp>
        <p:nvSpPr>
          <p:cNvPr id="23555" name="AutoShape 3">
            <a:hlinkClick r:id="" action="ppaction://noaction" highlightClick="1"/>
            <a:hlinkHover r:id="" action="ppaction://hlinkshowjump?jump=firstslide"/>
            <a:extLst>
              <a:ext uri="{FF2B5EF4-FFF2-40B4-BE49-F238E27FC236}">
                <a16:creationId xmlns:a16="http://schemas.microsoft.com/office/drawing/2014/main" id="{7EC19B15-4585-47AE-B1DB-00384131A73C}"/>
              </a:ext>
            </a:extLst>
          </p:cNvPr>
          <p:cNvSpPr>
            <a:spLocks noChangeArrowheads="1"/>
          </p:cNvSpPr>
          <p:nvPr/>
        </p:nvSpPr>
        <p:spPr bwMode="auto">
          <a:xfrm>
            <a:off x="0" y="6172200"/>
            <a:ext cx="1143000" cy="685800"/>
          </a:xfrm>
          <a:prstGeom prst="actionButtonBlank">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ea typeface="ＭＳ Ｐゴシック" panose="020B0600070205080204" pitchFamily="34" charset="-128"/>
              </a:defRPr>
            </a:lvl1pPr>
            <a:lvl2pPr marL="37931725" indent="-37474525">
              <a:spcBef>
                <a:spcPct val="20000"/>
              </a:spcBef>
              <a:buChar char="–"/>
              <a:defRPr sz="28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20000"/>
              </a:spcBef>
              <a:buChar char="•"/>
              <a:defRPr sz="24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20000"/>
              </a:spcBef>
              <a:buChar char="»"/>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ＭＳ Ｐゴシック" panose="020B0600070205080204" pitchFamily="34" charset="-128"/>
              </a:defRPr>
            </a:lvl9pPr>
          </a:lstStyle>
          <a:p>
            <a:pPr algn="ctr">
              <a:spcBef>
                <a:spcPct val="0"/>
              </a:spcBef>
              <a:buFontTx/>
              <a:buNone/>
            </a:pPr>
            <a:endParaRPr lang="en-US" altLang="en-US" sz="9600" dirty="0"/>
          </a:p>
        </p:txBody>
      </p:sp>
      <p:sp>
        <p:nvSpPr>
          <p:cNvPr id="23557" name="Rectangle 9">
            <a:extLst>
              <a:ext uri="{FF2B5EF4-FFF2-40B4-BE49-F238E27FC236}">
                <a16:creationId xmlns:a16="http://schemas.microsoft.com/office/drawing/2014/main" id="{DC62ACCC-428B-407C-9604-CCC04D238336}"/>
              </a:ext>
            </a:extLst>
          </p:cNvPr>
          <p:cNvSpPr>
            <a:spLocks noGrp="1" noChangeArrowheads="1"/>
          </p:cNvSpPr>
          <p:nvPr>
            <p:ph type="ctrTitle"/>
          </p:nvPr>
        </p:nvSpPr>
        <p:spPr>
          <a:xfrm>
            <a:off x="685800" y="1752600"/>
            <a:ext cx="7772400" cy="3721100"/>
          </a:xfrm>
        </p:spPr>
        <p:txBody>
          <a:bodyPr>
            <a:normAutofit/>
          </a:bodyPr>
          <a:lstStyle/>
          <a:p>
            <a:pPr>
              <a:defRPr/>
            </a:pPr>
            <a:r>
              <a:rPr lang="en-US" b="1" dirty="0">
                <a:solidFill>
                  <a:srgbClr val="FFFF00"/>
                </a:solidFill>
                <a:latin typeface="Arial Narrow" panose="020B0606020202030204" pitchFamily="34" charset="0"/>
                <a:ea typeface="ＭＳ Ｐゴシック" panose="020B0600070205080204" pitchFamily="34" charset="-128"/>
              </a:rPr>
              <a:t>Convention Credentials</a:t>
            </a:r>
            <a:br>
              <a:rPr lang="en-US" sz="4400" b="1" dirty="0">
                <a:solidFill>
                  <a:srgbClr val="FFFF00"/>
                </a:solidFill>
                <a:latin typeface="Arial Narrow" panose="020B0606020202030204" pitchFamily="34" charset="0"/>
                <a:ea typeface="ＭＳ Ｐゴシック" panose="020B0600070205080204" pitchFamily="34" charset="-128"/>
              </a:rPr>
            </a:br>
            <a:br>
              <a:rPr lang="en-US" sz="4400" b="1" dirty="0">
                <a:solidFill>
                  <a:srgbClr val="FFFF00"/>
                </a:solidFill>
                <a:latin typeface="Arial Narrow" panose="020B0606020202030204" pitchFamily="34" charset="0"/>
                <a:ea typeface="ＭＳ Ｐゴシック" panose="020B0600070205080204" pitchFamily="34" charset="-128"/>
              </a:rPr>
            </a:br>
            <a:r>
              <a:rPr lang="en-US" sz="4800" b="1" dirty="0">
                <a:solidFill>
                  <a:srgbClr val="92D050"/>
                </a:solidFill>
                <a:latin typeface="Arial Narrow" panose="020B0606020202030204" pitchFamily="34" charset="0"/>
                <a:ea typeface="ＭＳ Ｐゴシック" panose="020B0600070205080204" pitchFamily="34" charset="-128"/>
              </a:rPr>
              <a:t>Requires “Real” Signatures and the must be embossed with Council Stamp</a:t>
            </a:r>
          </a:p>
        </p:txBody>
      </p:sp>
      <p:pic>
        <p:nvPicPr>
          <p:cNvPr id="2" name="Picture 1">
            <a:hlinkClick r:id="rId3" action="ppaction://hlinksldjump"/>
            <a:extLst>
              <a:ext uri="{FF2B5EF4-FFF2-40B4-BE49-F238E27FC236}">
                <a16:creationId xmlns:a16="http://schemas.microsoft.com/office/drawing/2014/main" id="{3B4D88A5-52FB-4DC6-990E-E08E13E2B46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848600" y="5638800"/>
            <a:ext cx="914400" cy="977901"/>
          </a:xfrm>
          <a:prstGeom prst="rect">
            <a:avLst/>
          </a:prstGeom>
        </p:spPr>
      </p:pic>
    </p:spTree>
    <p:extLst>
      <p:ext uri="{BB962C8B-B14F-4D97-AF65-F5344CB8AC3E}">
        <p14:creationId xmlns:p14="http://schemas.microsoft.com/office/powerpoint/2010/main" val="2482151562"/>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F7EC3A7A-A09D-4D0A-8740-4EB1A53DB0F4}"/>
              </a:ext>
            </a:extLst>
          </p:cNvPr>
          <p:cNvSpPr>
            <a:spLocks noGrp="1"/>
          </p:cNvSpPr>
          <p:nvPr>
            <p:ph type="title"/>
          </p:nvPr>
        </p:nvSpPr>
        <p:spPr/>
        <p:txBody>
          <a:bodyPr/>
          <a:lstStyle/>
          <a:p>
            <a:endParaRPr lang="en-US" altLang="en-US" dirty="0">
              <a:ea typeface="ＭＳ Ｐゴシック" panose="020B0600070205080204" pitchFamily="34" charset="-128"/>
            </a:endParaRPr>
          </a:p>
        </p:txBody>
      </p:sp>
      <p:sp>
        <p:nvSpPr>
          <p:cNvPr id="64515" name="Content Placeholder 1">
            <a:extLst>
              <a:ext uri="{FF2B5EF4-FFF2-40B4-BE49-F238E27FC236}">
                <a16:creationId xmlns:a16="http://schemas.microsoft.com/office/drawing/2014/main" id="{991C35AF-E816-4AF4-A69A-6AF0C9E1D900}"/>
              </a:ext>
            </a:extLst>
          </p:cNvPr>
          <p:cNvSpPr>
            <a:spLocks noGrp="1"/>
          </p:cNvSpPr>
          <p:nvPr>
            <p:ph idx="1"/>
          </p:nvPr>
        </p:nvSpPr>
        <p:spPr/>
        <p:txBody>
          <a:bodyPr/>
          <a:lstStyle/>
          <a:p>
            <a:endParaRPr lang="en-US" altLang="en-US" dirty="0">
              <a:ea typeface="ＭＳ Ｐゴシック" panose="020B0600070205080204" pitchFamily="34" charset="-128"/>
            </a:endParaRPr>
          </a:p>
        </p:txBody>
      </p:sp>
      <p:pic>
        <p:nvPicPr>
          <p:cNvPr id="64516" name="Picture 5">
            <a:extLst>
              <a:ext uri="{FF2B5EF4-FFF2-40B4-BE49-F238E27FC236}">
                <a16:creationId xmlns:a16="http://schemas.microsoft.com/office/drawing/2014/main" id="{3832CB68-5745-41A7-8B3A-9B57B27ADD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88" y="457200"/>
            <a:ext cx="8937625"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8983839"/>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7782C1C-E2F6-42B0-AF8E-B4C25608ED6F}"/>
              </a:ext>
            </a:extLst>
          </p:cNvPr>
          <p:cNvSpPr>
            <a:spLocks noGrp="1" noChangeArrowheads="1"/>
          </p:cNvSpPr>
          <p:nvPr>
            <p:ph type="ctrTitle"/>
          </p:nvPr>
        </p:nvSpPr>
        <p:spPr>
          <a:xfrm>
            <a:off x="685800" y="2286000"/>
            <a:ext cx="7772400" cy="1143000"/>
          </a:xfrm>
        </p:spPr>
        <p:txBody>
          <a:bodyPr>
            <a:normAutofit fontScale="90000"/>
          </a:bodyPr>
          <a:lstStyle/>
          <a:p>
            <a:pPr>
              <a:defRPr/>
            </a:pPr>
            <a:r>
              <a:rPr lang="en-US" altLang="en-US" sz="6000" b="1" dirty="0">
                <a:solidFill>
                  <a:srgbClr val="FFFF00"/>
                </a:solidFill>
                <a:latin typeface="Arial Narrow" panose="020B0606020202030204" pitchFamily="34" charset="0"/>
                <a:ea typeface="ＭＳ Ｐゴシック" panose="020B0600070205080204" pitchFamily="34" charset="-128"/>
              </a:rPr>
              <a:t>Documents Charitable Activities of the Council</a:t>
            </a:r>
          </a:p>
        </p:txBody>
      </p:sp>
    </p:spTree>
    <p:extLst>
      <p:ext uri="{BB962C8B-B14F-4D97-AF65-F5344CB8AC3E}">
        <p14:creationId xmlns:p14="http://schemas.microsoft.com/office/powerpoint/2010/main" val="1929953031"/>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8E4799AD-90A2-4AF3-BA1C-1399995C82A8}"/>
              </a:ext>
            </a:extLst>
          </p:cNvPr>
          <p:cNvSpPr>
            <a:spLocks noGrp="1" noChangeArrowheads="1"/>
          </p:cNvSpPr>
          <p:nvPr>
            <p:ph type="ctrTitle"/>
          </p:nvPr>
        </p:nvSpPr>
        <p:spPr>
          <a:xfrm>
            <a:off x="685800" y="4000500"/>
            <a:ext cx="7772400" cy="1143000"/>
          </a:xfrm>
        </p:spPr>
        <p:txBody>
          <a:bodyPr>
            <a:normAutofit fontScale="90000"/>
          </a:bodyPr>
          <a:lstStyle/>
          <a:p>
            <a:pPr>
              <a:defRPr/>
            </a:pPr>
            <a:r>
              <a:rPr lang="en-US" altLang="en-US" sz="6000" b="1" dirty="0">
                <a:solidFill>
                  <a:srgbClr val="FFFF00"/>
                </a:solidFill>
                <a:latin typeface="Arial Narrow" panose="020B0606020202030204" pitchFamily="34" charset="0"/>
                <a:ea typeface="ＭＳ Ｐゴシック" panose="020B0600070205080204" pitchFamily="34" charset="-128"/>
              </a:rPr>
              <a:t>Form SP-7 Columbian Award Application</a:t>
            </a:r>
            <a:br>
              <a:rPr lang="en-US" altLang="en-US" sz="6000" b="1" dirty="0">
                <a:solidFill>
                  <a:srgbClr val="FFFF00"/>
                </a:solidFill>
                <a:latin typeface="Arial Narrow" panose="020B0606020202030204" pitchFamily="34" charset="0"/>
                <a:ea typeface="ＭＳ Ｐゴシック" panose="020B0600070205080204" pitchFamily="34" charset="-128"/>
              </a:rPr>
            </a:br>
            <a:br>
              <a:rPr lang="en-US" altLang="en-US" sz="6000" b="1" dirty="0">
                <a:solidFill>
                  <a:srgbClr val="FFFF00"/>
                </a:solidFill>
                <a:latin typeface="Arial Narrow" panose="020B0606020202030204" pitchFamily="34" charset="0"/>
                <a:ea typeface="ＭＳ Ｐゴシック" panose="020B0600070205080204" pitchFamily="34" charset="-128"/>
              </a:rPr>
            </a:br>
            <a:r>
              <a:rPr lang="en-US" sz="4800" b="1" dirty="0">
                <a:solidFill>
                  <a:srgbClr val="92D050"/>
                </a:solidFill>
                <a:latin typeface="Arial Narrow" panose="020B0606020202030204" pitchFamily="34" charset="0"/>
                <a:ea typeface="ＭＳ Ｐゴシック" panose="020B0600070205080204" pitchFamily="34" charset="-128"/>
              </a:rPr>
              <a:t>File early (Mid May) to leave time if there are problems</a:t>
            </a:r>
            <a:endParaRPr lang="en-US" altLang="en-US" sz="6000" b="1" dirty="0">
              <a:solidFill>
                <a:srgbClr val="FFFF00"/>
              </a:solidFill>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4154734191"/>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On-Line Forms</a:t>
            </a:r>
            <a:endParaRPr lang="en-US" sz="3600" dirty="0"/>
          </a:p>
        </p:txBody>
      </p:sp>
      <p:sp>
        <p:nvSpPr>
          <p:cNvPr id="4" name="Content Placeholder 2">
            <a:extLst>
              <a:ext uri="{FF2B5EF4-FFF2-40B4-BE49-F238E27FC236}">
                <a16:creationId xmlns:a16="http://schemas.microsoft.com/office/drawing/2014/main" id="{FC243FBD-6C3D-4A78-B43E-9BA5A21E2005}"/>
              </a:ext>
            </a:extLst>
          </p:cNvPr>
          <p:cNvSpPr>
            <a:spLocks noGrp="1"/>
          </p:cNvSpPr>
          <p:nvPr>
            <p:ph idx="1"/>
          </p:nvPr>
        </p:nvSpPr>
        <p:spPr>
          <a:xfrm>
            <a:off x="538845" y="1001145"/>
            <a:ext cx="7884719" cy="4931909"/>
          </a:xfrm>
        </p:spPr>
        <p:txBody>
          <a:bodyPr>
            <a:noAutofit/>
          </a:bodyPr>
          <a:lstStyle/>
          <a:p>
            <a:r>
              <a:rPr lang="en-US" sz="3200" dirty="0">
                <a:latin typeface="Arial Narrow" panose="020B0606020202030204" pitchFamily="34" charset="0"/>
              </a:rPr>
              <a:t>On-Line Forms are your Friend!</a:t>
            </a:r>
          </a:p>
          <a:p>
            <a:pPr lvl="1"/>
            <a:r>
              <a:rPr lang="en-US" sz="2800" dirty="0">
                <a:latin typeface="Arial Narrow" panose="020B0606020202030204" pitchFamily="34" charset="0"/>
              </a:rPr>
              <a:t>There is a big difference between downloading a form and filling vs on-line forms</a:t>
            </a:r>
          </a:p>
          <a:p>
            <a:r>
              <a:rPr lang="en-US" sz="3200" dirty="0">
                <a:latin typeface="Arial Narrow" panose="020B0606020202030204" pitchFamily="34" charset="0"/>
              </a:rPr>
              <a:t>Forms typically go to three recipients</a:t>
            </a:r>
          </a:p>
          <a:p>
            <a:pPr lvl="1"/>
            <a:r>
              <a:rPr lang="en-US" sz="2800" dirty="0">
                <a:latin typeface="Arial Narrow" panose="020B0606020202030204" pitchFamily="34" charset="0"/>
              </a:rPr>
              <a:t>Supreme Address (if not electronic)</a:t>
            </a:r>
          </a:p>
          <a:p>
            <a:pPr lvl="1"/>
            <a:r>
              <a:rPr lang="en-US" sz="2800" dirty="0">
                <a:latin typeface="Arial Narrow" panose="020B0606020202030204" pitchFamily="34" charset="0"/>
              </a:rPr>
              <a:t>Peter O’Sullivan MD State Forms Manager </a:t>
            </a:r>
            <a:r>
              <a:rPr lang="en-US" sz="2800" dirty="0">
                <a:latin typeface="Arial Narrow" panose="020B0606020202030204" pitchFamily="34" charset="0"/>
                <a:hlinkClick r:id="rId2"/>
              </a:rPr>
              <a:t>LNFPRO@comcast.net</a:t>
            </a:r>
            <a:endParaRPr lang="en-US" sz="2800" dirty="0">
              <a:latin typeface="Arial Narrow" panose="020B0606020202030204" pitchFamily="34" charset="0"/>
            </a:endParaRPr>
          </a:p>
          <a:p>
            <a:pPr lvl="1"/>
            <a:r>
              <a:rPr lang="en-US" sz="2800" dirty="0">
                <a:latin typeface="Arial Narrow" panose="020B0606020202030204" pitchFamily="34" charset="0"/>
              </a:rPr>
              <a:t>Your District Deputy</a:t>
            </a:r>
          </a:p>
          <a:p>
            <a:pPr lvl="1"/>
            <a:r>
              <a:rPr lang="en-US" sz="2800" b="1" dirty="0">
                <a:solidFill>
                  <a:srgbClr val="FF0000"/>
                </a:solidFill>
                <a:effectLst>
                  <a:outerShdw blurRad="38100" dist="38100" dir="2700000" algn="tl">
                    <a:srgbClr val="000000">
                      <a:alpha val="43137"/>
                    </a:srgbClr>
                  </a:outerShdw>
                </a:effectLst>
                <a:latin typeface="Arial Narrow" panose="020B0606020202030204" pitchFamily="34" charset="0"/>
              </a:rPr>
              <a:t>NEVER SEND FORMS TO STATE DEPUTY </a:t>
            </a:r>
            <a:r>
              <a:rPr lang="en-US" sz="2800" dirty="0">
                <a:latin typeface="Arial Narrow" panose="020B0606020202030204" pitchFamily="34" charset="0"/>
              </a:rPr>
              <a:t>unless by specific request.</a:t>
            </a:r>
          </a:p>
        </p:txBody>
      </p:sp>
    </p:spTree>
    <p:extLst>
      <p:ext uri="{BB962C8B-B14F-4D97-AF65-F5344CB8AC3E}">
        <p14:creationId xmlns:p14="http://schemas.microsoft.com/office/powerpoint/2010/main" val="3848657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Forms Summary</a:t>
            </a:r>
            <a:endParaRPr lang="en-US" sz="3600" dirty="0"/>
          </a:p>
        </p:txBody>
      </p:sp>
      <p:graphicFrame>
        <p:nvGraphicFramePr>
          <p:cNvPr id="9" name="Table 8">
            <a:extLst>
              <a:ext uri="{FF2B5EF4-FFF2-40B4-BE49-F238E27FC236}">
                <a16:creationId xmlns:a16="http://schemas.microsoft.com/office/drawing/2014/main" id="{042295F5-B1EA-43F2-9B34-EE7E357A57CA}"/>
              </a:ext>
            </a:extLst>
          </p:cNvPr>
          <p:cNvGraphicFramePr>
            <a:graphicFrameLocks noGrp="1"/>
          </p:cNvGraphicFramePr>
          <p:nvPr>
            <p:extLst>
              <p:ext uri="{D42A27DB-BD31-4B8C-83A1-F6EECF244321}">
                <p14:modId xmlns:p14="http://schemas.microsoft.com/office/powerpoint/2010/main" val="826671987"/>
              </p:ext>
            </p:extLst>
          </p:nvPr>
        </p:nvGraphicFramePr>
        <p:xfrm>
          <a:off x="538845" y="1612900"/>
          <a:ext cx="7792355" cy="3886200"/>
        </p:xfrm>
        <a:graphic>
          <a:graphicData uri="http://schemas.openxmlformats.org/drawingml/2006/table">
            <a:tbl>
              <a:tblPr>
                <a:tableStyleId>{5C22544A-7EE6-4342-B048-85BDC9FD1C3A}</a:tableStyleId>
              </a:tblPr>
              <a:tblGrid>
                <a:gridCol w="6659632">
                  <a:extLst>
                    <a:ext uri="{9D8B030D-6E8A-4147-A177-3AD203B41FA5}">
                      <a16:colId xmlns:a16="http://schemas.microsoft.com/office/drawing/2014/main" val="577348818"/>
                    </a:ext>
                  </a:extLst>
                </a:gridCol>
                <a:gridCol w="1132723">
                  <a:extLst>
                    <a:ext uri="{9D8B030D-6E8A-4147-A177-3AD203B41FA5}">
                      <a16:colId xmlns:a16="http://schemas.microsoft.com/office/drawing/2014/main" val="3896167887"/>
                    </a:ext>
                  </a:extLst>
                </a:gridCol>
              </a:tblGrid>
              <a:tr h="323850">
                <a:tc>
                  <a:txBody>
                    <a:bodyPr/>
                    <a:lstStyle/>
                    <a:p>
                      <a:pPr algn="l" fontAlgn="b"/>
                      <a:r>
                        <a:rPr lang="en-US" sz="2000" b="1" kern="1200" dirty="0">
                          <a:solidFill>
                            <a:schemeClr val="tx1"/>
                          </a:solidFill>
                          <a:latin typeface="Arial Narrow" panose="020B0606020202030204" pitchFamily="34" charset="0"/>
                          <a:ea typeface="+mn-ea"/>
                          <a:cs typeface="+mn-cs"/>
                        </a:rPr>
                        <a:t>Forms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b="1" kern="1200" dirty="0">
                          <a:solidFill>
                            <a:schemeClr val="tx1"/>
                          </a:solidFill>
                          <a:latin typeface="Arial Narrow" panose="020B0606020202030204" pitchFamily="34" charset="0"/>
                          <a:ea typeface="+mn-ea"/>
                          <a:cs typeface="+mn-cs"/>
                        </a:rPr>
                        <a:t>Due Date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8940012"/>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4584 Partnership Profile Report with Special Olympics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1/31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9418708"/>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1728 Annual Survey of Fraternal Activity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1/31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33704"/>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1295-2 Semiannual Council Audit (due February)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2/15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8712442"/>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SP-7 Columbian Award Application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6/30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8575019"/>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2863 RSVP and Plaque Application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6/30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8895763"/>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2630 Annual Report KofC Round Table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6/30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4445786"/>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10057 Food For Families Report Form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6/30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5126563"/>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185 Report of Officers Chosen for Term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7/1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2687280"/>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365 Service Program Personnel Report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3472005"/>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Form 1295-1 Semiannual Council Audit (due August)</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8/15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2016070"/>
                  </a:ext>
                </a:extLst>
              </a:tr>
              <a:tr h="323850">
                <a:tc>
                  <a:txBody>
                    <a:bodyPr/>
                    <a:lstStyle/>
                    <a:p>
                      <a:pPr algn="l" fontAlgn="b"/>
                      <a:r>
                        <a:rPr lang="en-US" sz="2000" kern="1200" dirty="0">
                          <a:solidFill>
                            <a:schemeClr val="tx1"/>
                          </a:solidFill>
                          <a:latin typeface="Arial Narrow" panose="020B0606020202030204" pitchFamily="34" charset="0"/>
                          <a:ea typeface="+mn-ea"/>
                          <a:cs typeface="+mn-cs"/>
                        </a:rPr>
                        <a:t>Convention Credentials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2000" kern="1200" dirty="0">
                          <a:solidFill>
                            <a:schemeClr val="tx1"/>
                          </a:solidFill>
                          <a:latin typeface="Arial Narrow" panose="020B0606020202030204" pitchFamily="34" charset="0"/>
                          <a:ea typeface="+mn-ea"/>
                          <a:cs typeface="+mn-cs"/>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820303"/>
                  </a:ext>
                </a:extLst>
              </a:tr>
            </a:tbl>
          </a:graphicData>
        </a:graphic>
      </p:graphicFrame>
    </p:spTree>
    <p:extLst>
      <p:ext uri="{BB962C8B-B14F-4D97-AF65-F5344CB8AC3E}">
        <p14:creationId xmlns:p14="http://schemas.microsoft.com/office/powerpoint/2010/main" val="3323000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5A274BA-D73A-4401-AA12-9FBD4ACF0981}"/>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Financial Secretary Timeline</a:t>
            </a:r>
            <a:endParaRPr lang="en-US" sz="3600" dirty="0"/>
          </a:p>
        </p:txBody>
      </p:sp>
      <p:sp>
        <p:nvSpPr>
          <p:cNvPr id="5" name="TextBox 4">
            <a:extLst>
              <a:ext uri="{FF2B5EF4-FFF2-40B4-BE49-F238E27FC236}">
                <a16:creationId xmlns:a16="http://schemas.microsoft.com/office/drawing/2014/main" id="{C8D7058D-63FA-46D7-8FCB-BCF746220CB8}"/>
              </a:ext>
            </a:extLst>
          </p:cNvPr>
          <p:cNvSpPr txBox="1"/>
          <p:nvPr/>
        </p:nvSpPr>
        <p:spPr>
          <a:xfrm>
            <a:off x="244876" y="2314744"/>
            <a:ext cx="1107765" cy="738664"/>
          </a:xfrm>
          <a:prstGeom prst="rect">
            <a:avLst/>
          </a:prstGeom>
          <a:noFill/>
          <a:ln w="3175">
            <a:solidFill>
              <a:schemeClr val="tx1"/>
            </a:solidFill>
          </a:ln>
        </p:spPr>
        <p:txBody>
          <a:bodyPr wrap="square" rtlCol="0">
            <a:spAutoFit/>
          </a:bodyPr>
          <a:lstStyle/>
          <a:p>
            <a:pPr algn="ctr"/>
            <a:r>
              <a:rPr lang="en-US" sz="1400" dirty="0">
                <a:solidFill>
                  <a:srgbClr val="0000FF"/>
                </a:solidFill>
                <a:latin typeface="Arial Narrow" panose="020B0606020202030204" pitchFamily="34" charset="0"/>
              </a:rPr>
              <a:t>7/1</a:t>
            </a:r>
          </a:p>
          <a:p>
            <a:pPr algn="ctr"/>
            <a:r>
              <a:rPr lang="en-US" sz="1400" dirty="0">
                <a:solidFill>
                  <a:srgbClr val="0000FF"/>
                </a:solidFill>
                <a:latin typeface="Arial Narrow" panose="020B0606020202030204" pitchFamily="34" charset="0"/>
              </a:rPr>
              <a:t>Beginning of Fraternal Year</a:t>
            </a:r>
          </a:p>
        </p:txBody>
      </p:sp>
      <p:sp>
        <p:nvSpPr>
          <p:cNvPr id="66" name="TextBox 65">
            <a:extLst>
              <a:ext uri="{FF2B5EF4-FFF2-40B4-BE49-F238E27FC236}">
                <a16:creationId xmlns:a16="http://schemas.microsoft.com/office/drawing/2014/main" id="{2B24F3F0-882C-49B2-B3A5-EE96C8FDDD74}"/>
              </a:ext>
            </a:extLst>
          </p:cNvPr>
          <p:cNvSpPr txBox="1"/>
          <p:nvPr/>
        </p:nvSpPr>
        <p:spPr>
          <a:xfrm>
            <a:off x="180474" y="3947950"/>
            <a:ext cx="1279029" cy="1227324"/>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7/1</a:t>
            </a:r>
            <a:br>
              <a:rPr lang="en-US" sz="1400" dirty="0">
                <a:latin typeface="Arial Narrow" panose="020B0606020202030204" pitchFamily="34" charset="0"/>
              </a:rPr>
            </a:br>
            <a:r>
              <a:rPr lang="en-US" sz="1400" dirty="0">
                <a:latin typeface="Arial Narrow" panose="020B0606020202030204" pitchFamily="34" charset="0"/>
              </a:rPr>
              <a:t>Form 185 Report of Officers Chosen for Term</a:t>
            </a:r>
          </a:p>
        </p:txBody>
      </p:sp>
      <p:sp>
        <p:nvSpPr>
          <p:cNvPr id="68" name="TextBox 67">
            <a:extLst>
              <a:ext uri="{FF2B5EF4-FFF2-40B4-BE49-F238E27FC236}">
                <a16:creationId xmlns:a16="http://schemas.microsoft.com/office/drawing/2014/main" id="{986FBF94-0CA7-4A60-ABFC-18F5565C86C7}"/>
              </a:ext>
            </a:extLst>
          </p:cNvPr>
          <p:cNvSpPr txBox="1"/>
          <p:nvPr/>
        </p:nvSpPr>
        <p:spPr>
          <a:xfrm>
            <a:off x="745619" y="1071093"/>
            <a:ext cx="1578849" cy="996811"/>
          </a:xfrm>
          <a:prstGeom prst="rect">
            <a:avLst/>
          </a:prstGeom>
          <a:solidFill>
            <a:srgbClr val="FFFF99"/>
          </a:solidFill>
          <a:ln w="317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8/1</a:t>
            </a:r>
            <a:br>
              <a:rPr lang="en-US" sz="1400" dirty="0">
                <a:latin typeface="Arial Narrow" panose="020B0606020202030204" pitchFamily="34" charset="0"/>
              </a:rPr>
            </a:br>
            <a:r>
              <a:rPr lang="en-US" sz="1400" dirty="0">
                <a:latin typeface="Arial Narrow" panose="020B0606020202030204" pitchFamily="34" charset="0"/>
              </a:rPr>
              <a:t>Form 365 Service Program Personnel Report</a:t>
            </a:r>
          </a:p>
        </p:txBody>
      </p:sp>
      <p:sp>
        <p:nvSpPr>
          <p:cNvPr id="70" name="TextBox 69">
            <a:extLst>
              <a:ext uri="{FF2B5EF4-FFF2-40B4-BE49-F238E27FC236}">
                <a16:creationId xmlns:a16="http://schemas.microsoft.com/office/drawing/2014/main" id="{EB96868D-8ED7-4443-8B4D-2AFC43E2BE1A}"/>
              </a:ext>
            </a:extLst>
          </p:cNvPr>
          <p:cNvSpPr txBox="1"/>
          <p:nvPr/>
        </p:nvSpPr>
        <p:spPr>
          <a:xfrm>
            <a:off x="1010265" y="5276895"/>
            <a:ext cx="1403826"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8/15</a:t>
            </a:r>
            <a:br>
              <a:rPr lang="en-US" sz="1400" dirty="0">
                <a:latin typeface="Arial Narrow" panose="020B0606020202030204" pitchFamily="34" charset="0"/>
              </a:rPr>
            </a:br>
            <a:r>
              <a:rPr lang="en-US" sz="1400" dirty="0">
                <a:latin typeface="Arial Narrow" panose="020B0606020202030204" pitchFamily="34" charset="0"/>
              </a:rPr>
              <a:t>Form 1295-1 Semiannual Council Audit</a:t>
            </a:r>
          </a:p>
        </p:txBody>
      </p:sp>
      <p:sp>
        <p:nvSpPr>
          <p:cNvPr id="72" name="TextBox 71">
            <a:extLst>
              <a:ext uri="{FF2B5EF4-FFF2-40B4-BE49-F238E27FC236}">
                <a16:creationId xmlns:a16="http://schemas.microsoft.com/office/drawing/2014/main" id="{C9F56DC6-FA09-488D-BC31-0661A0332E04}"/>
              </a:ext>
            </a:extLst>
          </p:cNvPr>
          <p:cNvSpPr txBox="1"/>
          <p:nvPr/>
        </p:nvSpPr>
        <p:spPr>
          <a:xfrm>
            <a:off x="1792585" y="2289927"/>
            <a:ext cx="1063767" cy="766300"/>
          </a:xfrm>
          <a:prstGeom prst="rect">
            <a:avLst/>
          </a:prstGeom>
          <a:noFill/>
          <a:ln w="317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9/1</a:t>
            </a:r>
            <a:br>
              <a:rPr lang="en-US" sz="1400" dirty="0">
                <a:latin typeface="Arial Narrow" panose="020B0606020202030204" pitchFamily="34" charset="0"/>
              </a:rPr>
            </a:br>
            <a:r>
              <a:rPr lang="en-US" sz="1400" dirty="0">
                <a:latin typeface="Arial Narrow" panose="020B0606020202030204" pitchFamily="34" charset="0"/>
              </a:rPr>
              <a:t>Convention Credentials</a:t>
            </a:r>
          </a:p>
        </p:txBody>
      </p:sp>
      <p:sp>
        <p:nvSpPr>
          <p:cNvPr id="80" name="TextBox 79">
            <a:extLst>
              <a:ext uri="{FF2B5EF4-FFF2-40B4-BE49-F238E27FC236}">
                <a16:creationId xmlns:a16="http://schemas.microsoft.com/office/drawing/2014/main" id="{0E42B1A4-C630-44C7-8A21-F4A8214B00BC}"/>
              </a:ext>
            </a:extLst>
          </p:cNvPr>
          <p:cNvSpPr txBox="1"/>
          <p:nvPr/>
        </p:nvSpPr>
        <p:spPr>
          <a:xfrm>
            <a:off x="7590918" y="4110867"/>
            <a:ext cx="1479932" cy="996811"/>
          </a:xfrm>
          <a:prstGeom prst="rect">
            <a:avLst/>
          </a:prstGeom>
          <a:solidFill>
            <a:srgbClr val="FFFF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6/30</a:t>
            </a:r>
            <a:br>
              <a:rPr lang="en-US" sz="1400" dirty="0">
                <a:latin typeface="Arial Narrow" panose="020B0606020202030204" pitchFamily="34" charset="0"/>
              </a:rPr>
            </a:br>
            <a:r>
              <a:rPr lang="en-US" sz="1400" dirty="0">
                <a:latin typeface="Arial Narrow" panose="020B0606020202030204" pitchFamily="34" charset="0"/>
              </a:rPr>
              <a:t>Form SP-7 Columbian Award Application</a:t>
            </a:r>
          </a:p>
        </p:txBody>
      </p:sp>
      <p:sp>
        <p:nvSpPr>
          <p:cNvPr id="82" name="TextBox 81">
            <a:extLst>
              <a:ext uri="{FF2B5EF4-FFF2-40B4-BE49-F238E27FC236}">
                <a16:creationId xmlns:a16="http://schemas.microsoft.com/office/drawing/2014/main" id="{0ACFACC5-B7D8-421F-A06F-E5E43D560D72}"/>
              </a:ext>
            </a:extLst>
          </p:cNvPr>
          <p:cNvSpPr txBox="1"/>
          <p:nvPr/>
        </p:nvSpPr>
        <p:spPr>
          <a:xfrm>
            <a:off x="4815463" y="1997433"/>
            <a:ext cx="1319781" cy="996811"/>
          </a:xfrm>
          <a:prstGeom prst="rect">
            <a:avLst/>
          </a:prstGeom>
          <a:solidFill>
            <a:srgbClr val="FFFF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1/31</a:t>
            </a:r>
            <a:br>
              <a:rPr lang="en-US" sz="1400" dirty="0">
                <a:latin typeface="Arial Narrow" panose="020B0606020202030204" pitchFamily="34" charset="0"/>
              </a:rPr>
            </a:br>
            <a:r>
              <a:rPr lang="en-US" sz="1400" dirty="0">
                <a:latin typeface="Arial Narrow" panose="020B0606020202030204" pitchFamily="34" charset="0"/>
              </a:rPr>
              <a:t>Form 1728 Annual Survey of Fraternal Activity</a:t>
            </a:r>
          </a:p>
        </p:txBody>
      </p:sp>
      <p:sp>
        <p:nvSpPr>
          <p:cNvPr id="84" name="TextBox 83">
            <a:extLst>
              <a:ext uri="{FF2B5EF4-FFF2-40B4-BE49-F238E27FC236}">
                <a16:creationId xmlns:a16="http://schemas.microsoft.com/office/drawing/2014/main" id="{2509DCE9-C6E2-4DCA-A18B-AFAAB8CD692F}"/>
              </a:ext>
            </a:extLst>
          </p:cNvPr>
          <p:cNvSpPr txBox="1"/>
          <p:nvPr/>
        </p:nvSpPr>
        <p:spPr>
          <a:xfrm>
            <a:off x="5229914" y="4772826"/>
            <a:ext cx="1206808"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2/15</a:t>
            </a:r>
            <a:br>
              <a:rPr lang="en-US" sz="1400" dirty="0">
                <a:latin typeface="Arial Narrow" panose="020B0606020202030204" pitchFamily="34" charset="0"/>
              </a:rPr>
            </a:br>
            <a:r>
              <a:rPr lang="en-US" sz="1400" dirty="0">
                <a:latin typeface="Arial Narrow" panose="020B0606020202030204" pitchFamily="34" charset="0"/>
              </a:rPr>
              <a:t>Form 1295-2 Semiannual Council Audit </a:t>
            </a:r>
          </a:p>
        </p:txBody>
      </p:sp>
      <p:sp>
        <p:nvSpPr>
          <p:cNvPr id="93" name="TextBox 92">
            <a:extLst>
              <a:ext uri="{FF2B5EF4-FFF2-40B4-BE49-F238E27FC236}">
                <a16:creationId xmlns:a16="http://schemas.microsoft.com/office/drawing/2014/main" id="{08A584FC-911A-4DB4-A3EF-D5FFB7E81AE0}"/>
              </a:ext>
            </a:extLst>
          </p:cNvPr>
          <p:cNvSpPr txBox="1"/>
          <p:nvPr/>
        </p:nvSpPr>
        <p:spPr>
          <a:xfrm>
            <a:off x="7957938" y="2272789"/>
            <a:ext cx="1091095" cy="954107"/>
          </a:xfrm>
          <a:prstGeom prst="rect">
            <a:avLst/>
          </a:prstGeom>
          <a:noFill/>
          <a:ln w="9525">
            <a:solidFill>
              <a:schemeClr val="tx1"/>
            </a:solidFill>
          </a:ln>
        </p:spPr>
        <p:txBody>
          <a:bodyPr wrap="square" rtlCol="0">
            <a:spAutoFit/>
          </a:bodyPr>
          <a:lstStyle/>
          <a:p>
            <a:pPr algn="ctr"/>
            <a:r>
              <a:rPr lang="en-US" sz="1400" dirty="0">
                <a:solidFill>
                  <a:srgbClr val="0000FF"/>
                </a:solidFill>
                <a:latin typeface="Arial Narrow" panose="020B0606020202030204" pitchFamily="34" charset="0"/>
              </a:rPr>
              <a:t>6/30</a:t>
            </a:r>
          </a:p>
          <a:p>
            <a:pPr algn="ctr"/>
            <a:r>
              <a:rPr lang="en-US" sz="1400" dirty="0">
                <a:solidFill>
                  <a:srgbClr val="0000FF"/>
                </a:solidFill>
                <a:latin typeface="Arial Narrow" panose="020B0606020202030204" pitchFamily="34" charset="0"/>
              </a:rPr>
              <a:t>End of Fraternal Year</a:t>
            </a:r>
          </a:p>
        </p:txBody>
      </p:sp>
      <p:sp>
        <p:nvSpPr>
          <p:cNvPr id="95" name="TextBox 94">
            <a:extLst>
              <a:ext uri="{FF2B5EF4-FFF2-40B4-BE49-F238E27FC236}">
                <a16:creationId xmlns:a16="http://schemas.microsoft.com/office/drawing/2014/main" id="{724DA608-F866-4428-AC1A-1D3F57339FCB}"/>
              </a:ext>
            </a:extLst>
          </p:cNvPr>
          <p:cNvSpPr txBox="1"/>
          <p:nvPr/>
        </p:nvSpPr>
        <p:spPr>
          <a:xfrm>
            <a:off x="7590918" y="5271232"/>
            <a:ext cx="1479932"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6/30</a:t>
            </a:r>
            <a:br>
              <a:rPr lang="en-US" sz="1400" dirty="0">
                <a:latin typeface="Arial Narrow" panose="020B0606020202030204" pitchFamily="34" charset="0"/>
              </a:rPr>
            </a:br>
            <a:r>
              <a:rPr lang="en-US" sz="1400" dirty="0">
                <a:latin typeface="Arial Narrow" panose="020B0606020202030204" pitchFamily="34" charset="0"/>
              </a:rPr>
              <a:t>Form 2630 Annual Report KofC Round Table </a:t>
            </a:r>
          </a:p>
        </p:txBody>
      </p:sp>
      <p:pic>
        <p:nvPicPr>
          <p:cNvPr id="111" name="Picture 110">
            <a:extLst>
              <a:ext uri="{FF2B5EF4-FFF2-40B4-BE49-F238E27FC236}">
                <a16:creationId xmlns:a16="http://schemas.microsoft.com/office/drawing/2014/main" id="{62F09B42-4E3D-4122-A681-207467723ED6}"/>
              </a:ext>
            </a:extLst>
          </p:cNvPr>
          <p:cNvPicPr>
            <a:picLocks noChangeAspect="1"/>
          </p:cNvPicPr>
          <p:nvPr/>
        </p:nvPicPr>
        <p:blipFill>
          <a:blip r:embed="rId2"/>
          <a:stretch>
            <a:fillRect/>
          </a:stretch>
        </p:blipFill>
        <p:spPr>
          <a:xfrm>
            <a:off x="660262" y="3131082"/>
            <a:ext cx="8215631" cy="956392"/>
          </a:xfrm>
          <a:prstGeom prst="rect">
            <a:avLst/>
          </a:prstGeom>
        </p:spPr>
      </p:pic>
    </p:spTree>
    <p:extLst>
      <p:ext uri="{BB962C8B-B14F-4D97-AF65-F5344CB8AC3E}">
        <p14:creationId xmlns:p14="http://schemas.microsoft.com/office/powerpoint/2010/main" val="221121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Processes</a:t>
            </a:r>
            <a:endParaRPr lang="en-US" sz="3600" dirty="0"/>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538846" y="1181254"/>
            <a:ext cx="8065404" cy="4931909"/>
          </a:xfrm>
        </p:spPr>
        <p:txBody>
          <a:bodyPr>
            <a:noAutofit/>
          </a:bodyPr>
          <a:lstStyle/>
          <a:p>
            <a:r>
              <a:rPr lang="en-US" sz="3200" dirty="0">
                <a:latin typeface="Arial Narrow" panose="020B0606020202030204" pitchFamily="34" charset="0"/>
              </a:rPr>
              <a:t>Electronic Form 100 Membership (Candidate Tab)</a:t>
            </a:r>
          </a:p>
          <a:p>
            <a:r>
              <a:rPr lang="en-US" sz="3200" dirty="0">
                <a:latin typeface="Arial Narrow" panose="020B0606020202030204" pitchFamily="34" charset="0"/>
              </a:rPr>
              <a:t>E-Membership (Prospect Tab)</a:t>
            </a:r>
          </a:p>
          <a:p>
            <a:r>
              <a:rPr lang="en-US" sz="3200" dirty="0">
                <a:latin typeface="Arial Narrow" panose="020B0606020202030204" pitchFamily="34" charset="0"/>
              </a:rPr>
              <a:t>Handling Cash</a:t>
            </a:r>
          </a:p>
          <a:p>
            <a:r>
              <a:rPr lang="en-US" sz="3200" dirty="0">
                <a:latin typeface="Arial Narrow" panose="020B0606020202030204" pitchFamily="34" charset="0"/>
              </a:rPr>
              <a:t>Approving Council Bills</a:t>
            </a:r>
          </a:p>
          <a:p>
            <a:r>
              <a:rPr lang="en-US" sz="3200" dirty="0">
                <a:latin typeface="Arial Narrow" panose="020B0606020202030204" pitchFamily="34" charset="0"/>
              </a:rPr>
              <a:t>Member Billing</a:t>
            </a:r>
          </a:p>
          <a:p>
            <a:r>
              <a:rPr lang="en-US" sz="3200" dirty="0">
                <a:latin typeface="Arial Narrow" panose="020B0606020202030204" pitchFamily="34" charset="0"/>
              </a:rPr>
              <a:t>Suspensions</a:t>
            </a:r>
          </a:p>
          <a:p>
            <a:r>
              <a:rPr lang="en-US" sz="3200" dirty="0">
                <a:latin typeface="Arial Narrow" panose="020B0606020202030204" pitchFamily="34" charset="0"/>
              </a:rPr>
              <a:t>Withdrawals</a:t>
            </a:r>
          </a:p>
          <a:p>
            <a:endParaRPr lang="en-US" sz="2800" dirty="0">
              <a:latin typeface="Arial Narrow" panose="020B0606020202030204" pitchFamily="34" charset="0"/>
            </a:endParaRPr>
          </a:p>
        </p:txBody>
      </p:sp>
    </p:spTree>
    <p:extLst>
      <p:ext uri="{BB962C8B-B14F-4D97-AF65-F5344CB8AC3E}">
        <p14:creationId xmlns:p14="http://schemas.microsoft.com/office/powerpoint/2010/main" val="32659297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Processes – Member Management</a:t>
            </a:r>
            <a:endParaRPr lang="en-US" sz="3600" dirty="0"/>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5223164" y="1181254"/>
            <a:ext cx="3381085" cy="4931909"/>
          </a:xfrm>
        </p:spPr>
        <p:txBody>
          <a:bodyPr>
            <a:noAutofit/>
          </a:bodyPr>
          <a:lstStyle/>
          <a:p>
            <a:r>
              <a:rPr lang="en-US" dirty="0">
                <a:latin typeface="Arial Narrow" panose="020B0606020202030204" pitchFamily="34" charset="0"/>
              </a:rPr>
              <a:t>Submit Form 100</a:t>
            </a:r>
          </a:p>
          <a:p>
            <a:r>
              <a:rPr lang="en-US" dirty="0">
                <a:latin typeface="Arial Narrow" panose="020B0606020202030204" pitchFamily="34" charset="0"/>
              </a:rPr>
              <a:t>Update Membership Data</a:t>
            </a:r>
          </a:p>
          <a:p>
            <a:r>
              <a:rPr lang="en-US" dirty="0">
                <a:latin typeface="Arial Narrow" panose="020B0606020202030204" pitchFamily="34" charset="0"/>
              </a:rPr>
              <a:t>Record Member Deaths</a:t>
            </a:r>
          </a:p>
          <a:p>
            <a:r>
              <a:rPr lang="en-US" dirty="0">
                <a:latin typeface="Arial Narrow" panose="020B0606020202030204" pitchFamily="34" charset="0"/>
              </a:rPr>
              <a:t>Print Dues Cards</a:t>
            </a:r>
          </a:p>
          <a:p>
            <a:r>
              <a:rPr lang="en-US" dirty="0">
                <a:latin typeface="Arial Narrow" panose="020B0606020202030204" pitchFamily="34" charset="0"/>
              </a:rPr>
              <a:t>Document Dues Receipts</a:t>
            </a:r>
          </a:p>
          <a:p>
            <a:r>
              <a:rPr lang="en-US" dirty="0">
                <a:latin typeface="Arial Narrow" panose="020B0606020202030204" pitchFamily="34" charset="0"/>
              </a:rPr>
              <a:t>Get forms</a:t>
            </a:r>
          </a:p>
          <a:p>
            <a:r>
              <a:rPr lang="en-US" dirty="0">
                <a:latin typeface="Arial Narrow" panose="020B0606020202030204" pitchFamily="34" charset="0"/>
              </a:rPr>
              <a:t>Order Supplies</a:t>
            </a:r>
          </a:p>
          <a:p>
            <a:r>
              <a:rPr lang="en-US" dirty="0">
                <a:latin typeface="Arial Narrow" panose="020B0606020202030204" pitchFamily="34" charset="0"/>
              </a:rPr>
              <a:t>Email Membership</a:t>
            </a:r>
          </a:p>
          <a:p>
            <a:r>
              <a:rPr lang="en-US" dirty="0">
                <a:latin typeface="Arial Narrow" panose="020B0606020202030204" pitchFamily="34" charset="0"/>
              </a:rPr>
              <a:t>Get Various Reports</a:t>
            </a:r>
          </a:p>
          <a:p>
            <a:endParaRPr lang="en-US" sz="2800" dirty="0">
              <a:latin typeface="Arial Narrow" panose="020B0606020202030204" pitchFamily="34" charset="0"/>
            </a:endParaRPr>
          </a:p>
        </p:txBody>
      </p:sp>
      <p:grpSp>
        <p:nvGrpSpPr>
          <p:cNvPr id="7" name="Group 6">
            <a:extLst>
              <a:ext uri="{FF2B5EF4-FFF2-40B4-BE49-F238E27FC236}">
                <a16:creationId xmlns:a16="http://schemas.microsoft.com/office/drawing/2014/main" id="{851ECA13-5523-4A00-8B8F-28FEE38288EB}"/>
              </a:ext>
            </a:extLst>
          </p:cNvPr>
          <p:cNvGrpSpPr/>
          <p:nvPr/>
        </p:nvGrpSpPr>
        <p:grpSpPr>
          <a:xfrm>
            <a:off x="358734" y="1085421"/>
            <a:ext cx="4753593" cy="4276288"/>
            <a:chOff x="289462" y="1045501"/>
            <a:chExt cx="4434937" cy="4392409"/>
          </a:xfrm>
        </p:grpSpPr>
        <p:pic>
          <p:nvPicPr>
            <p:cNvPr id="10" name="Picture 9">
              <a:extLst>
                <a:ext uri="{FF2B5EF4-FFF2-40B4-BE49-F238E27FC236}">
                  <a16:creationId xmlns:a16="http://schemas.microsoft.com/office/drawing/2014/main" id="{55D4B6C1-F323-4525-AF2B-F16FF00EA3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9462" y="1045501"/>
              <a:ext cx="4434937" cy="1253200"/>
            </a:xfrm>
            <a:prstGeom prst="rect">
              <a:avLst/>
            </a:prstGeom>
          </p:spPr>
        </p:pic>
        <p:pic>
          <p:nvPicPr>
            <p:cNvPr id="11" name="Picture 10">
              <a:extLst>
                <a:ext uri="{FF2B5EF4-FFF2-40B4-BE49-F238E27FC236}">
                  <a16:creationId xmlns:a16="http://schemas.microsoft.com/office/drawing/2014/main" id="{54AE4407-6BBD-48C7-9371-81931731A1C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462" y="2298701"/>
              <a:ext cx="4434937" cy="3139209"/>
            </a:xfrm>
            <a:prstGeom prst="rect">
              <a:avLst/>
            </a:prstGeom>
          </p:spPr>
        </p:pic>
      </p:grpSp>
    </p:spTree>
    <p:extLst>
      <p:ext uri="{BB962C8B-B14F-4D97-AF65-F5344CB8AC3E}">
        <p14:creationId xmlns:p14="http://schemas.microsoft.com/office/powerpoint/2010/main" val="229130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ge result for american flag background"/>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77243" y="1129146"/>
            <a:ext cx="4211783" cy="237283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91BD5EF-B9EE-481A-AC96-761B36250662}"/>
              </a:ext>
            </a:extLst>
          </p:cNvPr>
          <p:cNvSpPr/>
          <p:nvPr/>
        </p:nvSpPr>
        <p:spPr>
          <a:xfrm>
            <a:off x="526351" y="3850199"/>
            <a:ext cx="8113566" cy="2062103"/>
          </a:xfrm>
          <a:prstGeom prst="rect">
            <a:avLst/>
          </a:prstGeom>
        </p:spPr>
        <p:txBody>
          <a:bodyPr wrap="square">
            <a:spAutoFit/>
          </a:bodyPr>
          <a:lstStyle/>
          <a:p>
            <a:r>
              <a:rPr lang="en-US" sz="3200" dirty="0">
                <a:solidFill>
                  <a:srgbClr val="202122"/>
                </a:solidFill>
                <a:latin typeface="Arial" panose="020B0604020202020204" pitchFamily="34" charset="0"/>
              </a:rPr>
              <a:t>I </a:t>
            </a:r>
            <a:r>
              <a:rPr lang="en-US" sz="3200" b="1" dirty="0">
                <a:solidFill>
                  <a:srgbClr val="222222"/>
                </a:solidFill>
                <a:latin typeface="Arial Narrow" panose="020B0606020202030204" pitchFamily="34" charset="0"/>
              </a:rPr>
              <a:t>pledge allegiance to the Flag of the United States of America, and to the Republic for which it stands, one Nation under God, indivisible, with liberty and justice for all</a:t>
            </a:r>
          </a:p>
        </p:txBody>
      </p:sp>
      <p:sp>
        <p:nvSpPr>
          <p:cNvPr id="12" name="Parallelogram 11">
            <a:extLst>
              <a:ext uri="{FF2B5EF4-FFF2-40B4-BE49-F238E27FC236}">
                <a16:creationId xmlns:a16="http://schemas.microsoft.com/office/drawing/2014/main" id="{5716BC81-F573-4947-89CC-3CAECD1A54F8}"/>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effectLst>
                  <a:outerShdw blurRad="38100" dist="38100" dir="2700000" algn="tl">
                    <a:srgbClr val="000000">
                      <a:alpha val="43137"/>
                    </a:srgbClr>
                  </a:outerShdw>
                </a:effectLst>
                <a:latin typeface="Arial Narrow" panose="020B0606020202030204" pitchFamily="34" charset="0"/>
              </a:rPr>
              <a:t>Pledge of Allegiance</a:t>
            </a:r>
            <a:endParaRPr lang="en-US" sz="3600" dirty="0"/>
          </a:p>
        </p:txBody>
      </p:sp>
    </p:spTree>
    <p:extLst>
      <p:ext uri="{BB962C8B-B14F-4D97-AF65-F5344CB8AC3E}">
        <p14:creationId xmlns:p14="http://schemas.microsoft.com/office/powerpoint/2010/main" val="626635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Electronic Form 100 Membership </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377371" y="3888692"/>
            <a:ext cx="6840847" cy="2969307"/>
          </a:xfrm>
        </p:spPr>
        <p:txBody>
          <a:bodyPr>
            <a:noAutofit/>
          </a:bodyPr>
          <a:lstStyle/>
          <a:p>
            <a:r>
              <a:rPr lang="en-US" dirty="0">
                <a:latin typeface="Arial Narrow" panose="020B0606020202030204" pitchFamily="34" charset="0"/>
              </a:rPr>
              <a:t>Used to submit Form 100 for Adds and Transfers.</a:t>
            </a:r>
          </a:p>
          <a:p>
            <a:r>
              <a:rPr lang="en-US" dirty="0">
                <a:latin typeface="Arial Narrow" panose="020B0606020202030204" pitchFamily="34" charset="0"/>
              </a:rPr>
              <a:t>Does not require any signature.</a:t>
            </a:r>
          </a:p>
          <a:p>
            <a:r>
              <a:rPr lang="en-US" dirty="0">
                <a:latin typeface="Arial Narrow" panose="020B0606020202030204" pitchFamily="34" charset="0"/>
              </a:rPr>
              <a:t>Hit the Add Button, and drop down appears to add member info</a:t>
            </a:r>
          </a:p>
          <a:p>
            <a:r>
              <a:rPr lang="en-US" dirty="0">
                <a:latin typeface="Arial Narrow" panose="020B0606020202030204" pitchFamily="34" charset="0"/>
              </a:rPr>
              <a:t>Once member takes his Exemplification, fill in Ceremonial date and hit add.</a:t>
            </a:r>
            <a:endParaRPr lang="en-US" sz="2400" dirty="0">
              <a:latin typeface="Arial Narrow" panose="020B0606020202030204" pitchFamily="34" charset="0"/>
            </a:endParaRPr>
          </a:p>
        </p:txBody>
      </p:sp>
      <p:pic>
        <p:nvPicPr>
          <p:cNvPr id="2" name="Picture 1">
            <a:extLst>
              <a:ext uri="{FF2B5EF4-FFF2-40B4-BE49-F238E27FC236}">
                <a16:creationId xmlns:a16="http://schemas.microsoft.com/office/drawing/2014/main" id="{484BEF23-474D-487C-9EF1-1DE5C962356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34291" y="1059542"/>
            <a:ext cx="7689273" cy="2656115"/>
          </a:xfrm>
          <a:prstGeom prst="rect">
            <a:avLst/>
          </a:prstGeom>
        </p:spPr>
      </p:pic>
      <p:sp>
        <p:nvSpPr>
          <p:cNvPr id="3" name="Oval 2">
            <a:extLst>
              <a:ext uri="{FF2B5EF4-FFF2-40B4-BE49-F238E27FC236}">
                <a16:creationId xmlns:a16="http://schemas.microsoft.com/office/drawing/2014/main" id="{F68646EA-C739-4761-9A40-EDD0F86B774B}"/>
              </a:ext>
            </a:extLst>
          </p:cNvPr>
          <p:cNvSpPr/>
          <p:nvPr/>
        </p:nvSpPr>
        <p:spPr>
          <a:xfrm>
            <a:off x="4793673" y="1128817"/>
            <a:ext cx="1219200" cy="4433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C1EB783-C132-4A00-94EE-A8353B147BFD}"/>
              </a:ext>
            </a:extLst>
          </p:cNvPr>
          <p:cNvSpPr/>
          <p:nvPr/>
        </p:nvSpPr>
        <p:spPr>
          <a:xfrm>
            <a:off x="6567055" y="2694381"/>
            <a:ext cx="1219200" cy="4433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Form 100 - Knights of Columbus - Utah">
            <a:extLst>
              <a:ext uri="{FF2B5EF4-FFF2-40B4-BE49-F238E27FC236}">
                <a16:creationId xmlns:a16="http://schemas.microsoft.com/office/drawing/2014/main" id="{2647280E-6AC3-4A0F-98D0-04BB3DA4D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8218" y="4620491"/>
            <a:ext cx="1428750" cy="1009650"/>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76F89190-C100-4F76-8F8A-2C58D8BCC547}"/>
              </a:ext>
            </a:extLst>
          </p:cNvPr>
          <p:cNvSpPr/>
          <p:nvPr/>
        </p:nvSpPr>
        <p:spPr>
          <a:xfrm>
            <a:off x="7101031" y="4328679"/>
            <a:ext cx="1663123" cy="1593273"/>
          </a:xfrm>
          <a:prstGeom prst="ellipse">
            <a:avLst/>
          </a:prstGeom>
          <a:noFill/>
          <a:ln w="762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F33E155-D85C-47E5-8D4B-C7A9BCC0BE4E}"/>
              </a:ext>
            </a:extLst>
          </p:cNvPr>
          <p:cNvCxnSpPr>
            <a:cxnSpLocks/>
            <a:stCxn id="6" idx="3"/>
            <a:endCxn id="6" idx="7"/>
          </p:cNvCxnSpPr>
          <p:nvPr/>
        </p:nvCxnSpPr>
        <p:spPr>
          <a:xfrm flipV="1">
            <a:off x="7344590" y="4562008"/>
            <a:ext cx="1176005" cy="1126615"/>
          </a:xfrm>
          <a:prstGeom prst="line">
            <a:avLst/>
          </a:prstGeom>
          <a:ln w="57150">
            <a:solidFill>
              <a:srgbClr val="FF5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321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D5C797-B460-48DF-BBA3-7B0D946C8DF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8460" y="1041074"/>
            <a:ext cx="7736114" cy="2075543"/>
          </a:xfrm>
          <a:prstGeom prst="rect">
            <a:avLst/>
          </a:prstGeom>
        </p:spPr>
      </p:pic>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Electronic Form 100 Membership </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629640" y="3318918"/>
            <a:ext cx="7884719" cy="1153236"/>
          </a:xfrm>
        </p:spPr>
        <p:txBody>
          <a:bodyPr>
            <a:noAutofit/>
          </a:bodyPr>
          <a:lstStyle/>
          <a:p>
            <a:r>
              <a:rPr lang="en-US" sz="3200" dirty="0">
                <a:latin typeface="Arial Narrow" panose="020B0606020202030204" pitchFamily="34" charset="0"/>
              </a:rPr>
              <a:t>Once a member joins Online, the State E-Membership Director will add them to your Prospect list. </a:t>
            </a:r>
          </a:p>
          <a:p>
            <a:r>
              <a:rPr lang="en-US" sz="3200" dirty="0">
                <a:latin typeface="Arial Narrow" panose="020B0606020202030204" pitchFamily="34" charset="0"/>
              </a:rPr>
              <a:t>Reach out to the Prospect to have him take his Exemplification (Online or in Person)</a:t>
            </a:r>
          </a:p>
          <a:p>
            <a:r>
              <a:rPr lang="en-US" sz="3200" dirty="0">
                <a:latin typeface="Arial Narrow" panose="020B0606020202030204" pitchFamily="34" charset="0"/>
              </a:rPr>
              <a:t>Hit the Add Button, and drop down appears to add member info</a:t>
            </a:r>
            <a:endParaRPr lang="en-US" sz="2800" dirty="0">
              <a:latin typeface="Arial Narrow" panose="020B0606020202030204" pitchFamily="34" charset="0"/>
            </a:endParaRPr>
          </a:p>
        </p:txBody>
      </p:sp>
      <p:sp>
        <p:nvSpPr>
          <p:cNvPr id="3" name="Oval 2">
            <a:extLst>
              <a:ext uri="{FF2B5EF4-FFF2-40B4-BE49-F238E27FC236}">
                <a16:creationId xmlns:a16="http://schemas.microsoft.com/office/drawing/2014/main" id="{F68646EA-C739-4761-9A40-EDD0F86B774B}"/>
              </a:ext>
            </a:extLst>
          </p:cNvPr>
          <p:cNvSpPr/>
          <p:nvPr/>
        </p:nvSpPr>
        <p:spPr>
          <a:xfrm>
            <a:off x="3962400" y="1115433"/>
            <a:ext cx="1219200" cy="4433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1C1EB783-C132-4A00-94EE-A8353B147BFD}"/>
              </a:ext>
            </a:extLst>
          </p:cNvPr>
          <p:cNvSpPr/>
          <p:nvPr/>
        </p:nvSpPr>
        <p:spPr>
          <a:xfrm>
            <a:off x="5888183" y="2334163"/>
            <a:ext cx="1219200" cy="4433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9211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awsuit claims 10 world's largest banks rigged market for US ...">
            <a:extLst>
              <a:ext uri="{FF2B5EF4-FFF2-40B4-BE49-F238E27FC236}">
                <a16:creationId xmlns:a16="http://schemas.microsoft.com/office/drawing/2014/main" id="{B28AAC16-9572-4736-A302-D184F64770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612" y="4246473"/>
            <a:ext cx="1918968" cy="1079420"/>
          </a:xfrm>
          <a:prstGeom prst="rect">
            <a:avLst/>
          </a:prstGeom>
          <a:noFill/>
          <a:extLst>
            <a:ext uri="{909E8E84-426E-40DD-AFC4-6F175D3DCCD1}">
              <a14:hiddenFill xmlns:a14="http://schemas.microsoft.com/office/drawing/2010/main">
                <a:solidFill>
                  <a:srgbClr val="FFFFFF"/>
                </a:solidFill>
              </a14:hiddenFill>
            </a:ext>
          </a:extLst>
        </p:spPr>
      </p:pic>
      <p:sp>
        <p:nvSpPr>
          <p:cNvPr id="35" name="Teardrop 34">
            <a:extLst>
              <a:ext uri="{FF2B5EF4-FFF2-40B4-BE49-F238E27FC236}">
                <a16:creationId xmlns:a16="http://schemas.microsoft.com/office/drawing/2014/main" id="{B9257B6E-1170-4751-968D-C608F7F29407}"/>
              </a:ext>
            </a:extLst>
          </p:cNvPr>
          <p:cNvSpPr/>
          <p:nvPr/>
        </p:nvSpPr>
        <p:spPr>
          <a:xfrm rot="2700000">
            <a:off x="5000754" y="3920971"/>
            <a:ext cx="1857229" cy="185722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ardrop 17">
            <a:extLst>
              <a:ext uri="{FF2B5EF4-FFF2-40B4-BE49-F238E27FC236}">
                <a16:creationId xmlns:a16="http://schemas.microsoft.com/office/drawing/2014/main" id="{845A2887-E1A8-441C-9F6F-7CEC26198BCF}"/>
              </a:ext>
            </a:extLst>
          </p:cNvPr>
          <p:cNvSpPr/>
          <p:nvPr/>
        </p:nvSpPr>
        <p:spPr>
          <a:xfrm rot="2700000">
            <a:off x="4042811" y="1604413"/>
            <a:ext cx="1857229" cy="1857229"/>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Handling Cash</a:t>
            </a:r>
          </a:p>
        </p:txBody>
      </p:sp>
      <p:graphicFrame>
        <p:nvGraphicFramePr>
          <p:cNvPr id="15" name="Diagram 14">
            <a:extLst>
              <a:ext uri="{FF2B5EF4-FFF2-40B4-BE49-F238E27FC236}">
                <a16:creationId xmlns:a16="http://schemas.microsoft.com/office/drawing/2014/main" id="{A6042EC9-DCED-4A26-92DE-F4EA17295E2C}"/>
              </a:ext>
            </a:extLst>
          </p:cNvPr>
          <p:cNvGraphicFramePr/>
          <p:nvPr>
            <p:extLst>
              <p:ext uri="{D42A27DB-BD31-4B8C-83A1-F6EECF244321}">
                <p14:modId xmlns:p14="http://schemas.microsoft.com/office/powerpoint/2010/main" val="179842042"/>
              </p:ext>
            </p:extLst>
          </p:nvPr>
        </p:nvGraphicFramePr>
        <p:xfrm>
          <a:off x="-214085" y="574900"/>
          <a:ext cx="6166754" cy="3899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id="{D8173F19-D3D1-4BA1-B986-1CD566C329F5}"/>
              </a:ext>
            </a:extLst>
          </p:cNvPr>
          <p:cNvGraphicFramePr/>
          <p:nvPr>
            <p:extLst>
              <p:ext uri="{D42A27DB-BD31-4B8C-83A1-F6EECF244321}">
                <p14:modId xmlns:p14="http://schemas.microsoft.com/office/powerpoint/2010/main" val="3641162565"/>
              </p:ext>
            </p:extLst>
          </p:nvPr>
        </p:nvGraphicFramePr>
        <p:xfrm>
          <a:off x="724468" y="2900021"/>
          <a:ext cx="6166754" cy="3899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0" name="Straight Connector 19">
            <a:extLst>
              <a:ext uri="{FF2B5EF4-FFF2-40B4-BE49-F238E27FC236}">
                <a16:creationId xmlns:a16="http://schemas.microsoft.com/office/drawing/2014/main" id="{DBB05684-A7D9-4A34-A0AC-9B4A6ADFB2D9}"/>
              </a:ext>
            </a:extLst>
          </p:cNvPr>
          <p:cNvCxnSpPr/>
          <p:nvPr/>
        </p:nvCxnSpPr>
        <p:spPr>
          <a:xfrm>
            <a:off x="333829" y="3679371"/>
            <a:ext cx="6589485"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25A07DD-DD93-46DA-AE62-B0A68AF053CA}"/>
              </a:ext>
            </a:extLst>
          </p:cNvPr>
          <p:cNvCxnSpPr/>
          <p:nvPr/>
        </p:nvCxnSpPr>
        <p:spPr>
          <a:xfrm>
            <a:off x="346529" y="3717471"/>
            <a:ext cx="0" cy="111941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601952E-4C7E-40E9-85C5-D78051D274E4}"/>
              </a:ext>
            </a:extLst>
          </p:cNvPr>
          <p:cNvCxnSpPr/>
          <p:nvPr/>
        </p:nvCxnSpPr>
        <p:spPr>
          <a:xfrm>
            <a:off x="6891222" y="2559957"/>
            <a:ext cx="0" cy="1119414"/>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896C7C6-50CB-449E-BC7D-3452E27ED372}"/>
              </a:ext>
            </a:extLst>
          </p:cNvPr>
          <p:cNvCxnSpPr>
            <a:stCxn id="18" idx="7"/>
          </p:cNvCxnSpPr>
          <p:nvPr/>
        </p:nvCxnSpPr>
        <p:spPr>
          <a:xfrm flipV="1">
            <a:off x="6284685" y="2533027"/>
            <a:ext cx="638629" cy="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72A2FCD-EC16-4D47-B440-37B375162904}"/>
              </a:ext>
            </a:extLst>
          </p:cNvPr>
          <p:cNvCxnSpPr/>
          <p:nvPr/>
        </p:nvCxnSpPr>
        <p:spPr>
          <a:xfrm>
            <a:off x="344148" y="4809219"/>
            <a:ext cx="805996"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370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ardrop 9">
            <a:extLst>
              <a:ext uri="{FF2B5EF4-FFF2-40B4-BE49-F238E27FC236}">
                <a16:creationId xmlns:a16="http://schemas.microsoft.com/office/drawing/2014/main" id="{796B25EA-ACFF-42F9-98DC-762EB5BFF4FF}"/>
              </a:ext>
            </a:extLst>
          </p:cNvPr>
          <p:cNvSpPr/>
          <p:nvPr/>
        </p:nvSpPr>
        <p:spPr>
          <a:xfrm rot="2700000">
            <a:off x="4864790" y="1244827"/>
            <a:ext cx="1409473" cy="1409473"/>
          </a:xfrm>
          <a:prstGeom prst="teardrop">
            <a:avLst>
              <a:gd name="adj" fmla="val 10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Approving Council Bills</a:t>
            </a:r>
          </a:p>
        </p:txBody>
      </p:sp>
      <p:graphicFrame>
        <p:nvGraphicFramePr>
          <p:cNvPr id="5" name="Diagram 4">
            <a:extLst>
              <a:ext uri="{FF2B5EF4-FFF2-40B4-BE49-F238E27FC236}">
                <a16:creationId xmlns:a16="http://schemas.microsoft.com/office/drawing/2014/main" id="{293B99FE-E80F-40E5-97DE-3D2BA2A85DE0}"/>
              </a:ext>
            </a:extLst>
          </p:cNvPr>
          <p:cNvGraphicFramePr/>
          <p:nvPr>
            <p:extLst>
              <p:ext uri="{D42A27DB-BD31-4B8C-83A1-F6EECF244321}">
                <p14:modId xmlns:p14="http://schemas.microsoft.com/office/powerpoint/2010/main" val="3709002137"/>
              </p:ext>
            </p:extLst>
          </p:nvPr>
        </p:nvGraphicFramePr>
        <p:xfrm>
          <a:off x="173842" y="0"/>
          <a:ext cx="6166754" cy="3899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A544E5EA-F8CE-4C2A-89F3-43E4259BC04D}"/>
              </a:ext>
            </a:extLst>
          </p:cNvPr>
          <p:cNvGraphicFramePr/>
          <p:nvPr>
            <p:extLst>
              <p:ext uri="{D42A27DB-BD31-4B8C-83A1-F6EECF244321}">
                <p14:modId xmlns:p14="http://schemas.microsoft.com/office/powerpoint/2010/main" val="2160589493"/>
              </p:ext>
            </p:extLst>
          </p:nvPr>
        </p:nvGraphicFramePr>
        <p:xfrm>
          <a:off x="2303885" y="1637957"/>
          <a:ext cx="6166754" cy="3899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1" name="Straight Connector 10">
            <a:extLst>
              <a:ext uri="{FF2B5EF4-FFF2-40B4-BE49-F238E27FC236}">
                <a16:creationId xmlns:a16="http://schemas.microsoft.com/office/drawing/2014/main" id="{D5C7600C-DB2F-45AB-8FA6-7CE87B561501}"/>
              </a:ext>
            </a:extLst>
          </p:cNvPr>
          <p:cNvCxnSpPr>
            <a:cxnSpLocks/>
          </p:cNvCxnSpPr>
          <p:nvPr/>
        </p:nvCxnSpPr>
        <p:spPr>
          <a:xfrm>
            <a:off x="1827904" y="2778888"/>
            <a:ext cx="5368961" cy="0"/>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BAE47E-2B76-45D2-B649-B6477FD59096}"/>
              </a:ext>
            </a:extLst>
          </p:cNvPr>
          <p:cNvCxnSpPr>
            <a:cxnSpLocks/>
          </p:cNvCxnSpPr>
          <p:nvPr/>
        </p:nvCxnSpPr>
        <p:spPr>
          <a:xfrm>
            <a:off x="1856025" y="2778888"/>
            <a:ext cx="0" cy="849002"/>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9BB6A39-D785-452F-A33E-97590E07930B}"/>
              </a:ext>
            </a:extLst>
          </p:cNvPr>
          <p:cNvCxnSpPr>
            <a:cxnSpLocks/>
          </p:cNvCxnSpPr>
          <p:nvPr/>
        </p:nvCxnSpPr>
        <p:spPr>
          <a:xfrm>
            <a:off x="7171199" y="1949562"/>
            <a:ext cx="0" cy="829326"/>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85E83D-A4A9-40CE-AFC1-658EACEA67C7}"/>
              </a:ext>
            </a:extLst>
          </p:cNvPr>
          <p:cNvCxnSpPr/>
          <p:nvPr/>
        </p:nvCxnSpPr>
        <p:spPr>
          <a:xfrm flipV="1">
            <a:off x="6560463" y="1949562"/>
            <a:ext cx="638629" cy="1"/>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56E7CA6-6C1D-45F5-A30B-E1A55C492C5D}"/>
              </a:ext>
            </a:extLst>
          </p:cNvPr>
          <p:cNvCxnSpPr/>
          <p:nvPr/>
        </p:nvCxnSpPr>
        <p:spPr>
          <a:xfrm>
            <a:off x="1843325" y="3627890"/>
            <a:ext cx="805996" cy="0"/>
          </a:xfrm>
          <a:prstGeom prst="straightConnector1">
            <a:avLst/>
          </a:prstGeom>
          <a:ln w="571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252742B-CF8B-4E43-97DA-6DE75942779F}"/>
              </a:ext>
            </a:extLst>
          </p:cNvPr>
          <p:cNvSpPr/>
          <p:nvPr/>
        </p:nvSpPr>
        <p:spPr>
          <a:xfrm>
            <a:off x="538844" y="4476891"/>
            <a:ext cx="7931795" cy="1062443"/>
          </a:xfrm>
          <a:prstGeom prst="rect">
            <a:avLst/>
          </a:prstGeom>
          <a:solidFill>
            <a:srgbClr val="FFFF99"/>
          </a:solidFill>
          <a:effectLst>
            <a:outerShdw blurRad="50800" dist="114300" dir="378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effectLst>
                  <a:outerShdw blurRad="38100" dist="38100" dir="2700000" algn="tl">
                    <a:srgbClr val="000000">
                      <a:alpha val="43137"/>
                    </a:srgbClr>
                  </a:outerShdw>
                </a:effectLst>
                <a:latin typeface="Arial Narrow" panose="020B0606020202030204" pitchFamily="34" charset="0"/>
              </a:rPr>
              <a:t>Per Supreme Bylaws, Two Signatures Required.  The State will check! </a:t>
            </a:r>
            <a:endParaRPr lang="en-US"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3608453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Approving Council Bills</a:t>
            </a:r>
          </a:p>
        </p:txBody>
      </p:sp>
      <p:sp>
        <p:nvSpPr>
          <p:cNvPr id="3" name="Content Placeholder 2">
            <a:extLst>
              <a:ext uri="{FF2B5EF4-FFF2-40B4-BE49-F238E27FC236}">
                <a16:creationId xmlns:a16="http://schemas.microsoft.com/office/drawing/2014/main" id="{31DAFE49-35F9-441B-8488-62A10E96FFF6}"/>
              </a:ext>
            </a:extLst>
          </p:cNvPr>
          <p:cNvSpPr>
            <a:spLocks noGrp="1"/>
          </p:cNvSpPr>
          <p:nvPr>
            <p:ph idx="1"/>
          </p:nvPr>
        </p:nvSpPr>
        <p:spPr>
          <a:xfrm>
            <a:off x="538845" y="1253331"/>
            <a:ext cx="7886700" cy="4351338"/>
          </a:xfrm>
        </p:spPr>
        <p:txBody>
          <a:bodyPr>
            <a:normAutofit/>
          </a:bodyPr>
          <a:lstStyle/>
          <a:p>
            <a:r>
              <a:rPr lang="en-US" altLang="en-US" sz="3200" dirty="0">
                <a:latin typeface="Arial Narrow" panose="020B0606020202030204" pitchFamily="34" charset="0"/>
              </a:rPr>
              <a:t>Bills that can be paid </a:t>
            </a:r>
            <a:r>
              <a:rPr lang="en-US" altLang="en-US" sz="3200" b="1" u="sng" dirty="0">
                <a:latin typeface="Arial Narrow" panose="020B0606020202030204" pitchFamily="34" charset="0"/>
              </a:rPr>
              <a:t>without council approval</a:t>
            </a:r>
            <a:r>
              <a:rPr lang="en-US" altLang="en-US" sz="3200" dirty="0">
                <a:latin typeface="Arial Narrow" panose="020B0606020202030204" pitchFamily="34" charset="0"/>
              </a:rPr>
              <a:t>:</a:t>
            </a:r>
          </a:p>
          <a:p>
            <a:pPr lvl="1"/>
            <a:r>
              <a:rPr lang="en-US" altLang="en-US" sz="2800" dirty="0">
                <a:latin typeface="Arial Narrow" panose="020B0606020202030204" pitchFamily="34" charset="0"/>
              </a:rPr>
              <a:t>Supreme per capita which includes Catholic Advertising</a:t>
            </a:r>
          </a:p>
          <a:p>
            <a:pPr lvl="1"/>
            <a:r>
              <a:rPr lang="en-US" altLang="en-US" sz="2800" dirty="0">
                <a:latin typeface="Arial Narrow" panose="020B0606020202030204" pitchFamily="34" charset="0"/>
              </a:rPr>
              <a:t>Supply invoices from Supreme</a:t>
            </a:r>
          </a:p>
          <a:p>
            <a:pPr lvl="1"/>
            <a:r>
              <a:rPr lang="en-US" altLang="en-US" sz="2800" dirty="0">
                <a:latin typeface="Arial Narrow" panose="020B0606020202030204" pitchFamily="34" charset="0"/>
              </a:rPr>
              <a:t>State per capita and assessments</a:t>
            </a:r>
          </a:p>
          <a:p>
            <a:pPr lvl="1"/>
            <a:r>
              <a:rPr lang="en-US" altLang="en-US" sz="2800" dirty="0">
                <a:latin typeface="Arial Narrow" panose="020B0606020202030204" pitchFamily="34" charset="0"/>
              </a:rPr>
              <a:t>Budgeted expense items pre-approved by majority of council membership at a regular business meeting.</a:t>
            </a:r>
          </a:p>
          <a:p>
            <a:endParaRPr lang="en-US" dirty="0"/>
          </a:p>
        </p:txBody>
      </p:sp>
    </p:spTree>
    <p:extLst>
      <p:ext uri="{BB962C8B-B14F-4D97-AF65-F5344CB8AC3E}">
        <p14:creationId xmlns:p14="http://schemas.microsoft.com/office/powerpoint/2010/main" val="2215617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Approving Council Bills</a:t>
            </a:r>
          </a:p>
        </p:txBody>
      </p:sp>
      <p:sp>
        <p:nvSpPr>
          <p:cNvPr id="3" name="Content Placeholder 2">
            <a:extLst>
              <a:ext uri="{FF2B5EF4-FFF2-40B4-BE49-F238E27FC236}">
                <a16:creationId xmlns:a16="http://schemas.microsoft.com/office/drawing/2014/main" id="{31DAFE49-35F9-441B-8488-62A10E96FFF6}"/>
              </a:ext>
            </a:extLst>
          </p:cNvPr>
          <p:cNvSpPr>
            <a:spLocks noGrp="1"/>
          </p:cNvSpPr>
          <p:nvPr>
            <p:ph idx="1"/>
          </p:nvPr>
        </p:nvSpPr>
        <p:spPr>
          <a:xfrm>
            <a:off x="538845" y="1253331"/>
            <a:ext cx="2536864" cy="4351338"/>
          </a:xfrm>
        </p:spPr>
        <p:txBody>
          <a:bodyPr>
            <a:normAutofit/>
          </a:bodyPr>
          <a:lstStyle/>
          <a:p>
            <a:pPr marL="0" indent="0">
              <a:buNone/>
            </a:pPr>
            <a:r>
              <a:rPr lang="en-US" altLang="en-US" sz="3200" dirty="0">
                <a:latin typeface="Arial Narrow" panose="020B0606020202030204" pitchFamily="34" charset="0"/>
              </a:rPr>
              <a:t>Sec #122 of Supreme By-Laws limits amount a Council can pay or transfer. </a:t>
            </a:r>
          </a:p>
          <a:p>
            <a:pPr marL="0" indent="0">
              <a:buNone/>
            </a:pPr>
            <a:endParaRPr lang="en-US" dirty="0"/>
          </a:p>
        </p:txBody>
      </p:sp>
      <p:pic>
        <p:nvPicPr>
          <p:cNvPr id="4" name="Picture 21">
            <a:extLst>
              <a:ext uri="{FF2B5EF4-FFF2-40B4-BE49-F238E27FC236}">
                <a16:creationId xmlns:a16="http://schemas.microsoft.com/office/drawing/2014/main" id="{01CD2118-C148-48D7-97B0-A04AB0FF11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849352" y="1087582"/>
            <a:ext cx="6170534" cy="5590309"/>
          </a:xfrm>
          <a:prstGeom prst="rect">
            <a:avLst/>
          </a:prstGeom>
        </p:spPr>
      </p:pic>
    </p:spTree>
    <p:extLst>
      <p:ext uri="{BB962C8B-B14F-4D97-AF65-F5344CB8AC3E}">
        <p14:creationId xmlns:p14="http://schemas.microsoft.com/office/powerpoint/2010/main" val="76237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Member Billing</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538845" y="1083718"/>
            <a:ext cx="7884719" cy="5024982"/>
          </a:xfrm>
        </p:spPr>
        <p:txBody>
          <a:bodyPr>
            <a:noAutofit/>
          </a:bodyPr>
          <a:lstStyle/>
          <a:p>
            <a:r>
              <a:rPr lang="en-US" altLang="en-US" sz="3200" dirty="0">
                <a:latin typeface="Arial Narrow" panose="020B0606020202030204" pitchFamily="34" charset="0"/>
              </a:rPr>
              <a:t>Approximate Dates, when using Calendar Year for Billing Dues</a:t>
            </a:r>
          </a:p>
          <a:p>
            <a:pPr lvl="1"/>
            <a:r>
              <a:rPr lang="en-US" altLang="en-US" sz="2800" dirty="0">
                <a:latin typeface="Arial Narrow" panose="020B0606020202030204" pitchFamily="34" charset="0"/>
              </a:rPr>
              <a:t>First billing - December  15th</a:t>
            </a:r>
          </a:p>
          <a:p>
            <a:pPr lvl="1"/>
            <a:r>
              <a:rPr lang="en-US" altLang="en-US" sz="2800" dirty="0">
                <a:latin typeface="Arial Narrow" panose="020B0606020202030204" pitchFamily="34" charset="0"/>
              </a:rPr>
              <a:t>Second billing - January  15th</a:t>
            </a:r>
          </a:p>
          <a:p>
            <a:pPr lvl="1"/>
            <a:r>
              <a:rPr lang="en-US" altLang="en-US" sz="2800" dirty="0">
                <a:latin typeface="Arial Narrow" panose="020B0606020202030204" pitchFamily="34" charset="0"/>
              </a:rPr>
              <a:t>Submit Delinquent member list   to Grand Knight – February 15th </a:t>
            </a:r>
          </a:p>
          <a:p>
            <a:pPr lvl="1"/>
            <a:r>
              <a:rPr lang="en-US" altLang="en-US" sz="2800" dirty="0">
                <a:latin typeface="Arial Narrow" panose="020B0606020202030204" pitchFamily="34" charset="0"/>
              </a:rPr>
              <a:t>If directed, send Knight Alert – by March 15th</a:t>
            </a:r>
          </a:p>
        </p:txBody>
      </p:sp>
    </p:spTree>
    <p:extLst>
      <p:ext uri="{BB962C8B-B14F-4D97-AF65-F5344CB8AC3E}">
        <p14:creationId xmlns:p14="http://schemas.microsoft.com/office/powerpoint/2010/main" val="11489766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Suspensions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538845" y="1083718"/>
            <a:ext cx="7884719" cy="5050382"/>
          </a:xfrm>
        </p:spPr>
        <p:txBody>
          <a:bodyPr>
            <a:noAutofit/>
          </a:bodyPr>
          <a:lstStyle/>
          <a:p>
            <a:r>
              <a:rPr lang="en-US" altLang="en-US" sz="3200" dirty="0">
                <a:latin typeface="Arial Narrow" panose="020B0606020202030204" pitchFamily="34" charset="0"/>
              </a:rPr>
              <a:t>When a member has not paid dues 30 days after he has been sent the Second Notice or about February 15th , someone from the retention committee should ideally make a </a:t>
            </a:r>
            <a:r>
              <a:rPr lang="en-US" altLang="en-US" sz="3200" b="1" dirty="0">
                <a:latin typeface="Arial Narrow" panose="020B0606020202030204" pitchFamily="34" charset="0"/>
              </a:rPr>
              <a:t>personal visit </a:t>
            </a:r>
            <a:r>
              <a:rPr lang="en-US" altLang="en-US" sz="3200" dirty="0">
                <a:latin typeface="Arial Narrow" panose="020B0606020202030204" pitchFamily="34" charset="0"/>
              </a:rPr>
              <a:t>to the member to explain benefits of membership and determine the reason for the delay in dues payment.</a:t>
            </a:r>
          </a:p>
          <a:p>
            <a:r>
              <a:rPr lang="en-US" altLang="en-US" sz="3200" dirty="0">
                <a:latin typeface="Arial Narrow" panose="020B0606020202030204" pitchFamily="34" charset="0"/>
              </a:rPr>
              <a:t>If a personal visit isn’t feasible, other contact methods should be used.</a:t>
            </a:r>
          </a:p>
          <a:p>
            <a:r>
              <a:rPr lang="en-US" altLang="en-US" sz="3200" dirty="0">
                <a:latin typeface="Arial Narrow" panose="020B0606020202030204" pitchFamily="34" charset="0"/>
              </a:rPr>
              <a:t>Results of this contact should be thoroughly documented.</a:t>
            </a:r>
          </a:p>
        </p:txBody>
      </p:sp>
    </p:spTree>
    <p:extLst>
      <p:ext uri="{BB962C8B-B14F-4D97-AF65-F5344CB8AC3E}">
        <p14:creationId xmlns:p14="http://schemas.microsoft.com/office/powerpoint/2010/main" val="3764604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Suspensions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538845" y="1083718"/>
            <a:ext cx="7884719" cy="5050382"/>
          </a:xfrm>
        </p:spPr>
        <p:txBody>
          <a:bodyPr>
            <a:noAutofit/>
          </a:bodyPr>
          <a:lstStyle/>
          <a:p>
            <a:r>
              <a:rPr lang="en-US" sz="3200" dirty="0">
                <a:latin typeface="Arial Narrow" panose="020B0606020202030204" pitchFamily="34" charset="0"/>
              </a:rPr>
              <a:t>Example of Retention Report – Member Management</a:t>
            </a:r>
          </a:p>
          <a:p>
            <a:endParaRPr lang="en-US" altLang="en-US" sz="3200" dirty="0">
              <a:latin typeface="Arial Narrow" panose="020B0606020202030204" pitchFamily="34" charset="0"/>
            </a:endParaRPr>
          </a:p>
        </p:txBody>
      </p:sp>
      <p:pic>
        <p:nvPicPr>
          <p:cNvPr id="5" name="Picture 4">
            <a:extLst>
              <a:ext uri="{FF2B5EF4-FFF2-40B4-BE49-F238E27FC236}">
                <a16:creationId xmlns:a16="http://schemas.microsoft.com/office/drawing/2014/main" id="{766AFE82-49C5-4B27-9EE6-1FE609105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868" t="17630" r="23656"/>
          <a:stretch>
            <a:fillRect/>
          </a:stretch>
        </p:blipFill>
        <p:spPr>
          <a:xfrm>
            <a:off x="720436" y="1978387"/>
            <a:ext cx="4724400" cy="4352925"/>
          </a:xfrm>
          <a:prstGeom prst="rect">
            <a:avLst/>
          </a:prstGeom>
        </p:spPr>
      </p:pic>
      <p:sp>
        <p:nvSpPr>
          <p:cNvPr id="6" name="TextBox 4">
            <a:extLst>
              <a:ext uri="{FF2B5EF4-FFF2-40B4-BE49-F238E27FC236}">
                <a16:creationId xmlns:a16="http://schemas.microsoft.com/office/drawing/2014/main" id="{C7C00DE5-965F-494D-8C14-DD83ACE93AFD}"/>
              </a:ext>
            </a:extLst>
          </p:cNvPr>
          <p:cNvSpPr txBox="1">
            <a:spLocks noChangeArrowheads="1"/>
          </p:cNvSpPr>
          <p:nvPr/>
        </p:nvSpPr>
        <p:spPr bwMode="auto">
          <a:xfrm>
            <a:off x="5749635" y="1978387"/>
            <a:ext cx="285461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eaLnBrk="1" hangingPunct="1">
              <a:spcBef>
                <a:spcPct val="0"/>
              </a:spcBef>
              <a:buClrTx/>
              <a:buSzTx/>
              <a:buFontTx/>
              <a:buNone/>
            </a:pPr>
            <a:r>
              <a:rPr lang="en-US" altLang="en-US" sz="3200" dirty="0">
                <a:latin typeface="Arial Narrow" panose="020B0606020202030204" pitchFamily="34" charset="0"/>
              </a:rPr>
              <a:t>Report from Member Management – Print Center – Billing Reports -Retention</a:t>
            </a:r>
          </a:p>
        </p:txBody>
      </p:sp>
    </p:spTree>
    <p:extLst>
      <p:ext uri="{BB962C8B-B14F-4D97-AF65-F5344CB8AC3E}">
        <p14:creationId xmlns:p14="http://schemas.microsoft.com/office/powerpoint/2010/main" val="1892046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Suspensions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400301" y="1125281"/>
            <a:ext cx="3853046" cy="5050382"/>
          </a:xfrm>
        </p:spPr>
        <p:txBody>
          <a:bodyPr>
            <a:noAutofit/>
          </a:bodyPr>
          <a:lstStyle/>
          <a:p>
            <a:pPr marL="0" indent="0">
              <a:buNone/>
            </a:pPr>
            <a:r>
              <a:rPr lang="en-US" sz="2000" dirty="0">
                <a:latin typeface="Arial Narrow" panose="020B0606020202030204" pitchFamily="34" charset="0"/>
              </a:rPr>
              <a:t>KNIGHT ALERT (available in Member Billing – print section)</a:t>
            </a:r>
            <a:br>
              <a:rPr lang="en-US" sz="2000" dirty="0">
                <a:latin typeface="Arial Narrow" panose="020B0606020202030204" pitchFamily="34" charset="0"/>
              </a:rPr>
            </a:br>
            <a:br>
              <a:rPr lang="en-US" sz="2000" dirty="0">
                <a:latin typeface="Arial Narrow" panose="020B0606020202030204" pitchFamily="34" charset="0"/>
              </a:rPr>
            </a:br>
            <a:r>
              <a:rPr lang="en-US" sz="2000" dirty="0">
                <a:latin typeface="Arial Narrow" panose="020B0606020202030204" pitchFamily="34" charset="0"/>
              </a:rPr>
              <a:t>After second contact or attempted contact,  all members that have not paid should be reported to the Grand Knight and Retention Committee.  Retention Committee could include the GK, DGK, Trustees, Retention Chairman and Field Agent .</a:t>
            </a:r>
            <a:br>
              <a:rPr lang="en-US" sz="2000" dirty="0">
                <a:latin typeface="Arial Narrow" panose="020B0606020202030204" pitchFamily="34" charset="0"/>
              </a:rPr>
            </a:br>
            <a:br>
              <a:rPr lang="en-US" sz="2000" dirty="0">
                <a:latin typeface="Arial Narrow" panose="020B0606020202030204" pitchFamily="34" charset="0"/>
              </a:rPr>
            </a:br>
            <a:r>
              <a:rPr lang="en-US" sz="2000" dirty="0">
                <a:latin typeface="Arial Narrow" panose="020B0606020202030204" pitchFamily="34" charset="0"/>
              </a:rPr>
              <a:t>Grand Knight sends the delinquent member a copy of this form informing of their possible suspension from the Order if their dues are not paid.</a:t>
            </a:r>
            <a:br>
              <a:rPr lang="en-US" sz="2000" dirty="0">
                <a:latin typeface="Arial Narrow" panose="020B0606020202030204" pitchFamily="34" charset="0"/>
              </a:rPr>
            </a:br>
            <a:r>
              <a:rPr lang="en-US" sz="2000" dirty="0">
                <a:latin typeface="Arial Narrow" panose="020B0606020202030204" pitchFamily="34" charset="0"/>
              </a:rPr>
              <a:t>.</a:t>
            </a:r>
            <a:endParaRPr lang="en-US" altLang="en-US" sz="2000" dirty="0">
              <a:latin typeface="Arial Narrow" panose="020B0606020202030204" pitchFamily="34" charset="0"/>
            </a:endParaRPr>
          </a:p>
        </p:txBody>
      </p:sp>
      <p:pic>
        <p:nvPicPr>
          <p:cNvPr id="7" name="Picture 2">
            <a:extLst>
              <a:ext uri="{FF2B5EF4-FFF2-40B4-BE49-F238E27FC236}">
                <a16:creationId xmlns:a16="http://schemas.microsoft.com/office/drawing/2014/main" id="{EFD46A95-78E5-4119-95B4-C92146448C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0" y="1125281"/>
            <a:ext cx="4378325" cy="5410200"/>
          </a:xfrm>
          <a:prstGeom prst="rect">
            <a:avLst/>
          </a:prstGeom>
          <a:noFill/>
        </p:spPr>
      </p:pic>
      <p:sp>
        <p:nvSpPr>
          <p:cNvPr id="2" name="Rectangle 1">
            <a:extLst>
              <a:ext uri="{FF2B5EF4-FFF2-40B4-BE49-F238E27FC236}">
                <a16:creationId xmlns:a16="http://schemas.microsoft.com/office/drawing/2014/main" id="{25AF4BAA-831E-49A5-8E20-2DEBDC9DD5D6}"/>
              </a:ext>
            </a:extLst>
          </p:cNvPr>
          <p:cNvSpPr/>
          <p:nvPr/>
        </p:nvSpPr>
        <p:spPr>
          <a:xfrm>
            <a:off x="4890655" y="2272146"/>
            <a:ext cx="1191490" cy="1108364"/>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0705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FFD7D2ED-6023-44F2-BC5B-DFA2E183460F}"/>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bg1"/>
                </a:solidFill>
                <a:effectLst>
                  <a:outerShdw blurRad="38100" dist="38100" dir="2700000" algn="tl">
                    <a:srgbClr val="000000">
                      <a:alpha val="43137"/>
                    </a:srgbClr>
                  </a:outerShdw>
                </a:effectLst>
                <a:latin typeface="Arial Narrow" panose="020B0606020202030204" pitchFamily="34" charset="0"/>
              </a:rPr>
              <a:t>Agenda</a:t>
            </a:r>
            <a:endParaRPr lang="en-US" sz="3600" dirty="0"/>
          </a:p>
        </p:txBody>
      </p:sp>
      <p:sp>
        <p:nvSpPr>
          <p:cNvPr id="3" name="Content Placeholder 2">
            <a:extLst>
              <a:ext uri="{FF2B5EF4-FFF2-40B4-BE49-F238E27FC236}">
                <a16:creationId xmlns:a16="http://schemas.microsoft.com/office/drawing/2014/main" id="{4521A5D8-682E-4621-9E97-C2F954F94F96}"/>
              </a:ext>
            </a:extLst>
          </p:cNvPr>
          <p:cNvSpPr>
            <a:spLocks noGrp="1"/>
          </p:cNvSpPr>
          <p:nvPr>
            <p:ph idx="1"/>
          </p:nvPr>
        </p:nvSpPr>
        <p:spPr>
          <a:xfrm>
            <a:off x="449942" y="1312784"/>
            <a:ext cx="8447313" cy="4351338"/>
          </a:xfrm>
        </p:spPr>
        <p:txBody>
          <a:bodyPr>
            <a:normAutofit/>
          </a:bodyPr>
          <a:lstStyle/>
          <a:p>
            <a:pPr lvl="0"/>
            <a:r>
              <a:rPr lang="en-US" sz="3200" b="1" dirty="0">
                <a:latin typeface="Arial Narrow" panose="020B0606020202030204" pitchFamily="34" charset="0"/>
              </a:rPr>
              <a:t>Welcome</a:t>
            </a:r>
            <a:endParaRPr lang="en-US" sz="3200" dirty="0">
              <a:latin typeface="Arial Narrow" panose="020B0606020202030204" pitchFamily="34" charset="0"/>
            </a:endParaRPr>
          </a:p>
          <a:p>
            <a:pPr lvl="0"/>
            <a:r>
              <a:rPr lang="en-US" sz="3200" b="1" dirty="0">
                <a:latin typeface="Arial Narrow" panose="020B0606020202030204" pitchFamily="34" charset="0"/>
              </a:rPr>
              <a:t>Opening Prayer</a:t>
            </a:r>
            <a:endParaRPr lang="en-US" sz="3200" dirty="0">
              <a:latin typeface="Arial Narrow" panose="020B0606020202030204" pitchFamily="34" charset="0"/>
            </a:endParaRPr>
          </a:p>
          <a:p>
            <a:r>
              <a:rPr lang="en-US" sz="3200" b="1" dirty="0">
                <a:latin typeface="Arial Narrow" panose="020B0606020202030204" pitchFamily="34" charset="0"/>
              </a:rPr>
              <a:t>Your Responsibilities as Financial Secretary (FS)</a:t>
            </a:r>
            <a:endParaRPr lang="en-US" sz="3200" dirty="0">
              <a:latin typeface="Arial Narrow" panose="020B0606020202030204" pitchFamily="34" charset="0"/>
            </a:endParaRPr>
          </a:p>
          <a:p>
            <a:r>
              <a:rPr lang="en-US" sz="3200" b="1" dirty="0">
                <a:latin typeface="Arial Narrow" panose="020B0606020202030204" pitchFamily="34" charset="0"/>
              </a:rPr>
              <a:t>Forms Jeopardy</a:t>
            </a:r>
          </a:p>
          <a:p>
            <a:r>
              <a:rPr lang="en-US" sz="3200" b="1" dirty="0">
                <a:latin typeface="Arial Narrow" panose="020B0606020202030204" pitchFamily="34" charset="0"/>
              </a:rPr>
              <a:t>FS Procedures</a:t>
            </a:r>
            <a:endParaRPr lang="en-US" sz="3200" dirty="0">
              <a:latin typeface="Arial Narrow" panose="020B0606020202030204" pitchFamily="34" charset="0"/>
            </a:endParaRPr>
          </a:p>
          <a:p>
            <a:r>
              <a:rPr lang="en-US" sz="3200" b="1" dirty="0">
                <a:latin typeface="Arial Narrow" panose="020B0606020202030204" pitchFamily="34" charset="0"/>
              </a:rPr>
              <a:t>FS Resources</a:t>
            </a:r>
          </a:p>
          <a:p>
            <a:r>
              <a:rPr lang="en-US" sz="3200" b="1" dirty="0">
                <a:latin typeface="Arial Narrow" panose="020B0606020202030204" pitchFamily="34" charset="0"/>
              </a:rPr>
              <a:t>Closing Prayer</a:t>
            </a:r>
            <a:endParaRPr lang="en-US" sz="3200" dirty="0">
              <a:latin typeface="Arial Narrow" panose="020B0606020202030204" pitchFamily="34" charset="0"/>
            </a:endParaRPr>
          </a:p>
          <a:p>
            <a:pPr marL="0" indent="0">
              <a:buNone/>
            </a:pPr>
            <a:endParaRPr lang="en-US" sz="3200" dirty="0">
              <a:latin typeface="Arial Narrow" panose="020B0606020202030204" pitchFamily="34" charset="0"/>
            </a:endParaRPr>
          </a:p>
        </p:txBody>
      </p:sp>
      <p:sp>
        <p:nvSpPr>
          <p:cNvPr id="6" name="TextBox 5">
            <a:extLst>
              <a:ext uri="{FF2B5EF4-FFF2-40B4-BE49-F238E27FC236}">
                <a16:creationId xmlns:a16="http://schemas.microsoft.com/office/drawing/2014/main" id="{F83BAC5D-8EAF-43C1-848C-A7FAD1EBD2C2}"/>
              </a:ext>
            </a:extLst>
          </p:cNvPr>
          <p:cNvSpPr txBox="1"/>
          <p:nvPr/>
        </p:nvSpPr>
        <p:spPr>
          <a:xfrm>
            <a:off x="979252" y="5767234"/>
            <a:ext cx="7566498" cy="830997"/>
          </a:xfrm>
          <a:prstGeom prst="rect">
            <a:avLst/>
          </a:prstGeom>
          <a:solidFill>
            <a:srgbClr val="FFFF99"/>
          </a:solidFill>
          <a:ln w="19050">
            <a:solidFill>
              <a:schemeClr val="tx1"/>
            </a:solidFill>
          </a:ln>
          <a:effectLst>
            <a:outerShdw blurRad="50800" dist="38100" dir="18900000" algn="bl" rotWithShape="0">
              <a:prstClr val="black">
                <a:alpha val="40000"/>
              </a:prstClr>
            </a:outerShdw>
          </a:effectLst>
        </p:spPr>
        <p:txBody>
          <a:bodyPr wrap="square">
            <a:spAutoFit/>
          </a:bodyPr>
          <a:lstStyle/>
          <a:p>
            <a:pPr algn="ctr"/>
            <a:r>
              <a:rPr lang="en-US" sz="2400" b="1" dirty="0">
                <a:latin typeface="Arial Narrow" panose="020B0606020202030204" pitchFamily="34" charset="0"/>
                <a:cs typeface="Times New Roman" panose="02020603050405020304" pitchFamily="18" charset="0"/>
              </a:rPr>
              <a:t>Documents and Slides Available Here</a:t>
            </a:r>
            <a:r>
              <a:rPr lang="en-US" sz="2400" dirty="0">
                <a:latin typeface="Arial Narrow" panose="020B0606020202030204" pitchFamily="34" charset="0"/>
                <a:cs typeface="Times New Roman" panose="02020603050405020304" pitchFamily="18" charset="0"/>
              </a:rPr>
              <a:t>:</a:t>
            </a:r>
          </a:p>
          <a:p>
            <a:pPr algn="ctr"/>
            <a:r>
              <a:rPr lang="en-US" sz="2400" b="1" dirty="0">
                <a:solidFill>
                  <a:srgbClr val="222222"/>
                </a:solidFill>
                <a:latin typeface="Arial Narrow" panose="020B0606020202030204" pitchFamily="34" charset="0"/>
              </a:rPr>
              <a:t>https://kofc-md.org/financial-secretary</a:t>
            </a:r>
            <a:r>
              <a:rPr lang="en-US" sz="2400" dirty="0">
                <a:solidFill>
                  <a:srgbClr val="222222"/>
                </a:solidFill>
                <a:latin typeface="Arial Narrow" panose="020B0606020202030204" pitchFamily="34" charset="0"/>
              </a:rPr>
              <a:t>/</a:t>
            </a:r>
            <a:endParaRPr lang="en-US" sz="2400" dirty="0">
              <a:latin typeface="Arial Narrow" panose="020B0606020202030204" pitchFamily="34" charset="0"/>
              <a:cs typeface="Times New Roman" panose="02020603050405020304" pitchFamily="18" charset="0"/>
            </a:endParaRPr>
          </a:p>
        </p:txBody>
      </p:sp>
    </p:spTree>
    <p:extLst>
      <p:ext uri="{BB962C8B-B14F-4D97-AF65-F5344CB8AC3E}">
        <p14:creationId xmlns:p14="http://schemas.microsoft.com/office/powerpoint/2010/main" val="2186696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3FE4E8F-7D2F-413E-8B03-96D57A9F69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253347" y="798513"/>
            <a:ext cx="4683125" cy="6059487"/>
          </a:xfrm>
          <a:prstGeom prst="rect">
            <a:avLst/>
          </a:prstGeom>
          <a:noFill/>
        </p:spPr>
      </p:pic>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Suspensions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400301" y="1125281"/>
            <a:ext cx="3853046" cy="5050382"/>
          </a:xfrm>
        </p:spPr>
        <p:txBody>
          <a:bodyPr>
            <a:noAutofit/>
          </a:bodyPr>
          <a:lstStyle/>
          <a:p>
            <a:pPr marL="0" indent="0">
              <a:buNone/>
            </a:pPr>
            <a:r>
              <a:rPr lang="en-US" sz="2000" dirty="0">
                <a:latin typeface="Arial Narrow" panose="020B0606020202030204" pitchFamily="34" charset="0"/>
              </a:rPr>
              <a:t>NOTICE OF INTENT TO RETAIN (available in Member Billing – print section)</a:t>
            </a:r>
            <a:br>
              <a:rPr lang="en-US" sz="2000" dirty="0">
                <a:latin typeface="Arial Narrow" panose="020B0606020202030204" pitchFamily="34" charset="0"/>
              </a:rPr>
            </a:br>
            <a:br>
              <a:rPr lang="en-US" sz="2000" dirty="0">
                <a:latin typeface="Arial Narrow" panose="020B0606020202030204" pitchFamily="34" charset="0"/>
              </a:rPr>
            </a:br>
            <a:r>
              <a:rPr lang="en-US" sz="2000" dirty="0">
                <a:latin typeface="Arial Narrow" panose="020B0606020202030204" pitchFamily="34" charset="0"/>
              </a:rPr>
              <a:t>If the member has not paid his dues within  about 15 days after the Knight Alert had been received, a Notice of Intent to Retain will be prepared. </a:t>
            </a:r>
            <a:br>
              <a:rPr lang="en-US" sz="2000" dirty="0">
                <a:latin typeface="Arial Narrow" panose="020B0606020202030204" pitchFamily="34" charset="0"/>
              </a:rPr>
            </a:br>
            <a:endParaRPr lang="en-US" altLang="en-US" sz="2000" dirty="0">
              <a:latin typeface="Arial Narrow" panose="020B0606020202030204" pitchFamily="34" charset="0"/>
            </a:endParaRPr>
          </a:p>
        </p:txBody>
      </p:sp>
    </p:spTree>
    <p:extLst>
      <p:ext uri="{BB962C8B-B14F-4D97-AF65-F5344CB8AC3E}">
        <p14:creationId xmlns:p14="http://schemas.microsoft.com/office/powerpoint/2010/main" val="6900536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Suspensions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400300" y="1125281"/>
            <a:ext cx="7829299" cy="5050382"/>
          </a:xfrm>
        </p:spPr>
        <p:txBody>
          <a:bodyPr>
            <a:noAutofit/>
          </a:bodyPr>
          <a:lstStyle/>
          <a:p>
            <a:r>
              <a:rPr lang="en-US" sz="3200" dirty="0">
                <a:latin typeface="Arial Narrow" panose="020B0606020202030204" pitchFamily="34" charset="0"/>
              </a:rPr>
              <a:t>Billing Process-Suspension   Form #1845-Notice of Intent to Retain</a:t>
            </a:r>
          </a:p>
          <a:p>
            <a:r>
              <a:rPr lang="en-US" altLang="en-US" sz="3200" dirty="0">
                <a:latin typeface="Arial Narrow" panose="020B0606020202030204" pitchFamily="34" charset="0"/>
              </a:rPr>
              <a:t>Mail original copy to delinquent member</a:t>
            </a:r>
          </a:p>
          <a:p>
            <a:r>
              <a:rPr lang="en-US" altLang="en-US" sz="3200" dirty="0">
                <a:latin typeface="Arial Narrow" panose="020B0606020202030204" pitchFamily="34" charset="0"/>
              </a:rPr>
              <a:t>Mail copy to Supreme  Membership Records.   Supreme Knight then and to the member.</a:t>
            </a:r>
          </a:p>
          <a:p>
            <a:r>
              <a:rPr lang="en-US" altLang="en-US" sz="3200" dirty="0">
                <a:latin typeface="Arial Narrow" panose="020B0606020202030204" pitchFamily="34" charset="0"/>
              </a:rPr>
              <a:t>State Deputy Gets Conservation Report and may gives advice</a:t>
            </a:r>
          </a:p>
          <a:p>
            <a:r>
              <a:rPr lang="en-US" altLang="en-US" sz="3200" dirty="0">
                <a:latin typeface="Arial Narrow" panose="020B0606020202030204" pitchFamily="34" charset="0"/>
              </a:rPr>
              <a:t>District Deputy Gets Conservation Report and contacts the member. </a:t>
            </a:r>
          </a:p>
          <a:p>
            <a:r>
              <a:rPr lang="en-US" altLang="en-US" sz="3200" dirty="0">
                <a:latin typeface="Arial Narrow" panose="020B0606020202030204" pitchFamily="34" charset="0"/>
              </a:rPr>
              <a:t>Council retains council copy</a:t>
            </a:r>
          </a:p>
        </p:txBody>
      </p:sp>
    </p:spTree>
    <p:extLst>
      <p:ext uri="{BB962C8B-B14F-4D97-AF65-F5344CB8AC3E}">
        <p14:creationId xmlns:p14="http://schemas.microsoft.com/office/powerpoint/2010/main" val="3168555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Suspensions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5043055" y="1125281"/>
            <a:ext cx="3186544" cy="5050382"/>
          </a:xfrm>
        </p:spPr>
        <p:txBody>
          <a:bodyPr>
            <a:noAutofit/>
          </a:bodyPr>
          <a:lstStyle/>
          <a:p>
            <a:pPr marL="0" indent="0" algn="ctr">
              <a:buNone/>
            </a:pPr>
            <a:r>
              <a:rPr lang="en-US" altLang="en-US" sz="3200" dirty="0">
                <a:latin typeface="Arial Narrow" panose="020B0606020202030204" pitchFamily="34" charset="0"/>
              </a:rPr>
              <a:t>Billing Process in Detail</a:t>
            </a:r>
          </a:p>
        </p:txBody>
      </p:sp>
      <p:pic>
        <p:nvPicPr>
          <p:cNvPr id="2" name="Picture 2">
            <a:extLst>
              <a:ext uri="{FF2B5EF4-FFF2-40B4-BE49-F238E27FC236}">
                <a16:creationId xmlns:a16="http://schemas.microsoft.com/office/drawing/2014/main" id="{4026601A-7C91-427D-8595-1BE87DBD4D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13" y="990600"/>
            <a:ext cx="4359275" cy="546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530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Suspensions</a:t>
            </a:r>
          </a:p>
        </p:txBody>
      </p:sp>
      <p:sp>
        <p:nvSpPr>
          <p:cNvPr id="3" name="Title 2">
            <a:extLst>
              <a:ext uri="{FF2B5EF4-FFF2-40B4-BE49-F238E27FC236}">
                <a16:creationId xmlns:a16="http://schemas.microsoft.com/office/drawing/2014/main" id="{FA142CDB-E456-44B8-A95A-1692F1D0C8B9}"/>
              </a:ext>
            </a:extLst>
          </p:cNvPr>
          <p:cNvSpPr>
            <a:spLocks noGrp="1"/>
          </p:cNvSpPr>
          <p:nvPr>
            <p:ph type="title"/>
          </p:nvPr>
        </p:nvSpPr>
        <p:spPr>
          <a:xfrm>
            <a:off x="1127414" y="886506"/>
            <a:ext cx="7886700" cy="580571"/>
          </a:xfrm>
        </p:spPr>
        <p:txBody>
          <a:bodyPr>
            <a:normAutofit fontScale="90000"/>
          </a:bodyPr>
          <a:lstStyle/>
          <a:p>
            <a:r>
              <a:rPr lang="en-US" sz="3600" dirty="0">
                <a:latin typeface="Arial Narrow" panose="020B0606020202030204" pitchFamily="34" charset="0"/>
                <a:ea typeface="+mn-ea"/>
                <a:cs typeface="+mn-cs"/>
              </a:rPr>
              <a:t>Cases that warrant special review:</a:t>
            </a:r>
            <a:endParaRPr lang="en-US" dirty="0">
              <a:latin typeface="Arial Narrow" panose="020B0606020202030204" pitchFamily="34" charset="0"/>
            </a:endParaRP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sz="half" idx="1"/>
          </p:nvPr>
        </p:nvSpPr>
        <p:spPr>
          <a:xfrm>
            <a:off x="571500" y="1467077"/>
            <a:ext cx="3886200" cy="4351338"/>
          </a:xfrm>
        </p:spPr>
        <p:txBody>
          <a:bodyPr>
            <a:noAutofit/>
          </a:bodyPr>
          <a:lstStyle/>
          <a:p>
            <a:r>
              <a:rPr lang="en-US" altLang="en-US" sz="2400" dirty="0">
                <a:latin typeface="Arial Narrow" panose="020B0606020202030204" pitchFamily="34" charset="0"/>
              </a:rPr>
              <a:t>Member has financial difficulty and unable to pay dues.   The Grand Knight can waive or partially waive dues, but this does not relieve the council from paying per capita.  </a:t>
            </a:r>
          </a:p>
          <a:p>
            <a:r>
              <a:rPr lang="en-US" altLang="en-US" sz="2400" dirty="0">
                <a:latin typeface="Arial Narrow" panose="020B0606020202030204" pitchFamily="34" charset="0"/>
              </a:rPr>
              <a:t>If member has medical problems which deter his ability to earn income or if totally disabled, then submit completed Form #1831.</a:t>
            </a:r>
          </a:p>
          <a:p>
            <a:endParaRPr lang="en-US" altLang="en-US" sz="2400" dirty="0"/>
          </a:p>
        </p:txBody>
      </p:sp>
      <p:sp>
        <p:nvSpPr>
          <p:cNvPr id="5" name="Content Placeholder 4">
            <a:extLst>
              <a:ext uri="{FF2B5EF4-FFF2-40B4-BE49-F238E27FC236}">
                <a16:creationId xmlns:a16="http://schemas.microsoft.com/office/drawing/2014/main" id="{96763FE7-6CFE-45F0-99AF-CCEAFF66BB99}"/>
              </a:ext>
            </a:extLst>
          </p:cNvPr>
          <p:cNvSpPr>
            <a:spLocks noGrp="1"/>
          </p:cNvSpPr>
          <p:nvPr>
            <p:ph sz="half" idx="2"/>
          </p:nvPr>
        </p:nvSpPr>
        <p:spPr>
          <a:xfrm>
            <a:off x="4572000" y="1467077"/>
            <a:ext cx="3886200" cy="4351338"/>
          </a:xfrm>
        </p:spPr>
        <p:txBody>
          <a:bodyPr>
            <a:noAutofit/>
          </a:bodyPr>
          <a:lstStyle/>
          <a:p>
            <a:r>
              <a:rPr lang="en-US" sz="2400" dirty="0">
                <a:latin typeface="Arial Narrow" panose="020B0606020202030204" pitchFamily="34" charset="0"/>
              </a:rPr>
              <a:t>Do not suspend anyone who is three or less years in arrears. </a:t>
            </a:r>
          </a:p>
          <a:p>
            <a:r>
              <a:rPr lang="en-US" sz="2400" dirty="0">
                <a:latin typeface="Arial Narrow" panose="020B0606020202030204" pitchFamily="34" charset="0"/>
              </a:rPr>
              <a:t>Do not suspend anyone who is within two years of reaching Honorary Life status.</a:t>
            </a:r>
          </a:p>
          <a:p>
            <a:r>
              <a:rPr lang="en-US" sz="2400" dirty="0">
                <a:latin typeface="Arial Narrow" panose="020B0606020202030204" pitchFamily="34" charset="0"/>
              </a:rPr>
              <a:t>If you absolutely must suspend someone have your Council’s Growth Chairman be prepared to replace him with two new members.</a:t>
            </a:r>
          </a:p>
          <a:p>
            <a:r>
              <a:rPr lang="en-US" sz="2400" dirty="0">
                <a:latin typeface="Arial Narrow" panose="020B0606020202030204" pitchFamily="34" charset="0"/>
              </a:rPr>
              <a:t>If you have five or more suspensions please spread them out over a few months.</a:t>
            </a:r>
          </a:p>
        </p:txBody>
      </p:sp>
    </p:spTree>
    <p:extLst>
      <p:ext uri="{BB962C8B-B14F-4D97-AF65-F5344CB8AC3E}">
        <p14:creationId xmlns:p14="http://schemas.microsoft.com/office/powerpoint/2010/main" val="30322337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Suspensions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400300" y="1125281"/>
            <a:ext cx="7829299" cy="5050382"/>
          </a:xfrm>
        </p:spPr>
        <p:txBody>
          <a:bodyPr>
            <a:noAutofit/>
          </a:bodyPr>
          <a:lstStyle/>
          <a:p>
            <a:pPr marL="0" indent="0">
              <a:buNone/>
            </a:pPr>
            <a:r>
              <a:rPr lang="en-US" sz="3200" dirty="0">
                <a:latin typeface="Arial Narrow" panose="020B0606020202030204" pitchFamily="34" charset="0"/>
              </a:rPr>
              <a:t>Other Suspension Actions</a:t>
            </a:r>
          </a:p>
          <a:p>
            <a:r>
              <a:rPr lang="en-US" altLang="en-US" sz="3200" dirty="0">
                <a:latin typeface="Arial Narrow" panose="020B0606020202030204" pitchFamily="34" charset="0"/>
              </a:rPr>
              <a:t>Suspension-Failure to remain Catholic. </a:t>
            </a:r>
          </a:p>
          <a:p>
            <a:pPr lvl="1"/>
            <a:r>
              <a:rPr lang="en-US" altLang="en-US" sz="2800" dirty="0">
                <a:latin typeface="Arial Narrow" panose="020B0606020202030204" pitchFamily="34" charset="0"/>
              </a:rPr>
              <a:t>Requires letter from member or  pastor attesting to this fact.</a:t>
            </a:r>
          </a:p>
          <a:p>
            <a:r>
              <a:rPr lang="en-US" altLang="en-US" sz="3200" dirty="0">
                <a:latin typeface="Arial Narrow" panose="020B0606020202030204" pitchFamily="34" charset="0"/>
              </a:rPr>
              <a:t>Suspension-Felony conviction.</a:t>
            </a:r>
          </a:p>
          <a:p>
            <a:pPr lvl="1"/>
            <a:r>
              <a:rPr lang="en-US" altLang="en-US" sz="2800" dirty="0">
                <a:latin typeface="Arial Narrow" panose="020B0606020202030204" pitchFamily="34" charset="0"/>
              </a:rPr>
              <a:t>Requires newspaper account of conviction or court documentation</a:t>
            </a:r>
            <a:endParaRPr lang="en-US" altLang="en-US" sz="3200" dirty="0">
              <a:latin typeface="Arial Narrow" panose="020B0606020202030204" pitchFamily="34" charset="0"/>
            </a:endParaRPr>
          </a:p>
          <a:p>
            <a:r>
              <a:rPr lang="en-US" altLang="en-US" sz="3200" dirty="0">
                <a:latin typeface="Arial Narrow" panose="020B0606020202030204" pitchFamily="34" charset="0"/>
              </a:rPr>
              <a:t>  Suspension-Misconduct.</a:t>
            </a:r>
          </a:p>
          <a:p>
            <a:pPr lvl="1"/>
            <a:r>
              <a:rPr lang="en-US" altLang="en-US" sz="2800" dirty="0">
                <a:latin typeface="Arial Narrow" panose="020B0606020202030204" pitchFamily="34" charset="0"/>
              </a:rPr>
              <a:t>For violating the Order’s laws </a:t>
            </a:r>
          </a:p>
          <a:p>
            <a:endParaRPr lang="en-US" altLang="en-US" sz="3200" dirty="0">
              <a:latin typeface="Arial Narrow" panose="020B0606020202030204" pitchFamily="34" charset="0"/>
            </a:endParaRPr>
          </a:p>
        </p:txBody>
      </p:sp>
    </p:spTree>
    <p:extLst>
      <p:ext uri="{BB962C8B-B14F-4D97-AF65-F5344CB8AC3E}">
        <p14:creationId xmlns:p14="http://schemas.microsoft.com/office/powerpoint/2010/main" val="29651489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Withdrawal Process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400300" y="1125281"/>
            <a:ext cx="7829299" cy="5050382"/>
          </a:xfrm>
        </p:spPr>
        <p:txBody>
          <a:bodyPr>
            <a:noAutofit/>
          </a:bodyPr>
          <a:lstStyle/>
          <a:p>
            <a:r>
              <a:rPr lang="en-US" altLang="en-US" sz="3200" dirty="0">
                <a:latin typeface="Arial Narrow" panose="020B0606020202030204" pitchFamily="34" charset="0"/>
              </a:rPr>
              <a:t>Member must send a personal letter (or an email), signed by him and mailed to the council or Membership Records.  The council forwards this document if applicable.  Requires a paper (or scanned version) Form 100</a:t>
            </a:r>
          </a:p>
          <a:p>
            <a:endParaRPr lang="en-US" altLang="en-US" sz="3200" dirty="0">
              <a:latin typeface="Arial Narrow" panose="020B0606020202030204" pitchFamily="34" charset="0"/>
            </a:endParaRPr>
          </a:p>
        </p:txBody>
      </p:sp>
    </p:spTree>
    <p:extLst>
      <p:ext uri="{BB962C8B-B14F-4D97-AF65-F5344CB8AC3E}">
        <p14:creationId xmlns:p14="http://schemas.microsoft.com/office/powerpoint/2010/main" val="12682605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Miscellaneous Processes</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400300" y="1125281"/>
            <a:ext cx="7829299" cy="5050382"/>
          </a:xfrm>
        </p:spPr>
        <p:txBody>
          <a:bodyPr>
            <a:noAutofit/>
          </a:bodyPr>
          <a:lstStyle/>
          <a:p>
            <a:r>
              <a:rPr lang="en-US" altLang="en-US" sz="3200" dirty="0">
                <a:latin typeface="Arial Narrow" panose="020B0606020202030204" pitchFamily="34" charset="0"/>
              </a:rPr>
              <a:t>Keep a record of ceremonial books &amp; maintain Constitutional Role </a:t>
            </a:r>
          </a:p>
          <a:p>
            <a:endParaRPr lang="en-US" altLang="en-US" sz="3200" dirty="0">
              <a:latin typeface="Arial Narrow" panose="020B0606020202030204" pitchFamily="34" charset="0"/>
            </a:endParaRPr>
          </a:p>
          <a:p>
            <a:endParaRPr lang="en-US" altLang="en-US" sz="3200" dirty="0">
              <a:latin typeface="Arial Narrow" panose="020B0606020202030204" pitchFamily="34" charset="0"/>
            </a:endParaRPr>
          </a:p>
          <a:p>
            <a:endParaRPr lang="en-US" altLang="en-US" sz="3200" dirty="0">
              <a:latin typeface="Arial Narrow" panose="020B0606020202030204" pitchFamily="34" charset="0"/>
            </a:endParaRPr>
          </a:p>
          <a:p>
            <a:endParaRPr lang="en-US" altLang="en-US" sz="3200" dirty="0">
              <a:latin typeface="Arial Narrow" panose="020B0606020202030204" pitchFamily="34" charset="0"/>
            </a:endParaRPr>
          </a:p>
          <a:p>
            <a:r>
              <a:rPr lang="en-US" altLang="en-US" sz="3200" dirty="0">
                <a:latin typeface="Arial Narrow" panose="020B0606020202030204" pitchFamily="34" charset="0"/>
              </a:rPr>
              <a:t>Order supplies as needed or requested by Grand Knight.</a:t>
            </a:r>
          </a:p>
          <a:p>
            <a:r>
              <a:rPr lang="en-US" altLang="en-US" sz="3200" dirty="0">
                <a:latin typeface="Arial Narrow" panose="020B0606020202030204" pitchFamily="34" charset="0"/>
              </a:rPr>
              <a:t>Provide Field Agent with assistance</a:t>
            </a:r>
          </a:p>
          <a:p>
            <a:endParaRPr lang="en-US" altLang="en-US" sz="3200" dirty="0">
              <a:latin typeface="Arial Narrow" panose="020B0606020202030204" pitchFamily="34" charset="0"/>
            </a:endParaRPr>
          </a:p>
        </p:txBody>
      </p:sp>
      <p:pic>
        <p:nvPicPr>
          <p:cNvPr id="1026" name="Picture 2">
            <a:extLst>
              <a:ext uri="{FF2B5EF4-FFF2-40B4-BE49-F238E27FC236}">
                <a16:creationId xmlns:a16="http://schemas.microsoft.com/office/drawing/2014/main" id="{9E789282-238F-4A8A-86C2-3F5673CA60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2293" y="1828800"/>
            <a:ext cx="2131957" cy="260465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9D70EB-FF57-4AFF-88E9-B1B29CF2091E}"/>
              </a:ext>
            </a:extLst>
          </p:cNvPr>
          <p:cNvSpPr txBox="1"/>
          <p:nvPr/>
        </p:nvSpPr>
        <p:spPr>
          <a:xfrm>
            <a:off x="538845" y="2120950"/>
            <a:ext cx="6319155" cy="2062103"/>
          </a:xfrm>
          <a:prstGeom prst="rect">
            <a:avLst/>
          </a:prstGeom>
          <a:noFill/>
        </p:spPr>
        <p:txBody>
          <a:bodyPr wrap="square">
            <a:spAutoFit/>
          </a:bodyPr>
          <a:lstStyle/>
          <a:p>
            <a:pPr lvl="1"/>
            <a:r>
              <a:rPr lang="en-US" altLang="en-US" sz="2800" dirty="0">
                <a:latin typeface="Arial Narrow" panose="020B0606020202030204" pitchFamily="34" charset="0"/>
              </a:rPr>
              <a:t>Supreme has come out with new Constitutional Role </a:t>
            </a:r>
          </a:p>
          <a:p>
            <a:pPr lvl="1"/>
            <a:r>
              <a:rPr lang="en-US" sz="1800" dirty="0">
                <a:solidFill>
                  <a:srgbClr val="3A393B"/>
                </a:solidFill>
                <a:effectLst/>
                <a:latin typeface="Arial" panose="020B0604020202020204" pitchFamily="34" charset="0"/>
                <a:ea typeface="Times New Roman" panose="02020603050405020304" pitchFamily="18" charset="0"/>
              </a:rPr>
              <a:t>The updated Constitutional Roll is now available for order at </a:t>
            </a:r>
            <a:r>
              <a:rPr lang="en-US" sz="1800" b="1" u="sng" dirty="0">
                <a:solidFill>
                  <a:srgbClr val="0077D9"/>
                </a:solidFill>
                <a:effectLst/>
                <a:latin typeface="Arial" panose="020B0604020202020204" pitchFamily="34" charset="0"/>
                <a:ea typeface="Times New Roman" panose="02020603050405020304" pitchFamily="18" charset="0"/>
                <a:hlinkClick r:id="rId3"/>
              </a:rPr>
              <a:t>Supplies Online</a:t>
            </a:r>
            <a:r>
              <a:rPr lang="en-US" sz="1800" dirty="0">
                <a:solidFill>
                  <a:srgbClr val="3A393B"/>
                </a:solidFill>
                <a:effectLst/>
                <a:latin typeface="Arial" panose="020B0604020202020204" pitchFamily="34" charset="0"/>
                <a:ea typeface="Times New Roman" panose="02020603050405020304" pitchFamily="18" charset="0"/>
              </a:rPr>
              <a:t>, and can be ordered by councils for $10.96 USD each. Enter “Constitutional Roll” or item number 343 in the search bar.</a:t>
            </a:r>
            <a:endParaRPr lang="en-US" altLang="en-US" sz="2800" dirty="0">
              <a:latin typeface="Arial Narrow" panose="020B0606020202030204" pitchFamily="34" charset="0"/>
            </a:endParaRPr>
          </a:p>
        </p:txBody>
      </p:sp>
    </p:spTree>
    <p:extLst>
      <p:ext uri="{BB962C8B-B14F-4D97-AF65-F5344CB8AC3E}">
        <p14:creationId xmlns:p14="http://schemas.microsoft.com/office/powerpoint/2010/main" val="36752470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Federal Income Tax</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400300" y="1125281"/>
            <a:ext cx="7829299" cy="5050382"/>
          </a:xfrm>
        </p:spPr>
        <p:txBody>
          <a:bodyPr>
            <a:noAutofit/>
          </a:bodyPr>
          <a:lstStyle/>
          <a:p>
            <a:r>
              <a:rPr lang="en-US" altLang="en-US" sz="3200" dirty="0">
                <a:latin typeface="Arial Narrow" panose="020B0606020202030204" pitchFamily="34" charset="0"/>
              </a:rPr>
              <a:t>The Knights of Columbus is organized under IRS code (501) (c)(8), a fraternal benefits society.</a:t>
            </a:r>
          </a:p>
          <a:p>
            <a:pPr lvl="1"/>
            <a:r>
              <a:rPr lang="en-US" altLang="en-US" sz="2800" dirty="0">
                <a:latin typeface="Arial Narrow" panose="020B0606020202030204" pitchFamily="34" charset="0"/>
              </a:rPr>
              <a:t>Councils are exempt from federal income tax.</a:t>
            </a:r>
          </a:p>
          <a:p>
            <a:pPr lvl="1"/>
            <a:r>
              <a:rPr lang="en-US" altLang="en-US" sz="2800" dirty="0">
                <a:latin typeface="Arial Narrow" panose="020B0606020202030204" pitchFamily="34" charset="0"/>
              </a:rPr>
              <a:t>Must provide EIN number to Supreme Advocate.</a:t>
            </a:r>
          </a:p>
          <a:p>
            <a:pPr lvl="1"/>
            <a:r>
              <a:rPr lang="en-US" altLang="en-US" sz="2800" dirty="0">
                <a:latin typeface="Arial Narrow" panose="020B0606020202030204" pitchFamily="34" charset="0"/>
              </a:rPr>
              <a:t>Solicitations are not deductible for tax purposes.</a:t>
            </a:r>
          </a:p>
          <a:p>
            <a:pPr lvl="1"/>
            <a:r>
              <a:rPr lang="en-US" altLang="en-US" sz="2800" dirty="0">
                <a:latin typeface="Arial Narrow" panose="020B0606020202030204" pitchFamily="34" charset="0"/>
              </a:rPr>
              <a:t>When filing for the first time do not use the  words Supreme council, use Knights of Columbus and council name. </a:t>
            </a:r>
          </a:p>
        </p:txBody>
      </p:sp>
    </p:spTree>
    <p:extLst>
      <p:ext uri="{BB962C8B-B14F-4D97-AF65-F5344CB8AC3E}">
        <p14:creationId xmlns:p14="http://schemas.microsoft.com/office/powerpoint/2010/main" val="2140808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Federal Income Tax</a:t>
            </a:r>
          </a:p>
        </p:txBody>
      </p:sp>
      <p:sp>
        <p:nvSpPr>
          <p:cNvPr id="4" name="Content Placeholder 2">
            <a:extLst>
              <a:ext uri="{FF2B5EF4-FFF2-40B4-BE49-F238E27FC236}">
                <a16:creationId xmlns:a16="http://schemas.microsoft.com/office/drawing/2014/main" id="{576DF54E-2209-46E8-B08D-75608A3B2A36}"/>
              </a:ext>
            </a:extLst>
          </p:cNvPr>
          <p:cNvSpPr>
            <a:spLocks noGrp="1"/>
          </p:cNvSpPr>
          <p:nvPr>
            <p:ph idx="1"/>
          </p:nvPr>
        </p:nvSpPr>
        <p:spPr>
          <a:xfrm>
            <a:off x="400300" y="1125281"/>
            <a:ext cx="7829299" cy="5050382"/>
          </a:xfrm>
        </p:spPr>
        <p:txBody>
          <a:bodyPr>
            <a:noAutofit/>
          </a:bodyPr>
          <a:lstStyle/>
          <a:p>
            <a:r>
              <a:rPr lang="en-US" altLang="en-US" dirty="0">
                <a:latin typeface="Arial Narrow" panose="020B0606020202030204" pitchFamily="34" charset="0"/>
              </a:rPr>
              <a:t>Federal Income Tax Information – Form 990</a:t>
            </a:r>
          </a:p>
          <a:p>
            <a:r>
              <a:rPr lang="en-US" altLang="en-US" dirty="0">
                <a:latin typeface="Arial Narrow" panose="020B0606020202030204" pitchFamily="34" charset="0"/>
              </a:rPr>
              <a:t>ALL councils must file one of the following:</a:t>
            </a:r>
          </a:p>
          <a:p>
            <a:pPr lvl="1"/>
            <a:r>
              <a:rPr lang="en-US" altLang="en-US" dirty="0">
                <a:latin typeface="Arial Narrow" panose="020B0606020202030204" pitchFamily="34" charset="0"/>
              </a:rPr>
              <a:t>990N - Gross receipts not exceeding $50,000 </a:t>
            </a:r>
          </a:p>
          <a:p>
            <a:pPr lvl="1"/>
            <a:r>
              <a:rPr lang="en-US" altLang="en-US" dirty="0">
                <a:latin typeface="Arial Narrow" panose="020B0606020202030204" pitchFamily="34" charset="0"/>
              </a:rPr>
              <a:t>(electronically only, available at www.irs.gov)</a:t>
            </a:r>
          </a:p>
          <a:p>
            <a:pPr lvl="1"/>
            <a:r>
              <a:rPr lang="en-US" altLang="en-US" dirty="0">
                <a:latin typeface="Arial Narrow" panose="020B0606020202030204" pitchFamily="34" charset="0"/>
              </a:rPr>
              <a:t>990EZ – Gross receipts over $50,000 and up to                 $199,999</a:t>
            </a:r>
          </a:p>
          <a:p>
            <a:pPr lvl="1"/>
            <a:r>
              <a:rPr lang="en-US" altLang="en-US" dirty="0">
                <a:latin typeface="Arial Narrow" panose="020B0606020202030204" pitchFamily="34" charset="0"/>
              </a:rPr>
              <a:t>990 – Gross receipts over $200,000</a:t>
            </a:r>
            <a:endParaRPr lang="en-US" altLang="en-US" sz="2800" dirty="0">
              <a:latin typeface="Arial Narrow" panose="020B0606020202030204" pitchFamily="34" charset="0"/>
            </a:endParaRPr>
          </a:p>
          <a:p>
            <a:r>
              <a:rPr lang="en-US" altLang="en-US" dirty="0">
                <a:latin typeface="Arial Narrow" panose="020B0606020202030204" pitchFamily="34" charset="0"/>
              </a:rPr>
              <a:t>Must file by the15th day of the 5th month after the end of your organization's accounting period. (If filing by fraternal year, form is due by Nov 15th)</a:t>
            </a:r>
          </a:p>
          <a:p>
            <a:r>
              <a:rPr lang="en-US" altLang="en-US" dirty="0">
                <a:latin typeface="Arial Narrow" panose="020B0606020202030204" pitchFamily="34" charset="0"/>
              </a:rPr>
              <a:t>Group Exemption number for 990 &amp; 990EZ is 0188 </a:t>
            </a:r>
            <a:endParaRPr lang="en-US" altLang="en-US" sz="3200" dirty="0">
              <a:latin typeface="Arial Narrow" panose="020B0606020202030204" pitchFamily="34" charset="0"/>
            </a:endParaRPr>
          </a:p>
          <a:p>
            <a:r>
              <a:rPr lang="en-US" altLang="en-US" dirty="0">
                <a:latin typeface="Arial Narrow" panose="020B0606020202030204" pitchFamily="34" charset="0"/>
              </a:rPr>
              <a:t>Failure to file 3 consecutive years will result in a loss of tax exempt status! </a:t>
            </a:r>
          </a:p>
          <a:p>
            <a:endParaRPr lang="en-US" altLang="en-US" sz="3200" dirty="0">
              <a:latin typeface="Arial Narrow" panose="020B0606020202030204" pitchFamily="34" charset="0"/>
            </a:endParaRPr>
          </a:p>
        </p:txBody>
      </p:sp>
    </p:spTree>
    <p:extLst>
      <p:ext uri="{BB962C8B-B14F-4D97-AF65-F5344CB8AC3E}">
        <p14:creationId xmlns:p14="http://schemas.microsoft.com/office/powerpoint/2010/main" val="35030315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Star Council Award</a:t>
            </a:r>
          </a:p>
        </p:txBody>
      </p:sp>
      <p:pic>
        <p:nvPicPr>
          <p:cNvPr id="2" name="Picture 2" descr="Star Council Award | Knights of Columbus">
            <a:extLst>
              <a:ext uri="{FF2B5EF4-FFF2-40B4-BE49-F238E27FC236}">
                <a16:creationId xmlns:a16="http://schemas.microsoft.com/office/drawing/2014/main" id="{81289D1B-90FD-4FE0-A313-F016A598D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604" y="2177257"/>
            <a:ext cx="2079360" cy="3314699"/>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a:extLst>
              <a:ext uri="{FF2B5EF4-FFF2-40B4-BE49-F238E27FC236}">
                <a16:creationId xmlns:a16="http://schemas.microsoft.com/office/drawing/2014/main" id="{200A3380-E33F-4ABD-AA54-C020D8959E77}"/>
              </a:ext>
            </a:extLst>
          </p:cNvPr>
          <p:cNvSpPr txBox="1">
            <a:spLocks noChangeArrowheads="1"/>
          </p:cNvSpPr>
          <p:nvPr/>
        </p:nvSpPr>
        <p:spPr bwMode="auto">
          <a:xfrm>
            <a:off x="505691" y="2329517"/>
            <a:ext cx="2286000" cy="2326791"/>
          </a:xfrm>
          <a:prstGeom prst="rect">
            <a:avLst/>
          </a:prstGeom>
          <a:noFill/>
          <a:ln w="9525">
            <a:noFill/>
            <a:miter lim="800000"/>
            <a:headEnd/>
            <a:tailEnd/>
          </a:ln>
        </p:spPr>
        <p:txBody>
          <a:bodyPr>
            <a:spAutoFit/>
          </a:bodyPr>
          <a:lstStyle/>
          <a:p>
            <a:pPr algn="ctr" defTabSz="914400">
              <a:lnSpc>
                <a:spcPct val="90000"/>
              </a:lnSpc>
              <a:spcBef>
                <a:spcPts val="1000"/>
              </a:spcBef>
              <a:defRPr/>
            </a:pPr>
            <a:r>
              <a:rPr lang="en-US" sz="2800" dirty="0">
                <a:latin typeface="Arial Narrow" panose="020B0606020202030204" pitchFamily="34" charset="0"/>
              </a:rPr>
              <a:t>Membership </a:t>
            </a:r>
          </a:p>
          <a:p>
            <a:pPr algn="ctr"/>
            <a:r>
              <a:rPr lang="en-US" sz="2400" dirty="0">
                <a:solidFill>
                  <a:srgbClr val="0000FF"/>
                </a:solidFill>
                <a:latin typeface="Arial Narrow" panose="020B0606020202030204" pitchFamily="34" charset="0"/>
              </a:rPr>
              <a:t>Quota = 3 or 5% net increase in membership (minimum of 3or mx or 23)</a:t>
            </a:r>
          </a:p>
        </p:txBody>
      </p:sp>
      <p:sp>
        <p:nvSpPr>
          <p:cNvPr id="7" name="Text Box 6">
            <a:extLst>
              <a:ext uri="{FF2B5EF4-FFF2-40B4-BE49-F238E27FC236}">
                <a16:creationId xmlns:a16="http://schemas.microsoft.com/office/drawing/2014/main" id="{73561639-760E-4A56-A1AE-33FA8AE27F7E}"/>
              </a:ext>
            </a:extLst>
          </p:cNvPr>
          <p:cNvSpPr txBox="1">
            <a:spLocks noChangeArrowheads="1"/>
          </p:cNvSpPr>
          <p:nvPr/>
        </p:nvSpPr>
        <p:spPr bwMode="auto">
          <a:xfrm>
            <a:off x="2933700" y="5764082"/>
            <a:ext cx="3276600" cy="849463"/>
          </a:xfrm>
          <a:prstGeom prst="rect">
            <a:avLst/>
          </a:prstGeom>
          <a:noFill/>
          <a:ln w="9525">
            <a:noFill/>
            <a:miter lim="800000"/>
            <a:headEnd/>
            <a:tailEnd/>
          </a:ln>
        </p:spPr>
        <p:txBody>
          <a:bodyPr>
            <a:spAutoFit/>
          </a:bodyPr>
          <a:lstStyle/>
          <a:p>
            <a:pPr algn="ctr" defTabSz="914400">
              <a:lnSpc>
                <a:spcPct val="90000"/>
              </a:lnSpc>
              <a:spcBef>
                <a:spcPts val="1000"/>
              </a:spcBef>
              <a:defRPr/>
            </a:pPr>
            <a:r>
              <a:rPr lang="en-US" sz="2800" dirty="0">
                <a:latin typeface="Arial Narrow" panose="020B0606020202030204" pitchFamily="34" charset="0"/>
              </a:rPr>
              <a:t>Columbian Award </a:t>
            </a:r>
          </a:p>
          <a:p>
            <a:pPr algn="ctr">
              <a:defRPr/>
            </a:pPr>
            <a:r>
              <a:rPr lang="en-US" sz="2400" dirty="0">
                <a:solidFill>
                  <a:srgbClr val="0000FF"/>
                </a:solidFill>
                <a:latin typeface="Arial Narrow" panose="020B0606020202030204" pitchFamily="34" charset="0"/>
              </a:rPr>
              <a:t>SP-7 Due by June 30th</a:t>
            </a:r>
          </a:p>
        </p:txBody>
      </p:sp>
      <p:sp>
        <p:nvSpPr>
          <p:cNvPr id="11" name="Text Box 7">
            <a:extLst>
              <a:ext uri="{FF2B5EF4-FFF2-40B4-BE49-F238E27FC236}">
                <a16:creationId xmlns:a16="http://schemas.microsoft.com/office/drawing/2014/main" id="{9315C5B3-959B-41E6-94AC-5379EEF840A8}"/>
              </a:ext>
            </a:extLst>
          </p:cNvPr>
          <p:cNvSpPr txBox="1">
            <a:spLocks noChangeArrowheads="1"/>
          </p:cNvSpPr>
          <p:nvPr/>
        </p:nvSpPr>
        <p:spPr bwMode="auto">
          <a:xfrm>
            <a:off x="5735782" y="2747517"/>
            <a:ext cx="3075709" cy="1218795"/>
          </a:xfrm>
          <a:prstGeom prst="rect">
            <a:avLst/>
          </a:prstGeom>
          <a:noFill/>
          <a:ln w="9525">
            <a:noFill/>
            <a:miter lim="800000"/>
            <a:headEnd/>
            <a:tailEnd/>
          </a:ln>
        </p:spPr>
        <p:txBody>
          <a:bodyPr wrap="square">
            <a:spAutoFit/>
          </a:bodyPr>
          <a:lstStyle/>
          <a:p>
            <a:pPr algn="ctr" defTabSz="914400">
              <a:lnSpc>
                <a:spcPct val="90000"/>
              </a:lnSpc>
              <a:spcBef>
                <a:spcPts val="1000"/>
              </a:spcBef>
              <a:defRPr/>
            </a:pPr>
            <a:r>
              <a:rPr lang="en-US" sz="2800" dirty="0">
                <a:latin typeface="Arial Narrow" panose="020B0606020202030204" pitchFamily="34" charset="0"/>
              </a:rPr>
              <a:t>Fraternal Survey </a:t>
            </a:r>
          </a:p>
          <a:p>
            <a:pPr algn="ctr" eaLnBrk="1" hangingPunct="1">
              <a:defRPr/>
            </a:pPr>
            <a:r>
              <a:rPr lang="en-US" sz="2400" dirty="0">
                <a:solidFill>
                  <a:srgbClr val="0000FF"/>
                </a:solidFill>
                <a:latin typeface="Arial Narrow" panose="020B0606020202030204" pitchFamily="34" charset="0"/>
              </a:rPr>
              <a:t>Form #1728 Due by Jan 31st</a:t>
            </a:r>
          </a:p>
        </p:txBody>
      </p:sp>
      <p:sp>
        <p:nvSpPr>
          <p:cNvPr id="13" name="Text Box 8">
            <a:extLst>
              <a:ext uri="{FF2B5EF4-FFF2-40B4-BE49-F238E27FC236}">
                <a16:creationId xmlns:a16="http://schemas.microsoft.com/office/drawing/2014/main" id="{6FC97B24-485E-4C9B-A9E9-DB880EB8B126}"/>
              </a:ext>
            </a:extLst>
          </p:cNvPr>
          <p:cNvSpPr txBox="1">
            <a:spLocks noChangeArrowheads="1"/>
          </p:cNvSpPr>
          <p:nvPr/>
        </p:nvSpPr>
        <p:spPr bwMode="auto">
          <a:xfrm>
            <a:off x="2178627" y="1263935"/>
            <a:ext cx="4786745" cy="849463"/>
          </a:xfrm>
          <a:prstGeom prst="rect">
            <a:avLst/>
          </a:prstGeom>
          <a:noFill/>
          <a:ln w="9525">
            <a:noFill/>
            <a:miter lim="800000"/>
            <a:headEnd/>
            <a:tailEnd/>
          </a:ln>
        </p:spPr>
        <p:txBody>
          <a:bodyPr wrap="square">
            <a:spAutoFit/>
          </a:bodyPr>
          <a:lstStyle/>
          <a:p>
            <a:pPr algn="ctr" defTabSz="914400">
              <a:lnSpc>
                <a:spcPct val="90000"/>
              </a:lnSpc>
              <a:spcBef>
                <a:spcPts val="1000"/>
              </a:spcBef>
              <a:defRPr/>
            </a:pPr>
            <a:r>
              <a:rPr lang="en-US" sz="2800" dirty="0">
                <a:latin typeface="Arial Narrow" panose="020B0606020202030204" pitchFamily="34" charset="0"/>
              </a:rPr>
              <a:t>Program Personnel Reported </a:t>
            </a:r>
          </a:p>
          <a:p>
            <a:pPr algn="ctr" eaLnBrk="1" hangingPunct="1">
              <a:defRPr/>
            </a:pPr>
            <a:r>
              <a:rPr lang="en-US" sz="2400" dirty="0">
                <a:solidFill>
                  <a:srgbClr val="0000FF"/>
                </a:solidFill>
                <a:latin typeface="Arial Narrow" panose="020B0606020202030204" pitchFamily="34" charset="0"/>
              </a:rPr>
              <a:t>Form #365 Due by August 1</a:t>
            </a:r>
          </a:p>
        </p:txBody>
      </p:sp>
    </p:spTree>
    <p:extLst>
      <p:ext uri="{BB962C8B-B14F-4D97-AF65-F5344CB8AC3E}">
        <p14:creationId xmlns:p14="http://schemas.microsoft.com/office/powerpoint/2010/main" val="162511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B56BE85-7A82-44A5-BADF-03F085A9A05B}"/>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Overview</a:t>
            </a:r>
          </a:p>
        </p:txBody>
      </p:sp>
      <p:sp>
        <p:nvSpPr>
          <p:cNvPr id="6" name="Rectangle 5">
            <a:extLst>
              <a:ext uri="{FF2B5EF4-FFF2-40B4-BE49-F238E27FC236}">
                <a16:creationId xmlns:a16="http://schemas.microsoft.com/office/drawing/2014/main" id="{D120D22B-1192-4A39-8873-0D6248960D73}"/>
              </a:ext>
            </a:extLst>
          </p:cNvPr>
          <p:cNvSpPr/>
          <p:nvPr/>
        </p:nvSpPr>
        <p:spPr>
          <a:xfrm>
            <a:off x="269875" y="1157830"/>
            <a:ext cx="8604250" cy="4837222"/>
          </a:xfrm>
          <a:prstGeom prst="rect">
            <a:avLst/>
          </a:prstGeom>
        </p:spPr>
        <p:txBody>
          <a:bodyPr wrap="square">
            <a:spAutoFit/>
          </a:bodyPr>
          <a:lstStyle/>
          <a:p>
            <a:r>
              <a:rPr lang="en-US" altLang="en-US" sz="3200" dirty="0">
                <a:latin typeface="Arial Narrow" panose="020B0606020202030204" pitchFamily="34" charset="0"/>
              </a:rPr>
              <a:t>Appointment as Financial Secretary is contingent upon</a:t>
            </a:r>
          </a:p>
          <a:p>
            <a:pPr marL="1028700" lvl="1" indent="-571500">
              <a:buFont typeface="Arial" panose="020B0604020202020204" pitchFamily="34" charset="0"/>
              <a:buChar char="•"/>
            </a:pPr>
            <a:r>
              <a:rPr lang="en-US" sz="2800" dirty="0">
                <a:latin typeface="Arial Narrow" panose="020B0606020202030204" pitchFamily="34" charset="0"/>
              </a:rPr>
              <a:t>Being at least 21 years of age and a Third Degree member</a:t>
            </a:r>
          </a:p>
          <a:p>
            <a:pPr marL="1028700" lvl="1" indent="-571500">
              <a:buFont typeface="Arial" panose="020B0604020202020204" pitchFamily="34" charset="0"/>
              <a:buChar char="•"/>
            </a:pPr>
            <a:r>
              <a:rPr lang="en-US" sz="2800" dirty="0">
                <a:latin typeface="Arial Narrow" panose="020B0606020202030204" pitchFamily="34" charset="0"/>
              </a:rPr>
              <a:t>Not being engaged in the sale of life or health insurance for another company</a:t>
            </a:r>
          </a:p>
          <a:p>
            <a:pPr marL="1028700" lvl="1" indent="-571500">
              <a:buFont typeface="Arial" panose="020B0604020202020204" pitchFamily="34" charset="0"/>
              <a:buChar char="•"/>
            </a:pPr>
            <a:r>
              <a:rPr lang="en-US" sz="2800" dirty="0">
                <a:latin typeface="Arial Narrow" panose="020B0606020202030204" pitchFamily="34" charset="0"/>
              </a:rPr>
              <a:t>Not holding another elected position in the council</a:t>
            </a:r>
          </a:p>
          <a:p>
            <a:pPr lvl="1"/>
            <a:endParaRPr lang="en-US" sz="3200" dirty="0">
              <a:latin typeface="Arial Narrow" panose="020B0606020202030204" pitchFamily="34" charset="0"/>
            </a:endParaRPr>
          </a:p>
          <a:p>
            <a:pPr marL="0" lvl="1" indent="0">
              <a:spcBef>
                <a:spcPts val="1000"/>
              </a:spcBef>
              <a:buNone/>
            </a:pPr>
            <a:r>
              <a:rPr lang="en-US" sz="3200" dirty="0">
                <a:latin typeface="Arial Narrow" panose="020B0606020202030204" pitchFamily="34" charset="0"/>
              </a:rPr>
              <a:t>Recommended by the Grand Knight and the Trustees, to the Supreme Knight for appointment to a three-year term with the consent of the State Deputy</a:t>
            </a:r>
          </a:p>
        </p:txBody>
      </p:sp>
    </p:spTree>
    <p:extLst>
      <p:ext uri="{BB962C8B-B14F-4D97-AF65-F5344CB8AC3E}">
        <p14:creationId xmlns:p14="http://schemas.microsoft.com/office/powerpoint/2010/main" val="581600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7519A1FD-0391-4A22-A1EC-EE35FAE24F39}"/>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3600" b="1" dirty="0">
                <a:effectLst>
                  <a:outerShdw blurRad="38100" dist="38100" dir="2700000" algn="tl">
                    <a:srgbClr val="000000">
                      <a:alpha val="43137"/>
                    </a:srgbClr>
                  </a:outerShdw>
                </a:effectLst>
                <a:latin typeface="Arial Narrow" panose="020B0606020202030204" pitchFamily="34" charset="0"/>
              </a:rPr>
              <a:t>Print Center</a:t>
            </a:r>
          </a:p>
        </p:txBody>
      </p:sp>
      <p:pic>
        <p:nvPicPr>
          <p:cNvPr id="9" name="Picture 8">
            <a:extLst>
              <a:ext uri="{FF2B5EF4-FFF2-40B4-BE49-F238E27FC236}">
                <a16:creationId xmlns:a16="http://schemas.microsoft.com/office/drawing/2014/main" id="{D4B0121C-EB18-47BD-8A5C-78FCE0AE2C20}"/>
              </a:ext>
            </a:extLst>
          </p:cNvPr>
          <p:cNvPicPr>
            <a:picLocks noChangeAspect="1"/>
          </p:cNvPicPr>
          <p:nvPr/>
        </p:nvPicPr>
        <p:blipFill rotWithShape="1">
          <a:blip r:embed="rId2"/>
          <a:srcRect l="34091" t="11328" r="34848" b="11597"/>
          <a:stretch/>
        </p:blipFill>
        <p:spPr>
          <a:xfrm>
            <a:off x="261754" y="1108364"/>
            <a:ext cx="2840182" cy="3962400"/>
          </a:xfrm>
          <a:prstGeom prst="rect">
            <a:avLst/>
          </a:prstGeom>
        </p:spPr>
      </p:pic>
      <p:sp>
        <p:nvSpPr>
          <p:cNvPr id="10" name="Arrow: Right 9">
            <a:extLst>
              <a:ext uri="{FF2B5EF4-FFF2-40B4-BE49-F238E27FC236}">
                <a16:creationId xmlns:a16="http://schemas.microsoft.com/office/drawing/2014/main" id="{C8B09E7D-0C67-49DE-B167-0398BD3DF6AD}"/>
              </a:ext>
            </a:extLst>
          </p:cNvPr>
          <p:cNvSpPr/>
          <p:nvPr/>
        </p:nvSpPr>
        <p:spPr>
          <a:xfrm>
            <a:off x="3269677" y="2865162"/>
            <a:ext cx="665016" cy="689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Open Microsoft Excel XLS and XLSX Files">
            <a:extLst>
              <a:ext uri="{FF2B5EF4-FFF2-40B4-BE49-F238E27FC236}">
                <a16:creationId xmlns:a16="http://schemas.microsoft.com/office/drawing/2014/main" id="{931DC469-9F6F-4FAE-996D-0156359A97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9274" y="2600194"/>
            <a:ext cx="1219200" cy="1219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Chart 11">
            <a:extLst>
              <a:ext uri="{FF2B5EF4-FFF2-40B4-BE49-F238E27FC236}">
                <a16:creationId xmlns:a16="http://schemas.microsoft.com/office/drawing/2014/main" id="{91FB3D2E-4ECA-43F5-A2C1-2116A44729B2}"/>
              </a:ext>
            </a:extLst>
          </p:cNvPr>
          <p:cNvGraphicFramePr>
            <a:graphicFrameLocks/>
          </p:cNvGraphicFramePr>
          <p:nvPr>
            <p:extLst>
              <p:ext uri="{D42A27DB-BD31-4B8C-83A1-F6EECF244321}">
                <p14:modId xmlns:p14="http://schemas.microsoft.com/office/powerpoint/2010/main" val="1731165289"/>
              </p:ext>
            </p:extLst>
          </p:nvPr>
        </p:nvGraphicFramePr>
        <p:xfrm>
          <a:off x="5846617" y="1208068"/>
          <a:ext cx="3154228" cy="2116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549146E0-F4FC-4EEF-9B39-3A89F54B1D99}"/>
              </a:ext>
            </a:extLst>
          </p:cNvPr>
          <p:cNvGraphicFramePr>
            <a:graphicFrameLocks/>
          </p:cNvGraphicFramePr>
          <p:nvPr>
            <p:extLst>
              <p:ext uri="{D42A27DB-BD31-4B8C-83A1-F6EECF244321}">
                <p14:modId xmlns:p14="http://schemas.microsoft.com/office/powerpoint/2010/main" val="623391240"/>
              </p:ext>
            </p:extLst>
          </p:nvPr>
        </p:nvGraphicFramePr>
        <p:xfrm>
          <a:off x="6160747" y="3397827"/>
          <a:ext cx="2525967" cy="17600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5375CE3F-6666-4B28-A9EE-4CF2F7347F2D}"/>
              </a:ext>
            </a:extLst>
          </p:cNvPr>
          <p:cNvGraphicFramePr>
            <a:graphicFrameLocks/>
          </p:cNvGraphicFramePr>
          <p:nvPr>
            <p:extLst>
              <p:ext uri="{D42A27DB-BD31-4B8C-83A1-F6EECF244321}">
                <p14:modId xmlns:p14="http://schemas.microsoft.com/office/powerpoint/2010/main" val="2812767178"/>
              </p:ext>
            </p:extLst>
          </p:nvPr>
        </p:nvGraphicFramePr>
        <p:xfrm>
          <a:off x="6085852" y="5253643"/>
          <a:ext cx="2914993" cy="1564869"/>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a:extLst>
              <a:ext uri="{FF2B5EF4-FFF2-40B4-BE49-F238E27FC236}">
                <a16:creationId xmlns:a16="http://schemas.microsoft.com/office/drawing/2014/main" id="{3F1E6363-AB9B-4F0B-8A15-36F59B8536BC}"/>
              </a:ext>
            </a:extLst>
          </p:cNvPr>
          <p:cNvSpPr/>
          <p:nvPr/>
        </p:nvSpPr>
        <p:spPr>
          <a:xfrm>
            <a:off x="143155" y="5533082"/>
            <a:ext cx="5584863" cy="646331"/>
          </a:xfrm>
          <a:prstGeom prst="rect">
            <a:avLst/>
          </a:prstGeom>
          <a:solidFill>
            <a:srgbClr val="FFFF99"/>
          </a:solidFill>
          <a:effectLst>
            <a:innerShdw blurRad="63500" dist="76200" dir="2700000">
              <a:prstClr val="black">
                <a:alpha val="50000"/>
              </a:prstClr>
            </a:innerShdw>
          </a:effectLst>
        </p:spPr>
        <p:txBody>
          <a:bodyPr wrap="square">
            <a:spAutoFit/>
          </a:bodyPr>
          <a:lstStyle/>
          <a:p>
            <a:r>
              <a:rPr lang="en-US" b="1" dirty="0"/>
              <a:t>Excel Formula to Calculate Decade </a:t>
            </a:r>
            <a:r>
              <a:rPr lang="en-US" dirty="0"/>
              <a:t>=ROUNDDOWN((YEAR(TODAY())-YEAR(AV2))/10,0)*10</a:t>
            </a:r>
          </a:p>
        </p:txBody>
      </p:sp>
      <p:sp>
        <p:nvSpPr>
          <p:cNvPr id="3" name="Arrow: Right 2">
            <a:extLst>
              <a:ext uri="{FF2B5EF4-FFF2-40B4-BE49-F238E27FC236}">
                <a16:creationId xmlns:a16="http://schemas.microsoft.com/office/drawing/2014/main" id="{E4715CCE-FA70-4996-A0D3-A070409CA905}"/>
              </a:ext>
            </a:extLst>
          </p:cNvPr>
          <p:cNvSpPr/>
          <p:nvPr/>
        </p:nvSpPr>
        <p:spPr>
          <a:xfrm>
            <a:off x="5098474" y="2865162"/>
            <a:ext cx="665016" cy="6892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33770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9A7AF562-D1CB-41EF-826B-647E825BE395}"/>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Resources</a:t>
            </a:r>
            <a:endParaRPr lang="en-US" sz="3600" dirty="0"/>
          </a:p>
        </p:txBody>
      </p:sp>
      <p:pic>
        <p:nvPicPr>
          <p:cNvPr id="4" name="Content Placeholder 9" descr="GK Guide_Page_1.jpg">
            <a:extLst>
              <a:ext uri="{FF2B5EF4-FFF2-40B4-BE49-F238E27FC236}">
                <a16:creationId xmlns:a16="http://schemas.microsoft.com/office/drawing/2014/main" id="{45A5B421-6CCC-449F-8469-8538E431E8A8}"/>
              </a:ext>
            </a:extLst>
          </p:cNvPr>
          <p:cNvPicPr>
            <a:picLocks noGrp="1" noChangeAspect="1"/>
          </p:cNvPicPr>
          <p:nvPr>
            <p:ph idx="1"/>
          </p:nvPr>
        </p:nvPicPr>
        <p:blipFill>
          <a:blip r:embed="rId2"/>
          <a:stretch>
            <a:fillRect/>
          </a:stretch>
        </p:blipFill>
        <p:spPr>
          <a:xfrm>
            <a:off x="538845" y="1286396"/>
            <a:ext cx="1006546" cy="1556543"/>
          </a:xfrm>
          <a:effectLst/>
        </p:spPr>
      </p:pic>
      <p:sp>
        <p:nvSpPr>
          <p:cNvPr id="2" name="Rectangle 1">
            <a:extLst>
              <a:ext uri="{FF2B5EF4-FFF2-40B4-BE49-F238E27FC236}">
                <a16:creationId xmlns:a16="http://schemas.microsoft.com/office/drawing/2014/main" id="{8DB67758-6985-4D98-BF11-02904D62622D}"/>
              </a:ext>
            </a:extLst>
          </p:cNvPr>
          <p:cNvSpPr/>
          <p:nvPr/>
        </p:nvSpPr>
        <p:spPr>
          <a:xfrm>
            <a:off x="1228725" y="1286229"/>
            <a:ext cx="6102062" cy="640432"/>
          </a:xfrm>
          <a:prstGeom prst="rect">
            <a:avLst/>
          </a:prstGeom>
        </p:spPr>
        <p:txBody>
          <a:bodyPr wrap="square">
            <a:spAutoFit/>
          </a:bodyPr>
          <a:lstStyle/>
          <a:p>
            <a:pPr marR="0" lvl="1">
              <a:lnSpc>
                <a:spcPct val="107000"/>
              </a:lnSpc>
              <a:spcBef>
                <a:spcPts val="0"/>
              </a:spcBef>
              <a:spcAft>
                <a:spcPts val="0"/>
              </a:spcAft>
            </a:pPr>
            <a:r>
              <a:rPr lang="en-US" sz="2000" b="1" dirty="0">
                <a:latin typeface="Arial Narrow" panose="020B0606020202030204" pitchFamily="34" charset="0"/>
              </a:rPr>
              <a:t>Financial Secretary's Guide</a:t>
            </a:r>
          </a:p>
          <a:p>
            <a:pPr marR="0" lvl="1">
              <a:lnSpc>
                <a:spcPct val="107000"/>
              </a:lnSpc>
              <a:spcBef>
                <a:spcPts val="0"/>
              </a:spcBef>
              <a:spcAft>
                <a:spcPts val="0"/>
              </a:spcAft>
            </a:pPr>
            <a:r>
              <a:rPr lang="en-US" sz="1400" dirty="0">
                <a:latin typeface="Arial Narrow" panose="020B0606020202030204" pitchFamily="34" charset="0"/>
                <a:ea typeface="Calibri" panose="020F0502020204030204" pitchFamily="34" charset="0"/>
                <a:cs typeface="Times New Roman" panose="02020603050405020304" pitchFamily="18" charset="0"/>
              </a:rPr>
              <a:t>https://www.kofc.org/un/en/forms/leadership/financial-secretary5089.pdf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A0ABCDB-8441-4229-9488-C533AC261B7D}"/>
              </a:ext>
            </a:extLst>
          </p:cNvPr>
          <p:cNvSpPr txBox="1"/>
          <p:nvPr/>
        </p:nvSpPr>
        <p:spPr>
          <a:xfrm>
            <a:off x="3504072" y="2326384"/>
            <a:ext cx="4572000" cy="634597"/>
          </a:xfrm>
          <a:prstGeom prst="rect">
            <a:avLst/>
          </a:prstGeom>
          <a:noFill/>
        </p:spPr>
        <p:txBody>
          <a:bodyPr wrap="square">
            <a:spAutoFit/>
          </a:bodyPr>
          <a:lstStyle/>
          <a:p>
            <a:pPr>
              <a:lnSpc>
                <a:spcPct val="107000"/>
              </a:lnSpc>
            </a:pPr>
            <a:r>
              <a:rPr lang="en-US" sz="2000" b="1" dirty="0">
                <a:latin typeface="Arial Narrow" panose="020B0606020202030204" pitchFamily="34" charset="0"/>
              </a:rPr>
              <a:t>Leadership Resources Updated </a:t>
            </a:r>
            <a:r>
              <a:rPr lang="en-US" sz="1400" dirty="0">
                <a:latin typeface="Arial Narrow" panose="020B0606020202030204" pitchFamily="34" charset="0"/>
                <a:cs typeface="Times New Roman" panose="02020603050405020304" pitchFamily="18" charset="0"/>
              </a:rPr>
              <a:t>https://www.kofc.org/un/en/resources/officers/officers.pdf</a:t>
            </a:r>
          </a:p>
        </p:txBody>
      </p:sp>
      <p:pic>
        <p:nvPicPr>
          <p:cNvPr id="12" name="Picture 11">
            <a:extLst>
              <a:ext uri="{FF2B5EF4-FFF2-40B4-BE49-F238E27FC236}">
                <a16:creationId xmlns:a16="http://schemas.microsoft.com/office/drawing/2014/main" id="{F6A44FEA-9285-47E7-BFC6-CD3F32DF0E2C}"/>
              </a:ext>
            </a:extLst>
          </p:cNvPr>
          <p:cNvPicPr>
            <a:picLocks noChangeAspect="1"/>
          </p:cNvPicPr>
          <p:nvPr/>
        </p:nvPicPr>
        <p:blipFill>
          <a:blip r:embed="rId3"/>
          <a:stretch>
            <a:fillRect/>
          </a:stretch>
        </p:blipFill>
        <p:spPr>
          <a:xfrm>
            <a:off x="2079171" y="2326384"/>
            <a:ext cx="1206462" cy="1554480"/>
          </a:xfrm>
          <a:prstGeom prst="rect">
            <a:avLst/>
          </a:prstGeom>
        </p:spPr>
      </p:pic>
      <p:sp>
        <p:nvSpPr>
          <p:cNvPr id="3" name="Rectangle 2">
            <a:extLst>
              <a:ext uri="{FF2B5EF4-FFF2-40B4-BE49-F238E27FC236}">
                <a16:creationId xmlns:a16="http://schemas.microsoft.com/office/drawing/2014/main" id="{766DF51D-40F9-4727-81D3-594873EA9D2E}"/>
              </a:ext>
            </a:extLst>
          </p:cNvPr>
          <p:cNvSpPr/>
          <p:nvPr/>
        </p:nvSpPr>
        <p:spPr>
          <a:xfrm>
            <a:off x="3827790" y="4007360"/>
            <a:ext cx="5027698" cy="634597"/>
          </a:xfrm>
          <a:prstGeom prst="rect">
            <a:avLst/>
          </a:prstGeom>
        </p:spPr>
        <p:txBody>
          <a:bodyPr wrap="square">
            <a:spAutoFit/>
          </a:bodyPr>
          <a:lstStyle/>
          <a:p>
            <a:pPr lvl="1">
              <a:lnSpc>
                <a:spcPct val="107000"/>
              </a:lnSpc>
            </a:pPr>
            <a:r>
              <a:rPr lang="en-US" sz="2000" b="1" dirty="0">
                <a:latin typeface="Arial Narrow" panose="020B0606020202030204" pitchFamily="34" charset="0"/>
              </a:rPr>
              <a:t>Laws of Order</a:t>
            </a:r>
          </a:p>
          <a:p>
            <a:pPr lvl="1">
              <a:lnSpc>
                <a:spcPct val="107000"/>
              </a:lnSpc>
            </a:pPr>
            <a:r>
              <a:rPr lang="en-US" sz="1400" dirty="0">
                <a:latin typeface="Arial Narrow" panose="020B0606020202030204" pitchFamily="34" charset="0"/>
                <a:cs typeface="Times New Roman" panose="02020603050405020304" pitchFamily="18" charset="0"/>
              </a:rPr>
              <a:t>https://www.kofc.org/en/forms/leadership/charter-const-laws30.pdf</a:t>
            </a:r>
          </a:p>
        </p:txBody>
      </p:sp>
      <p:pic>
        <p:nvPicPr>
          <p:cNvPr id="7" name="Picture 6">
            <a:extLst>
              <a:ext uri="{FF2B5EF4-FFF2-40B4-BE49-F238E27FC236}">
                <a16:creationId xmlns:a16="http://schemas.microsoft.com/office/drawing/2014/main" id="{555B6EC5-007E-4B2B-9258-EDA7E2A275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85633" y="4220345"/>
            <a:ext cx="940718" cy="1554480"/>
          </a:xfrm>
          <a:prstGeom prst="rect">
            <a:avLst/>
          </a:prstGeom>
          <a:ln>
            <a:solidFill>
              <a:schemeClr val="tx1"/>
            </a:solidFill>
          </a:ln>
        </p:spPr>
      </p:pic>
      <p:sp>
        <p:nvSpPr>
          <p:cNvPr id="16" name="Rectangle 15">
            <a:extLst>
              <a:ext uri="{FF2B5EF4-FFF2-40B4-BE49-F238E27FC236}">
                <a16:creationId xmlns:a16="http://schemas.microsoft.com/office/drawing/2014/main" id="{E2BC3EFD-888B-4702-A08C-836392E35B60}"/>
              </a:ext>
            </a:extLst>
          </p:cNvPr>
          <p:cNvSpPr/>
          <p:nvPr/>
        </p:nvSpPr>
        <p:spPr>
          <a:xfrm>
            <a:off x="5773797" y="4997585"/>
            <a:ext cx="3183291" cy="828497"/>
          </a:xfrm>
          <a:prstGeom prst="rect">
            <a:avLst/>
          </a:prstGeom>
        </p:spPr>
        <p:txBody>
          <a:bodyPr wrap="square">
            <a:spAutoFit/>
          </a:bodyPr>
          <a:lstStyle/>
          <a:p>
            <a:pPr lvl="1"/>
            <a:r>
              <a:rPr lang="en-US" sz="2000" b="1" dirty="0">
                <a:latin typeface="Arial Narrow" panose="020B0606020202030204" pitchFamily="34" charset="0"/>
              </a:rPr>
              <a:t>Robert’s Rules of Order</a:t>
            </a:r>
          </a:p>
          <a:p>
            <a:pPr lvl="1"/>
            <a:r>
              <a:rPr lang="en-US" sz="1400" dirty="0">
                <a:latin typeface="Arial Narrow" panose="020B0606020202030204" pitchFamily="34" charset="0"/>
                <a:cs typeface="Times New Roman" panose="02020603050405020304" pitchFamily="18" charset="0"/>
              </a:rPr>
              <a:t>http://www.rulesonline.com/</a:t>
            </a:r>
          </a:p>
          <a:p>
            <a:pPr marR="0" lvl="1">
              <a:lnSpc>
                <a:spcPct val="107000"/>
              </a:lnSpc>
              <a:spcBef>
                <a:spcPts val="0"/>
              </a:spcBef>
              <a:spcAft>
                <a:spcPts val="0"/>
              </a:spcAft>
            </a:pPr>
            <a:endParaRPr lang="en-US" sz="1400" dirty="0">
              <a:latin typeface="Arial Narrow" panose="020B0606020202030204" pitchFamily="34" charset="0"/>
              <a:cs typeface="Times New Roman" panose="02020603050405020304" pitchFamily="18" charset="0"/>
            </a:endParaRPr>
          </a:p>
        </p:txBody>
      </p:sp>
      <p:pic>
        <p:nvPicPr>
          <p:cNvPr id="18" name="Content Placeholder 7" descr="Roberts Rules.jpg">
            <a:extLst>
              <a:ext uri="{FF2B5EF4-FFF2-40B4-BE49-F238E27FC236}">
                <a16:creationId xmlns:a16="http://schemas.microsoft.com/office/drawing/2014/main" id="{EB37BC2E-1D6E-4BCB-9D62-B4F401C802E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5079179" y="4997585"/>
            <a:ext cx="1036635" cy="1554480"/>
          </a:xfrm>
          <a:prstGeom prst="rect">
            <a:avLst/>
          </a:prstGeom>
          <a:noFill/>
          <a:ln w="9525">
            <a:noFill/>
            <a:miter lim="800000"/>
            <a:headEnd/>
            <a:tailEnd/>
          </a:ln>
          <a:effectLst/>
        </p:spPr>
      </p:pic>
    </p:spTree>
    <p:extLst>
      <p:ext uri="{BB962C8B-B14F-4D97-AF65-F5344CB8AC3E}">
        <p14:creationId xmlns:p14="http://schemas.microsoft.com/office/powerpoint/2010/main" val="26325317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9A7AF562-D1CB-41EF-826B-647E825BE395}"/>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Resources</a:t>
            </a:r>
            <a:endParaRPr lang="en-US" sz="3600" dirty="0"/>
          </a:p>
        </p:txBody>
      </p:sp>
      <p:sp>
        <p:nvSpPr>
          <p:cNvPr id="5" name="Rectangle 4">
            <a:extLst>
              <a:ext uri="{FF2B5EF4-FFF2-40B4-BE49-F238E27FC236}">
                <a16:creationId xmlns:a16="http://schemas.microsoft.com/office/drawing/2014/main" id="{329B1FA6-6078-411E-A2EA-BF28BFC1ACE3}"/>
              </a:ext>
            </a:extLst>
          </p:cNvPr>
          <p:cNvSpPr/>
          <p:nvPr/>
        </p:nvSpPr>
        <p:spPr>
          <a:xfrm>
            <a:off x="1983778" y="4505576"/>
            <a:ext cx="5175538" cy="1727652"/>
          </a:xfrm>
          <a:prstGeom prst="rect">
            <a:avLst/>
          </a:prstGeom>
        </p:spPr>
        <p:txBody>
          <a:bodyPr wrap="square">
            <a:spAutoFit/>
          </a:bodyPr>
          <a:lstStyle/>
          <a:p>
            <a:pPr algn="ctr"/>
            <a:r>
              <a:rPr lang="en-US" sz="2000" b="1" dirty="0">
                <a:latin typeface="Arial Narrow" panose="020B0606020202030204" pitchFamily="34" charset="0"/>
              </a:rPr>
              <a:t>Financial Secretary Appointment Forms</a:t>
            </a:r>
          </a:p>
          <a:p>
            <a:pPr algn="ctr">
              <a:lnSpc>
                <a:spcPct val="107000"/>
              </a:lnSpc>
            </a:pPr>
            <a:r>
              <a:rPr lang="en-US" sz="1400" dirty="0">
                <a:latin typeface="Arial Narrow" panose="020B0606020202030204" pitchFamily="34" charset="0"/>
                <a:cs typeface="Times New Roman" panose="02020603050405020304" pitchFamily="18" charset="0"/>
              </a:rPr>
              <a:t>http://www.kofc.org/en/members/resources/forms/fs-appt.html</a:t>
            </a:r>
          </a:p>
          <a:p>
            <a:pPr lvl="1" algn="ctr">
              <a:lnSpc>
                <a:spcPct val="107000"/>
              </a:lnSpc>
            </a:pPr>
            <a:endParaRPr lang="en-US" sz="1400" dirty="0">
              <a:latin typeface="Arial Narrow" panose="020B0606020202030204" pitchFamily="34" charset="0"/>
              <a:cs typeface="Times New Roman" panose="02020603050405020304" pitchFamily="18" charset="0"/>
            </a:endParaRPr>
          </a:p>
          <a:p>
            <a:pPr algn="ctr">
              <a:lnSpc>
                <a:spcPct val="107000"/>
              </a:lnSpc>
            </a:pPr>
            <a:r>
              <a:rPr lang="en-US" b="0" i="0" dirty="0">
                <a:effectLst/>
                <a:latin typeface="Arial Narrow" panose="020B0606020202030204" pitchFamily="34" charset="0"/>
              </a:rPr>
              <a:t>Please email completed forms to </a:t>
            </a:r>
            <a:r>
              <a:rPr lang="en-US" b="0" i="0" u="none" strike="noStrike" dirty="0">
                <a:effectLst/>
                <a:latin typeface="Arial Narrow" panose="020B0606020202030204" pitchFamily="34" charset="0"/>
                <a:hlinkClick r:id="rId2">
                  <a:extLst>
                    <a:ext uri="{A12FA001-AC4F-418D-AE19-62706E023703}">
                      <ahyp:hlinkClr xmlns:ahyp="http://schemas.microsoft.com/office/drawing/2018/hyperlinkcolor" val="tx"/>
                    </a:ext>
                  </a:extLst>
                </a:hlinkClick>
              </a:rPr>
              <a:t>financial.secretary@kofc.org</a:t>
            </a:r>
            <a:r>
              <a:rPr lang="en-US" b="0" i="0" dirty="0">
                <a:effectLst/>
                <a:latin typeface="Arial Narrow" panose="020B0606020202030204" pitchFamily="34" charset="0"/>
              </a:rPr>
              <a:t> </a:t>
            </a:r>
          </a:p>
          <a:p>
            <a:pPr algn="ctr">
              <a:lnSpc>
                <a:spcPct val="107000"/>
              </a:lnSpc>
            </a:pPr>
            <a:r>
              <a:rPr lang="en-US" b="0" i="0" dirty="0">
                <a:effectLst/>
                <a:latin typeface="Arial Narrow" panose="020B0606020202030204" pitchFamily="34" charset="0"/>
              </a:rPr>
              <a:t>or fax them to 203-752-4103.</a:t>
            </a:r>
            <a:endParaRPr lang="en-US" dirty="0">
              <a:latin typeface="Arial Narrow" panose="020B0606020202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2C336DAC-F349-4825-B6EA-E4CCD3F6A0CF}"/>
              </a:ext>
            </a:extLst>
          </p:cNvPr>
          <p:cNvPicPr>
            <a:picLocks noChangeAspect="1"/>
          </p:cNvPicPr>
          <p:nvPr/>
        </p:nvPicPr>
        <p:blipFill rotWithShape="1">
          <a:blip r:embed="rId3"/>
          <a:srcRect t="10227" b="4052"/>
          <a:stretch/>
        </p:blipFill>
        <p:spPr>
          <a:xfrm>
            <a:off x="1669145" y="1183756"/>
            <a:ext cx="6081702" cy="2931044"/>
          </a:xfrm>
          <a:prstGeom prst="rect">
            <a:avLst/>
          </a:prstGeom>
        </p:spPr>
      </p:pic>
    </p:spTree>
    <p:extLst>
      <p:ext uri="{BB962C8B-B14F-4D97-AF65-F5344CB8AC3E}">
        <p14:creationId xmlns:p14="http://schemas.microsoft.com/office/powerpoint/2010/main" val="27662247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5A274BA-D73A-4401-AA12-9FBD4ACF0981}"/>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Financial Secretary Timeline</a:t>
            </a:r>
            <a:endParaRPr lang="en-US" sz="3600" dirty="0"/>
          </a:p>
        </p:txBody>
      </p:sp>
      <p:sp>
        <p:nvSpPr>
          <p:cNvPr id="5" name="TextBox 4">
            <a:extLst>
              <a:ext uri="{FF2B5EF4-FFF2-40B4-BE49-F238E27FC236}">
                <a16:creationId xmlns:a16="http://schemas.microsoft.com/office/drawing/2014/main" id="{C8D7058D-63FA-46D7-8FCB-BCF746220CB8}"/>
              </a:ext>
            </a:extLst>
          </p:cNvPr>
          <p:cNvSpPr txBox="1"/>
          <p:nvPr/>
        </p:nvSpPr>
        <p:spPr>
          <a:xfrm>
            <a:off x="244876" y="2314744"/>
            <a:ext cx="1107765" cy="738664"/>
          </a:xfrm>
          <a:prstGeom prst="rect">
            <a:avLst/>
          </a:prstGeom>
          <a:noFill/>
          <a:ln w="3175">
            <a:solidFill>
              <a:schemeClr val="tx1"/>
            </a:solidFill>
          </a:ln>
        </p:spPr>
        <p:txBody>
          <a:bodyPr wrap="square" rtlCol="0">
            <a:spAutoFit/>
          </a:bodyPr>
          <a:lstStyle/>
          <a:p>
            <a:pPr algn="ctr"/>
            <a:r>
              <a:rPr lang="en-US" sz="1400" dirty="0">
                <a:solidFill>
                  <a:srgbClr val="0000FF"/>
                </a:solidFill>
                <a:latin typeface="Arial Narrow" panose="020B0606020202030204" pitchFamily="34" charset="0"/>
              </a:rPr>
              <a:t>7/1</a:t>
            </a:r>
          </a:p>
          <a:p>
            <a:pPr algn="ctr"/>
            <a:r>
              <a:rPr lang="en-US" sz="1400" dirty="0">
                <a:solidFill>
                  <a:srgbClr val="0000FF"/>
                </a:solidFill>
                <a:latin typeface="Arial Narrow" panose="020B0606020202030204" pitchFamily="34" charset="0"/>
              </a:rPr>
              <a:t>Beginning of Fraternal Year</a:t>
            </a:r>
          </a:p>
        </p:txBody>
      </p:sp>
      <p:sp>
        <p:nvSpPr>
          <p:cNvPr id="66" name="TextBox 65">
            <a:extLst>
              <a:ext uri="{FF2B5EF4-FFF2-40B4-BE49-F238E27FC236}">
                <a16:creationId xmlns:a16="http://schemas.microsoft.com/office/drawing/2014/main" id="{2B24F3F0-882C-49B2-B3A5-EE96C8FDDD74}"/>
              </a:ext>
            </a:extLst>
          </p:cNvPr>
          <p:cNvSpPr txBox="1"/>
          <p:nvPr/>
        </p:nvSpPr>
        <p:spPr>
          <a:xfrm>
            <a:off x="180474" y="3947950"/>
            <a:ext cx="1279029" cy="1227324"/>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7/1</a:t>
            </a:r>
            <a:br>
              <a:rPr lang="en-US" sz="1400" dirty="0">
                <a:latin typeface="Arial Narrow" panose="020B0606020202030204" pitchFamily="34" charset="0"/>
              </a:rPr>
            </a:br>
            <a:r>
              <a:rPr lang="en-US" sz="1400" dirty="0">
                <a:latin typeface="Arial Narrow" panose="020B0606020202030204" pitchFamily="34" charset="0"/>
              </a:rPr>
              <a:t>Form 185 Report of Officers Chosen for Term</a:t>
            </a:r>
          </a:p>
        </p:txBody>
      </p:sp>
      <p:sp>
        <p:nvSpPr>
          <p:cNvPr id="68" name="TextBox 67">
            <a:extLst>
              <a:ext uri="{FF2B5EF4-FFF2-40B4-BE49-F238E27FC236}">
                <a16:creationId xmlns:a16="http://schemas.microsoft.com/office/drawing/2014/main" id="{986FBF94-0CA7-4A60-ABFC-18F5565C86C7}"/>
              </a:ext>
            </a:extLst>
          </p:cNvPr>
          <p:cNvSpPr txBox="1"/>
          <p:nvPr/>
        </p:nvSpPr>
        <p:spPr>
          <a:xfrm>
            <a:off x="745619" y="1071093"/>
            <a:ext cx="1578849" cy="996811"/>
          </a:xfrm>
          <a:prstGeom prst="rect">
            <a:avLst/>
          </a:prstGeom>
          <a:solidFill>
            <a:srgbClr val="FFFF99"/>
          </a:solidFill>
          <a:ln w="317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8/1</a:t>
            </a:r>
            <a:br>
              <a:rPr lang="en-US" sz="1400" dirty="0">
                <a:latin typeface="Arial Narrow" panose="020B0606020202030204" pitchFamily="34" charset="0"/>
              </a:rPr>
            </a:br>
            <a:r>
              <a:rPr lang="en-US" sz="1400" dirty="0">
                <a:latin typeface="Arial Narrow" panose="020B0606020202030204" pitchFamily="34" charset="0"/>
              </a:rPr>
              <a:t>Form 365 Service Program Personnel Report</a:t>
            </a:r>
          </a:p>
        </p:txBody>
      </p:sp>
      <p:sp>
        <p:nvSpPr>
          <p:cNvPr id="70" name="TextBox 69">
            <a:extLst>
              <a:ext uri="{FF2B5EF4-FFF2-40B4-BE49-F238E27FC236}">
                <a16:creationId xmlns:a16="http://schemas.microsoft.com/office/drawing/2014/main" id="{EB96868D-8ED7-4443-8B4D-2AFC43E2BE1A}"/>
              </a:ext>
            </a:extLst>
          </p:cNvPr>
          <p:cNvSpPr txBox="1"/>
          <p:nvPr/>
        </p:nvSpPr>
        <p:spPr>
          <a:xfrm>
            <a:off x="1010265" y="5276895"/>
            <a:ext cx="1403826"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8/15</a:t>
            </a:r>
            <a:br>
              <a:rPr lang="en-US" sz="1400" dirty="0">
                <a:latin typeface="Arial Narrow" panose="020B0606020202030204" pitchFamily="34" charset="0"/>
              </a:rPr>
            </a:br>
            <a:r>
              <a:rPr lang="en-US" sz="1400" dirty="0">
                <a:latin typeface="Arial Narrow" panose="020B0606020202030204" pitchFamily="34" charset="0"/>
              </a:rPr>
              <a:t>Form 1295-1 Semiannual Council Audit</a:t>
            </a:r>
          </a:p>
        </p:txBody>
      </p:sp>
      <p:sp>
        <p:nvSpPr>
          <p:cNvPr id="72" name="TextBox 71">
            <a:extLst>
              <a:ext uri="{FF2B5EF4-FFF2-40B4-BE49-F238E27FC236}">
                <a16:creationId xmlns:a16="http://schemas.microsoft.com/office/drawing/2014/main" id="{C9F56DC6-FA09-488D-BC31-0661A0332E04}"/>
              </a:ext>
            </a:extLst>
          </p:cNvPr>
          <p:cNvSpPr txBox="1"/>
          <p:nvPr/>
        </p:nvSpPr>
        <p:spPr>
          <a:xfrm>
            <a:off x="1792585" y="2223252"/>
            <a:ext cx="1063767" cy="766300"/>
          </a:xfrm>
          <a:prstGeom prst="rect">
            <a:avLst/>
          </a:prstGeom>
          <a:noFill/>
          <a:ln w="317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9/1</a:t>
            </a:r>
            <a:br>
              <a:rPr lang="en-US" sz="1400" dirty="0">
                <a:latin typeface="Arial Narrow" panose="020B0606020202030204" pitchFamily="34" charset="0"/>
              </a:rPr>
            </a:br>
            <a:r>
              <a:rPr lang="en-US" sz="1400" dirty="0">
                <a:latin typeface="Arial Narrow" panose="020B0606020202030204" pitchFamily="34" charset="0"/>
              </a:rPr>
              <a:t>Convention Credentials</a:t>
            </a:r>
          </a:p>
        </p:txBody>
      </p:sp>
      <p:sp>
        <p:nvSpPr>
          <p:cNvPr id="74" name="TextBox 73">
            <a:extLst>
              <a:ext uri="{FF2B5EF4-FFF2-40B4-BE49-F238E27FC236}">
                <a16:creationId xmlns:a16="http://schemas.microsoft.com/office/drawing/2014/main" id="{6CA2A0D2-4CBB-4AFB-A809-8B1513C3E7A2}"/>
              </a:ext>
            </a:extLst>
          </p:cNvPr>
          <p:cNvSpPr txBox="1"/>
          <p:nvPr/>
        </p:nvSpPr>
        <p:spPr>
          <a:xfrm>
            <a:off x="2292414" y="4195715"/>
            <a:ext cx="1403825" cy="766300"/>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10/10</a:t>
            </a:r>
            <a:br>
              <a:rPr lang="en-US" sz="1400" dirty="0">
                <a:latin typeface="Arial Narrow" panose="020B0606020202030204" pitchFamily="34" charset="0"/>
              </a:rPr>
            </a:br>
            <a:r>
              <a:rPr lang="en-US" sz="1400" dirty="0">
                <a:latin typeface="Arial Narrow" panose="020B0606020202030204" pitchFamily="34" charset="0"/>
              </a:rPr>
              <a:t>Supreme Per Capita Due</a:t>
            </a:r>
          </a:p>
        </p:txBody>
      </p:sp>
      <p:sp>
        <p:nvSpPr>
          <p:cNvPr id="76" name="TextBox 75">
            <a:extLst>
              <a:ext uri="{FF2B5EF4-FFF2-40B4-BE49-F238E27FC236}">
                <a16:creationId xmlns:a16="http://schemas.microsoft.com/office/drawing/2014/main" id="{D6D644B5-5785-4518-83E1-65575E7E1029}"/>
              </a:ext>
            </a:extLst>
          </p:cNvPr>
          <p:cNvSpPr txBox="1"/>
          <p:nvPr/>
        </p:nvSpPr>
        <p:spPr>
          <a:xfrm>
            <a:off x="3819935" y="2541877"/>
            <a:ext cx="1271016" cy="535788"/>
          </a:xfrm>
          <a:prstGeom prst="rect">
            <a:avLst/>
          </a:prstGeom>
          <a:solidFill>
            <a:srgbClr val="00CC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12/15</a:t>
            </a:r>
            <a:br>
              <a:rPr lang="en-US" sz="1400" dirty="0">
                <a:latin typeface="Arial Narrow" panose="020B0606020202030204" pitchFamily="34" charset="0"/>
              </a:rPr>
            </a:br>
            <a:r>
              <a:rPr lang="en-US" sz="1400" dirty="0">
                <a:latin typeface="Arial Narrow" panose="020B0606020202030204" pitchFamily="34" charset="0"/>
              </a:rPr>
              <a:t>1st Billing Notice</a:t>
            </a:r>
          </a:p>
        </p:txBody>
      </p:sp>
      <p:sp>
        <p:nvSpPr>
          <p:cNvPr id="78" name="TextBox 77">
            <a:extLst>
              <a:ext uri="{FF2B5EF4-FFF2-40B4-BE49-F238E27FC236}">
                <a16:creationId xmlns:a16="http://schemas.microsoft.com/office/drawing/2014/main" id="{B1D489BA-67C3-4116-AE66-2756F476E485}"/>
              </a:ext>
            </a:extLst>
          </p:cNvPr>
          <p:cNvSpPr txBox="1"/>
          <p:nvPr/>
        </p:nvSpPr>
        <p:spPr>
          <a:xfrm>
            <a:off x="4491904" y="3947950"/>
            <a:ext cx="875717" cy="766300"/>
          </a:xfrm>
          <a:prstGeom prst="rect">
            <a:avLst/>
          </a:prstGeom>
          <a:solidFill>
            <a:srgbClr val="00CC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1/15</a:t>
            </a:r>
            <a:br>
              <a:rPr lang="en-US" sz="1400" dirty="0">
                <a:latin typeface="Arial Narrow" panose="020B0606020202030204" pitchFamily="34" charset="0"/>
              </a:rPr>
            </a:br>
            <a:r>
              <a:rPr lang="en-US" sz="1400" dirty="0">
                <a:latin typeface="Arial Narrow" panose="020B0606020202030204" pitchFamily="34" charset="0"/>
              </a:rPr>
              <a:t>2nd Billing Notice</a:t>
            </a:r>
          </a:p>
        </p:txBody>
      </p:sp>
      <p:sp>
        <p:nvSpPr>
          <p:cNvPr id="80" name="TextBox 79">
            <a:extLst>
              <a:ext uri="{FF2B5EF4-FFF2-40B4-BE49-F238E27FC236}">
                <a16:creationId xmlns:a16="http://schemas.microsoft.com/office/drawing/2014/main" id="{0E42B1A4-C630-44C7-8A21-F4A8214B00BC}"/>
              </a:ext>
            </a:extLst>
          </p:cNvPr>
          <p:cNvSpPr txBox="1"/>
          <p:nvPr/>
        </p:nvSpPr>
        <p:spPr>
          <a:xfrm>
            <a:off x="7590918" y="4110867"/>
            <a:ext cx="1479932" cy="996811"/>
          </a:xfrm>
          <a:prstGeom prst="rect">
            <a:avLst/>
          </a:prstGeom>
          <a:solidFill>
            <a:srgbClr val="FFFF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6/30</a:t>
            </a:r>
            <a:br>
              <a:rPr lang="en-US" sz="1400" dirty="0">
                <a:latin typeface="Arial Narrow" panose="020B0606020202030204" pitchFamily="34" charset="0"/>
              </a:rPr>
            </a:br>
            <a:r>
              <a:rPr lang="en-US" sz="1400" dirty="0">
                <a:latin typeface="Arial Narrow" panose="020B0606020202030204" pitchFamily="34" charset="0"/>
              </a:rPr>
              <a:t>Form SP-7 Columbian Award Application</a:t>
            </a:r>
          </a:p>
        </p:txBody>
      </p:sp>
      <p:sp>
        <p:nvSpPr>
          <p:cNvPr id="82" name="TextBox 81">
            <a:extLst>
              <a:ext uri="{FF2B5EF4-FFF2-40B4-BE49-F238E27FC236}">
                <a16:creationId xmlns:a16="http://schemas.microsoft.com/office/drawing/2014/main" id="{0ACFACC5-B7D8-421F-A06F-E5E43D560D72}"/>
              </a:ext>
            </a:extLst>
          </p:cNvPr>
          <p:cNvSpPr txBox="1"/>
          <p:nvPr/>
        </p:nvSpPr>
        <p:spPr>
          <a:xfrm>
            <a:off x="4929763" y="1349733"/>
            <a:ext cx="1319781" cy="996811"/>
          </a:xfrm>
          <a:prstGeom prst="rect">
            <a:avLst/>
          </a:prstGeom>
          <a:solidFill>
            <a:srgbClr val="FFFF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1/31</a:t>
            </a:r>
            <a:br>
              <a:rPr lang="en-US" sz="1400" dirty="0">
                <a:latin typeface="Arial Narrow" panose="020B0606020202030204" pitchFamily="34" charset="0"/>
              </a:rPr>
            </a:br>
            <a:r>
              <a:rPr lang="en-US" sz="1400" dirty="0">
                <a:latin typeface="Arial Narrow" panose="020B0606020202030204" pitchFamily="34" charset="0"/>
              </a:rPr>
              <a:t>Form 1728 Annual Survey of Fraternal Activity</a:t>
            </a:r>
          </a:p>
        </p:txBody>
      </p:sp>
      <p:sp>
        <p:nvSpPr>
          <p:cNvPr id="84" name="TextBox 83">
            <a:extLst>
              <a:ext uri="{FF2B5EF4-FFF2-40B4-BE49-F238E27FC236}">
                <a16:creationId xmlns:a16="http://schemas.microsoft.com/office/drawing/2014/main" id="{2509DCE9-C6E2-4DCA-A18B-AFAAB8CD692F}"/>
              </a:ext>
            </a:extLst>
          </p:cNvPr>
          <p:cNvSpPr txBox="1"/>
          <p:nvPr/>
        </p:nvSpPr>
        <p:spPr>
          <a:xfrm>
            <a:off x="5229914" y="4772826"/>
            <a:ext cx="1206808"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2/15</a:t>
            </a:r>
            <a:br>
              <a:rPr lang="en-US" sz="1400" dirty="0">
                <a:latin typeface="Arial Narrow" panose="020B0606020202030204" pitchFamily="34" charset="0"/>
              </a:rPr>
            </a:br>
            <a:r>
              <a:rPr lang="en-US" sz="1400" dirty="0">
                <a:latin typeface="Arial Narrow" panose="020B0606020202030204" pitchFamily="34" charset="0"/>
              </a:rPr>
              <a:t>Form 1295-2 Semiannual Council Audit </a:t>
            </a:r>
          </a:p>
        </p:txBody>
      </p:sp>
      <p:sp>
        <p:nvSpPr>
          <p:cNvPr id="86" name="TextBox 85">
            <a:extLst>
              <a:ext uri="{FF2B5EF4-FFF2-40B4-BE49-F238E27FC236}">
                <a16:creationId xmlns:a16="http://schemas.microsoft.com/office/drawing/2014/main" id="{D7AEF6DD-BCFD-4103-B071-3444F6AF97C8}"/>
              </a:ext>
            </a:extLst>
          </p:cNvPr>
          <p:cNvSpPr txBox="1"/>
          <p:nvPr/>
        </p:nvSpPr>
        <p:spPr>
          <a:xfrm>
            <a:off x="6249544" y="2338109"/>
            <a:ext cx="1203200" cy="766300"/>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4/10</a:t>
            </a:r>
            <a:br>
              <a:rPr lang="en-US" sz="1400" dirty="0">
                <a:latin typeface="Arial Narrow" panose="020B0606020202030204" pitchFamily="34" charset="0"/>
              </a:rPr>
            </a:br>
            <a:r>
              <a:rPr lang="en-US" sz="1400" dirty="0">
                <a:latin typeface="Arial Narrow" panose="020B0606020202030204" pitchFamily="34" charset="0"/>
              </a:rPr>
              <a:t>Supreme Per Capita Due</a:t>
            </a:r>
          </a:p>
        </p:txBody>
      </p:sp>
      <p:sp>
        <p:nvSpPr>
          <p:cNvPr id="88" name="TextBox 87">
            <a:extLst>
              <a:ext uri="{FF2B5EF4-FFF2-40B4-BE49-F238E27FC236}">
                <a16:creationId xmlns:a16="http://schemas.microsoft.com/office/drawing/2014/main" id="{87DA9956-9291-4EF8-B151-68686D031398}"/>
              </a:ext>
            </a:extLst>
          </p:cNvPr>
          <p:cNvSpPr txBox="1"/>
          <p:nvPr/>
        </p:nvSpPr>
        <p:spPr>
          <a:xfrm>
            <a:off x="7117610" y="1628230"/>
            <a:ext cx="1486640" cy="535788"/>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5/1 </a:t>
            </a:r>
            <a:r>
              <a:rPr lang="en-US" sz="1400" b="1" dirty="0">
                <a:latin typeface="Arial Narrow" panose="020B0606020202030204" pitchFamily="34" charset="0"/>
              </a:rPr>
              <a:t>--------------</a:t>
            </a:r>
            <a:r>
              <a:rPr lang="en-US" sz="1400" dirty="0">
                <a:latin typeface="Arial Narrow" panose="020B0606020202030204" pitchFamily="34" charset="0"/>
              </a:rPr>
              <a:t> 6/15</a:t>
            </a:r>
            <a:br>
              <a:rPr lang="en-US" sz="1400" dirty="0">
                <a:latin typeface="Arial Narrow" panose="020B0606020202030204" pitchFamily="34" charset="0"/>
              </a:rPr>
            </a:br>
            <a:r>
              <a:rPr lang="en-US" sz="1400" dirty="0">
                <a:latin typeface="Arial Narrow" panose="020B0606020202030204" pitchFamily="34" charset="0"/>
              </a:rPr>
              <a:t>Council Elections</a:t>
            </a:r>
          </a:p>
        </p:txBody>
      </p:sp>
      <p:sp>
        <p:nvSpPr>
          <p:cNvPr id="93" name="TextBox 92">
            <a:extLst>
              <a:ext uri="{FF2B5EF4-FFF2-40B4-BE49-F238E27FC236}">
                <a16:creationId xmlns:a16="http://schemas.microsoft.com/office/drawing/2014/main" id="{08A584FC-911A-4DB4-A3EF-D5FFB7E81AE0}"/>
              </a:ext>
            </a:extLst>
          </p:cNvPr>
          <p:cNvSpPr txBox="1"/>
          <p:nvPr/>
        </p:nvSpPr>
        <p:spPr>
          <a:xfrm>
            <a:off x="7957938" y="2272789"/>
            <a:ext cx="1091095" cy="954107"/>
          </a:xfrm>
          <a:prstGeom prst="rect">
            <a:avLst/>
          </a:prstGeom>
          <a:noFill/>
          <a:ln w="9525">
            <a:solidFill>
              <a:schemeClr val="tx1"/>
            </a:solidFill>
          </a:ln>
        </p:spPr>
        <p:txBody>
          <a:bodyPr wrap="square" rtlCol="0">
            <a:spAutoFit/>
          </a:bodyPr>
          <a:lstStyle/>
          <a:p>
            <a:pPr algn="ctr"/>
            <a:r>
              <a:rPr lang="en-US" sz="1400" dirty="0">
                <a:solidFill>
                  <a:srgbClr val="0000FF"/>
                </a:solidFill>
                <a:latin typeface="Arial Narrow" panose="020B0606020202030204" pitchFamily="34" charset="0"/>
              </a:rPr>
              <a:t>6/30</a:t>
            </a:r>
          </a:p>
          <a:p>
            <a:pPr algn="ctr"/>
            <a:r>
              <a:rPr lang="en-US" sz="1400" dirty="0">
                <a:solidFill>
                  <a:srgbClr val="0000FF"/>
                </a:solidFill>
                <a:latin typeface="Arial Narrow" panose="020B0606020202030204" pitchFamily="34" charset="0"/>
              </a:rPr>
              <a:t>End of Fraternal Year</a:t>
            </a:r>
          </a:p>
        </p:txBody>
      </p:sp>
      <p:sp>
        <p:nvSpPr>
          <p:cNvPr id="95" name="TextBox 94">
            <a:extLst>
              <a:ext uri="{FF2B5EF4-FFF2-40B4-BE49-F238E27FC236}">
                <a16:creationId xmlns:a16="http://schemas.microsoft.com/office/drawing/2014/main" id="{724DA608-F866-4428-AC1A-1D3F57339FCB}"/>
              </a:ext>
            </a:extLst>
          </p:cNvPr>
          <p:cNvSpPr txBox="1"/>
          <p:nvPr/>
        </p:nvSpPr>
        <p:spPr>
          <a:xfrm>
            <a:off x="7590918" y="5271232"/>
            <a:ext cx="1479932"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6/30</a:t>
            </a:r>
            <a:br>
              <a:rPr lang="en-US" sz="1400" dirty="0">
                <a:latin typeface="Arial Narrow" panose="020B0606020202030204" pitchFamily="34" charset="0"/>
              </a:rPr>
            </a:br>
            <a:r>
              <a:rPr lang="en-US" sz="1400" dirty="0">
                <a:latin typeface="Arial Narrow" panose="020B0606020202030204" pitchFamily="34" charset="0"/>
              </a:rPr>
              <a:t>Form 2630 Annual Report KofC Round Table </a:t>
            </a:r>
          </a:p>
        </p:txBody>
      </p:sp>
      <p:pic>
        <p:nvPicPr>
          <p:cNvPr id="111" name="Picture 110">
            <a:extLst>
              <a:ext uri="{FF2B5EF4-FFF2-40B4-BE49-F238E27FC236}">
                <a16:creationId xmlns:a16="http://schemas.microsoft.com/office/drawing/2014/main" id="{62F09B42-4E3D-4122-A681-207467723ED6}"/>
              </a:ext>
            </a:extLst>
          </p:cNvPr>
          <p:cNvPicPr>
            <a:picLocks noChangeAspect="1"/>
          </p:cNvPicPr>
          <p:nvPr/>
        </p:nvPicPr>
        <p:blipFill>
          <a:blip r:embed="rId2"/>
          <a:stretch>
            <a:fillRect/>
          </a:stretch>
        </p:blipFill>
        <p:spPr>
          <a:xfrm>
            <a:off x="660262" y="3131082"/>
            <a:ext cx="8215631" cy="956392"/>
          </a:xfrm>
          <a:prstGeom prst="rect">
            <a:avLst/>
          </a:prstGeom>
        </p:spPr>
      </p:pic>
    </p:spTree>
    <p:extLst>
      <p:ext uri="{BB962C8B-B14F-4D97-AF65-F5344CB8AC3E}">
        <p14:creationId xmlns:p14="http://schemas.microsoft.com/office/powerpoint/2010/main" val="2230919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9A7AF562-D1CB-41EF-826B-647E825BE395}"/>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Useful Email Addresses to Know</a:t>
            </a:r>
            <a:endParaRPr lang="en-US" sz="3600" dirty="0"/>
          </a:p>
        </p:txBody>
      </p:sp>
      <p:graphicFrame>
        <p:nvGraphicFramePr>
          <p:cNvPr id="4" name="Table 4">
            <a:extLst>
              <a:ext uri="{FF2B5EF4-FFF2-40B4-BE49-F238E27FC236}">
                <a16:creationId xmlns:a16="http://schemas.microsoft.com/office/drawing/2014/main" id="{60926DD1-EBD1-4461-8113-0FB506FAACA2}"/>
              </a:ext>
            </a:extLst>
          </p:cNvPr>
          <p:cNvGraphicFramePr>
            <a:graphicFrameLocks noGrp="1"/>
          </p:cNvGraphicFramePr>
          <p:nvPr>
            <p:extLst>
              <p:ext uri="{D42A27DB-BD31-4B8C-83A1-F6EECF244321}">
                <p14:modId xmlns:p14="http://schemas.microsoft.com/office/powerpoint/2010/main" val="1114061488"/>
              </p:ext>
            </p:extLst>
          </p:nvPr>
        </p:nvGraphicFramePr>
        <p:xfrm>
          <a:off x="538844" y="1130300"/>
          <a:ext cx="7786005" cy="4396740"/>
        </p:xfrm>
        <a:graphic>
          <a:graphicData uri="http://schemas.openxmlformats.org/drawingml/2006/table">
            <a:tbl>
              <a:tblPr firstRow="1" bandRow="1">
                <a:tableStyleId>{5C22544A-7EE6-4342-B048-85BDC9FD1C3A}</a:tableStyleId>
              </a:tblPr>
              <a:tblGrid>
                <a:gridCol w="2705981">
                  <a:extLst>
                    <a:ext uri="{9D8B030D-6E8A-4147-A177-3AD203B41FA5}">
                      <a16:colId xmlns:a16="http://schemas.microsoft.com/office/drawing/2014/main" val="4200610239"/>
                    </a:ext>
                  </a:extLst>
                </a:gridCol>
                <a:gridCol w="5080024">
                  <a:extLst>
                    <a:ext uri="{9D8B030D-6E8A-4147-A177-3AD203B41FA5}">
                      <a16:colId xmlns:a16="http://schemas.microsoft.com/office/drawing/2014/main" val="2538036050"/>
                    </a:ext>
                  </a:extLst>
                </a:gridCol>
              </a:tblGrid>
              <a:tr h="370840">
                <a:tc>
                  <a:txBody>
                    <a:bodyPr/>
                    <a:lstStyle/>
                    <a:p>
                      <a:pPr algn="l" fontAlgn="b"/>
                      <a:r>
                        <a:rPr lang="en-US" sz="1200" b="1" i="0" u="none" strike="noStrike" dirty="0">
                          <a:solidFill>
                            <a:srgbClr val="FFFFFF"/>
                          </a:solidFill>
                          <a:effectLst/>
                          <a:latin typeface="Arial Narrow" panose="020B0606020202030204" pitchFamily="34" charset="0"/>
                        </a:rPr>
                        <a:t>Email Address</a:t>
                      </a:r>
                    </a:p>
                  </a:txBody>
                  <a:tcPr marL="9525" marR="9525" marT="9525" marB="0" anchor="ctr"/>
                </a:tc>
                <a:tc>
                  <a:txBody>
                    <a:bodyPr/>
                    <a:lstStyle/>
                    <a:p>
                      <a:pPr algn="l" fontAlgn="b"/>
                      <a:r>
                        <a:rPr lang="en-US" sz="1200" b="1" i="0" u="none" strike="noStrike" dirty="0">
                          <a:solidFill>
                            <a:srgbClr val="FFFFFF"/>
                          </a:solidFill>
                          <a:effectLst/>
                          <a:latin typeface="Arial Narrow" panose="020B0606020202030204" pitchFamily="34" charset="0"/>
                        </a:rPr>
                        <a:t>Purpose</a:t>
                      </a:r>
                    </a:p>
                  </a:txBody>
                  <a:tcPr marL="9525" marR="9525" marT="9525" marB="0" anchor="ctr"/>
                </a:tc>
                <a:extLst>
                  <a:ext uri="{0D108BD9-81ED-4DB2-BD59-A6C34878D82A}">
                    <a16:rowId xmlns:a16="http://schemas.microsoft.com/office/drawing/2014/main" val="3260786080"/>
                  </a:ext>
                </a:extLst>
              </a:tr>
              <a:tr h="370840">
                <a:tc>
                  <a:txBody>
                    <a:bodyPr/>
                    <a:lstStyle/>
                    <a:p>
                      <a:pPr algn="l" fontAlgn="ctr"/>
                      <a:r>
                        <a:rPr lang="en-US" sz="1800" b="0" i="0" u="none" strike="noStrike" dirty="0">
                          <a:solidFill>
                            <a:srgbClr val="000000"/>
                          </a:solidFill>
                          <a:effectLst/>
                          <a:latin typeface="Arial Narrow" panose="020B0606020202030204" pitchFamily="34" charset="0"/>
                        </a:rPr>
                        <a:t>membershiprecords@kofc.org</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Membership Forms Processing</a:t>
                      </a:r>
                      <a:br>
                        <a:rPr lang="en-US" sz="1400" b="0" i="0" u="none" strike="noStrike" dirty="0">
                          <a:solidFill>
                            <a:srgbClr val="000000"/>
                          </a:solidFill>
                          <a:effectLst/>
                          <a:latin typeface="Arial Narrow" panose="020B0606020202030204" pitchFamily="34" charset="0"/>
                        </a:rPr>
                      </a:br>
                      <a:r>
                        <a:rPr lang="en-US" sz="1400" b="0" i="0" u="none" strike="noStrike" dirty="0">
                          <a:solidFill>
                            <a:srgbClr val="000000"/>
                          </a:solidFill>
                          <a:effectLst/>
                          <a:latin typeface="Arial Narrow" panose="020B0606020202030204" pitchFamily="34" charset="0"/>
                        </a:rPr>
                        <a:t>Membership Information Updates</a:t>
                      </a:r>
                      <a:br>
                        <a:rPr lang="en-US" sz="1400" b="0" i="0" u="none" strike="noStrike" dirty="0">
                          <a:solidFill>
                            <a:srgbClr val="000000"/>
                          </a:solidFill>
                          <a:effectLst/>
                          <a:latin typeface="Arial Narrow" panose="020B0606020202030204" pitchFamily="34" charset="0"/>
                        </a:rPr>
                      </a:br>
                      <a:r>
                        <a:rPr lang="en-US" sz="1400" b="0" i="0" u="none" strike="noStrike" dirty="0">
                          <a:solidFill>
                            <a:srgbClr val="000000"/>
                          </a:solidFill>
                          <a:effectLst/>
                          <a:latin typeface="Arial Narrow" panose="020B0606020202030204" pitchFamily="34" charset="0"/>
                        </a:rPr>
                        <a:t>Form 185 - Officers Chosen For Term</a:t>
                      </a:r>
                    </a:p>
                  </a:txBody>
                  <a:tcPr marL="9525" marR="9525" marT="9525" marB="0" anchor="ctr"/>
                </a:tc>
                <a:extLst>
                  <a:ext uri="{0D108BD9-81ED-4DB2-BD59-A6C34878D82A}">
                    <a16:rowId xmlns:a16="http://schemas.microsoft.com/office/drawing/2014/main" val="362829320"/>
                  </a:ext>
                </a:extLst>
              </a:tr>
              <a:tr h="370840">
                <a:tc>
                  <a:txBody>
                    <a:bodyPr/>
                    <a:lstStyle/>
                    <a:p>
                      <a:pPr algn="l" fontAlgn="ctr"/>
                      <a:r>
                        <a:rPr lang="en-US" sz="1800" b="0" i="0" u="none" strike="noStrike" dirty="0">
                          <a:solidFill>
                            <a:srgbClr val="000000"/>
                          </a:solidFill>
                          <a:effectLst/>
                          <a:latin typeface="Arial Narrow" panose="020B0606020202030204" pitchFamily="34" charset="0"/>
                        </a:rPr>
                        <a:t>generaloffice@kofc.org</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State Deputy Appointments, Executive Secretary Appointments, District Deputy Appointments, Expense Reports</a:t>
                      </a:r>
                    </a:p>
                  </a:txBody>
                  <a:tcPr marL="9525" marR="9525" marT="9525" marB="0" anchor="ctr"/>
                </a:tc>
                <a:extLst>
                  <a:ext uri="{0D108BD9-81ED-4DB2-BD59-A6C34878D82A}">
                    <a16:rowId xmlns:a16="http://schemas.microsoft.com/office/drawing/2014/main" val="2196187834"/>
                  </a:ext>
                </a:extLst>
              </a:tr>
              <a:tr h="370840">
                <a:tc>
                  <a:txBody>
                    <a:bodyPr/>
                    <a:lstStyle/>
                    <a:p>
                      <a:pPr algn="l" fontAlgn="ctr"/>
                      <a:r>
                        <a:rPr lang="en-US" sz="1800" b="0" i="0" u="none" strike="noStrike" dirty="0">
                          <a:solidFill>
                            <a:srgbClr val="000000"/>
                          </a:solidFill>
                          <a:effectLst/>
                          <a:latin typeface="Arial Narrow" panose="020B0606020202030204" pitchFamily="34" charset="0"/>
                        </a:rPr>
                        <a:t>councilaccounts@kofc.org</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Council Account Balances</a:t>
                      </a:r>
                      <a:br>
                        <a:rPr lang="en-US" sz="1400" b="0" i="0" u="none" strike="noStrike" dirty="0">
                          <a:solidFill>
                            <a:srgbClr val="000000"/>
                          </a:solidFill>
                          <a:effectLst/>
                          <a:latin typeface="Arial Narrow" panose="020B0606020202030204" pitchFamily="34" charset="0"/>
                        </a:rPr>
                      </a:br>
                      <a:r>
                        <a:rPr lang="en-US" sz="1400" b="0" i="0" u="none" strike="noStrike" dirty="0">
                          <a:solidFill>
                            <a:srgbClr val="000000"/>
                          </a:solidFill>
                          <a:effectLst/>
                          <a:latin typeface="Arial Narrow" panose="020B0606020202030204" pitchFamily="34" charset="0"/>
                        </a:rPr>
                        <a:t>Semi Annual Audit Report (#1295)</a:t>
                      </a:r>
                    </a:p>
                  </a:txBody>
                  <a:tcPr marL="9525" marR="9525" marT="9525" marB="0" anchor="ctr"/>
                </a:tc>
                <a:extLst>
                  <a:ext uri="{0D108BD9-81ED-4DB2-BD59-A6C34878D82A}">
                    <a16:rowId xmlns:a16="http://schemas.microsoft.com/office/drawing/2014/main" val="4286461016"/>
                  </a:ext>
                </a:extLst>
              </a:tr>
              <a:tr h="370840">
                <a:tc>
                  <a:txBody>
                    <a:bodyPr/>
                    <a:lstStyle/>
                    <a:p>
                      <a:pPr algn="l" fontAlgn="ctr"/>
                      <a:r>
                        <a:rPr lang="en-US" sz="1800" b="0" i="0" u="none" strike="noStrike" dirty="0">
                          <a:solidFill>
                            <a:srgbClr val="000000"/>
                          </a:solidFill>
                          <a:effectLst/>
                          <a:latin typeface="Arial Narrow" panose="020B0606020202030204" pitchFamily="34" charset="0"/>
                        </a:rPr>
                        <a:t>financial.secretary@kofc.org</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Financial Secretary Appointments &amp; Inquiries</a:t>
                      </a:r>
                    </a:p>
                  </a:txBody>
                  <a:tcPr marL="9525" marR="9525" marT="9525" marB="0" anchor="ctr"/>
                </a:tc>
                <a:extLst>
                  <a:ext uri="{0D108BD9-81ED-4DB2-BD59-A6C34878D82A}">
                    <a16:rowId xmlns:a16="http://schemas.microsoft.com/office/drawing/2014/main" val="1490268153"/>
                  </a:ext>
                </a:extLst>
              </a:tr>
              <a:tr h="370840">
                <a:tc>
                  <a:txBody>
                    <a:bodyPr/>
                    <a:lstStyle/>
                    <a:p>
                      <a:pPr algn="l" fontAlgn="ctr"/>
                      <a:r>
                        <a:rPr lang="en-US" sz="1800" b="0" i="0" u="none" strike="noStrike" dirty="0">
                          <a:solidFill>
                            <a:srgbClr val="000000"/>
                          </a:solidFill>
                          <a:effectLst/>
                          <a:latin typeface="Arial Narrow" panose="020B0606020202030204" pitchFamily="34" charset="0"/>
                        </a:rPr>
                        <a:t>fraternalmission@kofc.org</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General Inquiries, Programs, Council Awards, Annual Survey of Fraternal Activity, Columbian Award, Fraternal forms Submissions, Form 365 Service Program Personnel Report (state and council).</a:t>
                      </a:r>
                    </a:p>
                  </a:txBody>
                  <a:tcPr marL="9525" marR="9525" marT="9525" marB="0" anchor="ctr"/>
                </a:tc>
                <a:extLst>
                  <a:ext uri="{0D108BD9-81ED-4DB2-BD59-A6C34878D82A}">
                    <a16:rowId xmlns:a16="http://schemas.microsoft.com/office/drawing/2014/main" val="3741289857"/>
                  </a:ext>
                </a:extLst>
              </a:tr>
              <a:tr h="370840">
                <a:tc>
                  <a:txBody>
                    <a:bodyPr/>
                    <a:lstStyle/>
                    <a:p>
                      <a:pPr algn="l" fontAlgn="ctr"/>
                      <a:r>
                        <a:rPr lang="en-US" sz="1800" b="0" i="0" u="none" strike="noStrike" dirty="0">
                          <a:solidFill>
                            <a:srgbClr val="000000"/>
                          </a:solidFill>
                          <a:effectLst/>
                          <a:latin typeface="Arial Narrow" panose="020B0606020202030204" pitchFamily="34" charset="0"/>
                        </a:rPr>
                        <a:t>fraternaltraining@kofc.org</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Fraternal Training Inquiries &amp; Training Webinars</a:t>
                      </a:r>
                    </a:p>
                  </a:txBody>
                  <a:tcPr marL="9525" marR="9525" marT="9525" marB="0" anchor="ctr"/>
                </a:tc>
                <a:extLst>
                  <a:ext uri="{0D108BD9-81ED-4DB2-BD59-A6C34878D82A}">
                    <a16:rowId xmlns:a16="http://schemas.microsoft.com/office/drawing/2014/main" val="2258114069"/>
                  </a:ext>
                </a:extLst>
              </a:tr>
              <a:tr h="370840">
                <a:tc>
                  <a:txBody>
                    <a:bodyPr/>
                    <a:lstStyle/>
                    <a:p>
                      <a:pPr algn="l" fontAlgn="ctr"/>
                      <a:r>
                        <a:rPr lang="en-US" sz="1800" b="0" i="0" u="none" strike="noStrike" dirty="0">
                          <a:solidFill>
                            <a:srgbClr val="000000"/>
                          </a:solidFill>
                          <a:effectLst/>
                          <a:latin typeface="Arial Narrow" panose="020B0606020202030204" pitchFamily="34" charset="0"/>
                        </a:rPr>
                        <a:t>squires@kofc.org</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Squires &amp; Circles Related Inquires</a:t>
                      </a:r>
                    </a:p>
                  </a:txBody>
                  <a:tcPr marL="9525" marR="9525" marT="9525" marB="0" anchor="ctr"/>
                </a:tc>
                <a:extLst>
                  <a:ext uri="{0D108BD9-81ED-4DB2-BD59-A6C34878D82A}">
                    <a16:rowId xmlns:a16="http://schemas.microsoft.com/office/drawing/2014/main" val="1875763922"/>
                  </a:ext>
                </a:extLst>
              </a:tr>
              <a:tr h="370840">
                <a:tc>
                  <a:txBody>
                    <a:bodyPr/>
                    <a:lstStyle/>
                    <a:p>
                      <a:pPr marL="0" lvl="1" algn="l" defTabSz="914400" rtl="0" eaLnBrk="1" fontAlgn="ctr" latinLnBrk="0" hangingPunct="1"/>
                      <a:r>
                        <a:rPr lang="en-US" sz="1800" b="0" i="0" u="none" strike="noStrike" kern="1200" dirty="0">
                          <a:solidFill>
                            <a:srgbClr val="000000"/>
                          </a:solidFill>
                          <a:effectLst/>
                          <a:latin typeface="Arial Narrow" panose="020B0606020202030204" pitchFamily="34" charset="0"/>
                          <a:ea typeface="+mn-ea"/>
                          <a:cs typeface="+mn-cs"/>
                        </a:rPr>
                        <a:t>LNFPRO@comcast.net</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MD State Forms Manager, Peter O'Sullivan</a:t>
                      </a:r>
                    </a:p>
                  </a:txBody>
                  <a:tcPr marL="9525" marR="9525" marT="9525" marB="0" anchor="ctr"/>
                </a:tc>
                <a:extLst>
                  <a:ext uri="{0D108BD9-81ED-4DB2-BD59-A6C34878D82A}">
                    <a16:rowId xmlns:a16="http://schemas.microsoft.com/office/drawing/2014/main" val="3075658079"/>
                  </a:ext>
                </a:extLst>
              </a:tr>
              <a:tr h="370840">
                <a:tc>
                  <a:txBody>
                    <a:bodyPr/>
                    <a:lstStyle/>
                    <a:p>
                      <a:pPr algn="l" fontAlgn="ctr"/>
                      <a:r>
                        <a:rPr lang="en-US" sz="1800" b="0" i="0" u="none" strike="noStrike" dirty="0">
                          <a:solidFill>
                            <a:srgbClr val="000000"/>
                          </a:solidFill>
                          <a:effectLst/>
                          <a:latin typeface="Arial Narrow" panose="020B0606020202030204" pitchFamily="34" charset="0"/>
                        </a:rPr>
                        <a:t>diwilk@wilkworld.net</a:t>
                      </a:r>
                    </a:p>
                  </a:txBody>
                  <a:tcPr marL="9525" marR="9525" marT="9525" marB="0" anchor="ctr"/>
                </a:tc>
                <a:tc>
                  <a:txBody>
                    <a:bodyPr/>
                    <a:lstStyle/>
                    <a:p>
                      <a:pPr algn="l" fontAlgn="ctr"/>
                      <a:r>
                        <a:rPr lang="en-US" sz="1400" b="0" i="0" u="none" strike="noStrike" dirty="0">
                          <a:solidFill>
                            <a:srgbClr val="000000"/>
                          </a:solidFill>
                          <a:effectLst/>
                          <a:latin typeface="Arial Narrow" panose="020B0606020202030204" pitchFamily="34" charset="0"/>
                        </a:rPr>
                        <a:t>MD State FS Advisor</a:t>
                      </a:r>
                    </a:p>
                  </a:txBody>
                  <a:tcPr marL="9525" marR="9525" marT="9525" marB="0" anchor="ctr"/>
                </a:tc>
                <a:extLst>
                  <a:ext uri="{0D108BD9-81ED-4DB2-BD59-A6C34878D82A}">
                    <a16:rowId xmlns:a16="http://schemas.microsoft.com/office/drawing/2014/main" val="4210696248"/>
                  </a:ext>
                </a:extLst>
              </a:tr>
            </a:tbl>
          </a:graphicData>
        </a:graphic>
      </p:graphicFrame>
    </p:spTree>
    <p:extLst>
      <p:ext uri="{BB962C8B-B14F-4D97-AF65-F5344CB8AC3E}">
        <p14:creationId xmlns:p14="http://schemas.microsoft.com/office/powerpoint/2010/main" val="11256662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7ACB6FD-2EB5-4D4D-9E23-9E9EF7AA8577}"/>
              </a:ext>
            </a:extLst>
          </p:cNvPr>
          <p:cNvSpPr/>
          <p:nvPr/>
        </p:nvSpPr>
        <p:spPr>
          <a:xfrm>
            <a:off x="1143825" y="1688298"/>
            <a:ext cx="7047676" cy="4370427"/>
          </a:xfrm>
          <a:prstGeom prst="rect">
            <a:avLst/>
          </a:prstGeom>
        </p:spPr>
        <p:txBody>
          <a:bodyPr wrap="square">
            <a:spAutoFit/>
          </a:bodyPr>
          <a:lstStyle/>
          <a:p>
            <a:r>
              <a:rPr lang="en-US" sz="4400" dirty="0">
                <a:solidFill>
                  <a:srgbClr val="222222"/>
                </a:solidFill>
                <a:latin typeface="Arial Narrow" panose="020B0606020202030204" pitchFamily="34" charset="0"/>
              </a:rPr>
              <a:t>Contact Info:</a:t>
            </a:r>
          </a:p>
          <a:p>
            <a:r>
              <a:rPr lang="en-US" sz="4400" dirty="0">
                <a:solidFill>
                  <a:srgbClr val="222222"/>
                </a:solidFill>
                <a:latin typeface="Arial Narrow" panose="020B0606020202030204" pitchFamily="34" charset="0"/>
              </a:rPr>
              <a:t>Jeffrey Wilk, FDD, PGK. PFN</a:t>
            </a:r>
          </a:p>
          <a:p>
            <a:r>
              <a:rPr lang="en-US" sz="4400" dirty="0">
                <a:solidFill>
                  <a:srgbClr val="222222"/>
                </a:solidFill>
                <a:latin typeface="Arial Narrow" panose="020B0606020202030204" pitchFamily="34" charset="0"/>
              </a:rPr>
              <a:t>diwilk@wilkworld.net</a:t>
            </a:r>
          </a:p>
          <a:p>
            <a:r>
              <a:rPr lang="en-US" sz="4400" dirty="0">
                <a:solidFill>
                  <a:srgbClr val="222222"/>
                </a:solidFill>
                <a:latin typeface="Arial Narrow" panose="020B0606020202030204" pitchFamily="34" charset="0"/>
              </a:rPr>
              <a:t>410-533-1811</a:t>
            </a:r>
            <a:endParaRPr lang="en-US" sz="1400" dirty="0">
              <a:solidFill>
                <a:srgbClr val="222222"/>
              </a:solidFill>
              <a:latin typeface="Arial Narrow" panose="020B0606020202030204" pitchFamily="34" charset="0"/>
            </a:endParaRPr>
          </a:p>
          <a:p>
            <a:pPr lvl="1"/>
            <a:endParaRPr lang="en-US" sz="1400" dirty="0">
              <a:solidFill>
                <a:srgbClr val="222222"/>
              </a:solidFill>
              <a:latin typeface="Arial Narrow" panose="020B0606020202030204" pitchFamily="34" charset="0"/>
            </a:endParaRPr>
          </a:p>
          <a:p>
            <a:pPr lvl="1" algn="ctr"/>
            <a:r>
              <a:rPr lang="en-US" sz="2800" dirty="0">
                <a:solidFill>
                  <a:srgbClr val="222222"/>
                </a:solidFill>
                <a:latin typeface="Arial Narrow" panose="020B0606020202030204" pitchFamily="34" charset="0"/>
              </a:rPr>
              <a:t>Slides and Video of the Seminar will be available on State KofC Website after 9-19-2020</a:t>
            </a:r>
          </a:p>
          <a:p>
            <a:pPr lvl="1" algn="ctr"/>
            <a:r>
              <a:rPr lang="en-US" sz="3200" b="1" dirty="0">
                <a:solidFill>
                  <a:srgbClr val="222222"/>
                </a:solidFill>
                <a:latin typeface="Arial Narrow" panose="020B0606020202030204" pitchFamily="34" charset="0"/>
              </a:rPr>
              <a:t>https://kofc-md.org/financial-secretary</a:t>
            </a:r>
            <a:r>
              <a:rPr lang="en-US" sz="3200" dirty="0">
                <a:solidFill>
                  <a:srgbClr val="222222"/>
                </a:solidFill>
                <a:latin typeface="Arial Narrow" panose="020B0606020202030204" pitchFamily="34" charset="0"/>
              </a:rPr>
              <a:t>/</a:t>
            </a:r>
          </a:p>
        </p:txBody>
      </p:sp>
      <p:sp>
        <p:nvSpPr>
          <p:cNvPr id="4" name="Parallelogram 3">
            <a:extLst>
              <a:ext uri="{FF2B5EF4-FFF2-40B4-BE49-F238E27FC236}">
                <a16:creationId xmlns:a16="http://schemas.microsoft.com/office/drawing/2014/main" id="{A5A274BA-D73A-4401-AA12-9FBD4ACF0981}"/>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Contact Info</a:t>
            </a:r>
            <a:endParaRPr lang="en-US" sz="3600" dirty="0"/>
          </a:p>
        </p:txBody>
      </p:sp>
    </p:spTree>
    <p:extLst>
      <p:ext uri="{BB962C8B-B14F-4D97-AF65-F5344CB8AC3E}">
        <p14:creationId xmlns:p14="http://schemas.microsoft.com/office/powerpoint/2010/main" val="3774041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0051" y="1281262"/>
            <a:ext cx="6647026" cy="781166"/>
          </a:xfrm>
        </p:spPr>
        <p:txBody>
          <a:bodyPr>
            <a:normAutofit fontScale="92500" lnSpcReduction="20000"/>
          </a:bodyPr>
          <a:lstStyle/>
          <a:p>
            <a:pPr marL="0" indent="0">
              <a:buNone/>
            </a:pPr>
            <a:r>
              <a:rPr lang="en-US" sz="3200" b="1" dirty="0">
                <a:solidFill>
                  <a:srgbClr val="222222"/>
                </a:solidFill>
                <a:effectLst>
                  <a:outerShdw blurRad="38100" dist="38100" dir="2700000" algn="tl">
                    <a:srgbClr val="000000">
                      <a:alpha val="43137"/>
                    </a:srgbClr>
                  </a:outerShdw>
                </a:effectLst>
                <a:latin typeface="Arial Narrow" panose="020B0606020202030204" pitchFamily="34" charset="0"/>
              </a:rPr>
              <a:t>Prayer for the Canonization of Father Michael J. McGivney</a:t>
            </a:r>
          </a:p>
        </p:txBody>
      </p:sp>
      <p:sp>
        <p:nvSpPr>
          <p:cNvPr id="8" name="Rectangle 7">
            <a:extLst>
              <a:ext uri="{FF2B5EF4-FFF2-40B4-BE49-F238E27FC236}">
                <a16:creationId xmlns:a16="http://schemas.microsoft.com/office/drawing/2014/main" id="{07ACB6FD-2EB5-4D4D-9E23-9E9EF7AA8577}"/>
              </a:ext>
            </a:extLst>
          </p:cNvPr>
          <p:cNvSpPr/>
          <p:nvPr/>
        </p:nvSpPr>
        <p:spPr>
          <a:xfrm>
            <a:off x="0" y="2227471"/>
            <a:ext cx="8421007" cy="4154984"/>
          </a:xfrm>
          <a:prstGeom prst="rect">
            <a:avLst/>
          </a:prstGeom>
        </p:spPr>
        <p:txBody>
          <a:bodyPr wrap="square">
            <a:spAutoFit/>
          </a:bodyPr>
          <a:lstStyle/>
          <a:p>
            <a:pPr lvl="1"/>
            <a:r>
              <a:rPr lang="en-US" sz="2400" dirty="0">
                <a:solidFill>
                  <a:srgbClr val="222222"/>
                </a:solidFill>
                <a:latin typeface="Arial Narrow" panose="020B0606020202030204" pitchFamily="34" charset="0"/>
              </a:rPr>
              <a:t>God, Our Father, protector of the poor and defender of the widow and orphan, you called your priest, Father Michael J. McGivney, to be an apostle of Christian family life and to lead the young to the generous service of their neighbor.  Through the example of his life and virtue may we follow your Son, Jesus Christ more closely, fulfilling his commandment of charity and building up his Body which is the Church.  Let the inspiration of your servant prompt us to greater confidence in your love so  that we may continue his work of caring for the needy and the outcast.  We humbly ask that you glorify your servant Father Michael J. McGivney on earth according to the design of your holy will. Amen</a:t>
            </a:r>
          </a:p>
        </p:txBody>
      </p:sp>
      <p:sp>
        <p:nvSpPr>
          <p:cNvPr id="11" name="Parallelogram 10">
            <a:extLst>
              <a:ext uri="{FF2B5EF4-FFF2-40B4-BE49-F238E27FC236}">
                <a16:creationId xmlns:a16="http://schemas.microsoft.com/office/drawing/2014/main" id="{43C30E7A-8112-4F77-8E19-E97BB646F246}"/>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Closing Prayer</a:t>
            </a:r>
            <a:endParaRPr lang="en-US" sz="3600" dirty="0"/>
          </a:p>
        </p:txBody>
      </p:sp>
    </p:spTree>
    <p:extLst>
      <p:ext uri="{BB962C8B-B14F-4D97-AF65-F5344CB8AC3E}">
        <p14:creationId xmlns:p14="http://schemas.microsoft.com/office/powerpoint/2010/main" val="102164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A5A274BA-D73A-4401-AA12-9FBD4ACF0981}"/>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Financial Secretary Timeline</a:t>
            </a:r>
            <a:endParaRPr lang="en-US" sz="3600" dirty="0"/>
          </a:p>
        </p:txBody>
      </p:sp>
      <p:sp>
        <p:nvSpPr>
          <p:cNvPr id="5" name="TextBox 4">
            <a:extLst>
              <a:ext uri="{FF2B5EF4-FFF2-40B4-BE49-F238E27FC236}">
                <a16:creationId xmlns:a16="http://schemas.microsoft.com/office/drawing/2014/main" id="{C8D7058D-63FA-46D7-8FCB-BCF746220CB8}"/>
              </a:ext>
            </a:extLst>
          </p:cNvPr>
          <p:cNvSpPr txBox="1"/>
          <p:nvPr/>
        </p:nvSpPr>
        <p:spPr>
          <a:xfrm>
            <a:off x="244876" y="2314744"/>
            <a:ext cx="1107765" cy="738664"/>
          </a:xfrm>
          <a:prstGeom prst="rect">
            <a:avLst/>
          </a:prstGeom>
          <a:noFill/>
          <a:ln w="3175">
            <a:solidFill>
              <a:schemeClr val="tx1"/>
            </a:solidFill>
          </a:ln>
        </p:spPr>
        <p:txBody>
          <a:bodyPr wrap="square" rtlCol="0">
            <a:spAutoFit/>
          </a:bodyPr>
          <a:lstStyle/>
          <a:p>
            <a:pPr algn="ctr"/>
            <a:r>
              <a:rPr lang="en-US" sz="1400" dirty="0">
                <a:solidFill>
                  <a:srgbClr val="0000FF"/>
                </a:solidFill>
                <a:latin typeface="Arial Narrow" panose="020B0606020202030204" pitchFamily="34" charset="0"/>
              </a:rPr>
              <a:t>7/1</a:t>
            </a:r>
          </a:p>
          <a:p>
            <a:pPr algn="ctr"/>
            <a:r>
              <a:rPr lang="en-US" sz="1400" dirty="0">
                <a:solidFill>
                  <a:srgbClr val="0000FF"/>
                </a:solidFill>
                <a:latin typeface="Arial Narrow" panose="020B0606020202030204" pitchFamily="34" charset="0"/>
              </a:rPr>
              <a:t>Beginning of Fraternal Year</a:t>
            </a:r>
          </a:p>
        </p:txBody>
      </p:sp>
      <p:sp>
        <p:nvSpPr>
          <p:cNvPr id="66" name="TextBox 65">
            <a:extLst>
              <a:ext uri="{FF2B5EF4-FFF2-40B4-BE49-F238E27FC236}">
                <a16:creationId xmlns:a16="http://schemas.microsoft.com/office/drawing/2014/main" id="{2B24F3F0-882C-49B2-B3A5-EE96C8FDDD74}"/>
              </a:ext>
            </a:extLst>
          </p:cNvPr>
          <p:cNvSpPr txBox="1"/>
          <p:nvPr/>
        </p:nvSpPr>
        <p:spPr>
          <a:xfrm>
            <a:off x="180474" y="3947950"/>
            <a:ext cx="1279029" cy="1227324"/>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7/1</a:t>
            </a:r>
            <a:br>
              <a:rPr lang="en-US" sz="1400" dirty="0">
                <a:latin typeface="Arial Narrow" panose="020B0606020202030204" pitchFamily="34" charset="0"/>
              </a:rPr>
            </a:br>
            <a:r>
              <a:rPr lang="en-US" sz="1400" dirty="0">
                <a:latin typeface="Arial Narrow" panose="020B0606020202030204" pitchFamily="34" charset="0"/>
              </a:rPr>
              <a:t>Form 185 Report of Officers Chosen for Term</a:t>
            </a:r>
          </a:p>
        </p:txBody>
      </p:sp>
      <p:sp>
        <p:nvSpPr>
          <p:cNvPr id="68" name="TextBox 67">
            <a:extLst>
              <a:ext uri="{FF2B5EF4-FFF2-40B4-BE49-F238E27FC236}">
                <a16:creationId xmlns:a16="http://schemas.microsoft.com/office/drawing/2014/main" id="{986FBF94-0CA7-4A60-ABFC-18F5565C86C7}"/>
              </a:ext>
            </a:extLst>
          </p:cNvPr>
          <p:cNvSpPr txBox="1"/>
          <p:nvPr/>
        </p:nvSpPr>
        <p:spPr>
          <a:xfrm>
            <a:off x="745619" y="1071093"/>
            <a:ext cx="1578849" cy="996811"/>
          </a:xfrm>
          <a:prstGeom prst="rect">
            <a:avLst/>
          </a:prstGeom>
          <a:solidFill>
            <a:srgbClr val="FFFF99"/>
          </a:solidFill>
          <a:ln w="317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8/1</a:t>
            </a:r>
            <a:br>
              <a:rPr lang="en-US" sz="1400" dirty="0">
                <a:latin typeface="Arial Narrow" panose="020B0606020202030204" pitchFamily="34" charset="0"/>
              </a:rPr>
            </a:br>
            <a:r>
              <a:rPr lang="en-US" sz="1400" dirty="0">
                <a:latin typeface="Arial Narrow" panose="020B0606020202030204" pitchFamily="34" charset="0"/>
              </a:rPr>
              <a:t>Form 365 Service Program Personnel Report</a:t>
            </a:r>
          </a:p>
        </p:txBody>
      </p:sp>
      <p:sp>
        <p:nvSpPr>
          <p:cNvPr id="70" name="TextBox 69">
            <a:extLst>
              <a:ext uri="{FF2B5EF4-FFF2-40B4-BE49-F238E27FC236}">
                <a16:creationId xmlns:a16="http://schemas.microsoft.com/office/drawing/2014/main" id="{EB96868D-8ED7-4443-8B4D-2AFC43E2BE1A}"/>
              </a:ext>
            </a:extLst>
          </p:cNvPr>
          <p:cNvSpPr txBox="1"/>
          <p:nvPr/>
        </p:nvSpPr>
        <p:spPr>
          <a:xfrm>
            <a:off x="1010265" y="5276895"/>
            <a:ext cx="1403826"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8/15</a:t>
            </a:r>
            <a:br>
              <a:rPr lang="en-US" sz="1400" dirty="0">
                <a:latin typeface="Arial Narrow" panose="020B0606020202030204" pitchFamily="34" charset="0"/>
              </a:rPr>
            </a:br>
            <a:r>
              <a:rPr lang="en-US" sz="1400" dirty="0">
                <a:latin typeface="Arial Narrow" panose="020B0606020202030204" pitchFamily="34" charset="0"/>
              </a:rPr>
              <a:t>Form 1295-1 Semiannual Council Audit</a:t>
            </a:r>
          </a:p>
        </p:txBody>
      </p:sp>
      <p:sp>
        <p:nvSpPr>
          <p:cNvPr id="72" name="TextBox 71">
            <a:extLst>
              <a:ext uri="{FF2B5EF4-FFF2-40B4-BE49-F238E27FC236}">
                <a16:creationId xmlns:a16="http://schemas.microsoft.com/office/drawing/2014/main" id="{C9F56DC6-FA09-488D-BC31-0661A0332E04}"/>
              </a:ext>
            </a:extLst>
          </p:cNvPr>
          <p:cNvSpPr txBox="1"/>
          <p:nvPr/>
        </p:nvSpPr>
        <p:spPr>
          <a:xfrm>
            <a:off x="1792585" y="2223252"/>
            <a:ext cx="1063767" cy="766300"/>
          </a:xfrm>
          <a:prstGeom prst="rect">
            <a:avLst/>
          </a:prstGeom>
          <a:noFill/>
          <a:ln w="317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9/1</a:t>
            </a:r>
            <a:br>
              <a:rPr lang="en-US" sz="1400" dirty="0">
                <a:latin typeface="Arial Narrow" panose="020B0606020202030204" pitchFamily="34" charset="0"/>
              </a:rPr>
            </a:br>
            <a:r>
              <a:rPr lang="en-US" sz="1400" dirty="0">
                <a:latin typeface="Arial Narrow" panose="020B0606020202030204" pitchFamily="34" charset="0"/>
              </a:rPr>
              <a:t>Convention Credentials</a:t>
            </a:r>
          </a:p>
        </p:txBody>
      </p:sp>
      <p:sp>
        <p:nvSpPr>
          <p:cNvPr id="74" name="TextBox 73">
            <a:extLst>
              <a:ext uri="{FF2B5EF4-FFF2-40B4-BE49-F238E27FC236}">
                <a16:creationId xmlns:a16="http://schemas.microsoft.com/office/drawing/2014/main" id="{6CA2A0D2-4CBB-4AFB-A809-8B1513C3E7A2}"/>
              </a:ext>
            </a:extLst>
          </p:cNvPr>
          <p:cNvSpPr txBox="1"/>
          <p:nvPr/>
        </p:nvSpPr>
        <p:spPr>
          <a:xfrm>
            <a:off x="2292414" y="4195715"/>
            <a:ext cx="1403825" cy="766300"/>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10/10</a:t>
            </a:r>
            <a:br>
              <a:rPr lang="en-US" sz="1400" dirty="0">
                <a:latin typeface="Arial Narrow" panose="020B0606020202030204" pitchFamily="34" charset="0"/>
              </a:rPr>
            </a:br>
            <a:r>
              <a:rPr lang="en-US" sz="1400" dirty="0">
                <a:latin typeface="Arial Narrow" panose="020B0606020202030204" pitchFamily="34" charset="0"/>
              </a:rPr>
              <a:t>Supreme Per Capita Due</a:t>
            </a:r>
          </a:p>
        </p:txBody>
      </p:sp>
      <p:sp>
        <p:nvSpPr>
          <p:cNvPr id="76" name="TextBox 75">
            <a:extLst>
              <a:ext uri="{FF2B5EF4-FFF2-40B4-BE49-F238E27FC236}">
                <a16:creationId xmlns:a16="http://schemas.microsoft.com/office/drawing/2014/main" id="{D6D644B5-5785-4518-83E1-65575E7E1029}"/>
              </a:ext>
            </a:extLst>
          </p:cNvPr>
          <p:cNvSpPr txBox="1"/>
          <p:nvPr/>
        </p:nvSpPr>
        <p:spPr>
          <a:xfrm>
            <a:off x="3819935" y="2541877"/>
            <a:ext cx="1271016" cy="535788"/>
          </a:xfrm>
          <a:prstGeom prst="rect">
            <a:avLst/>
          </a:prstGeom>
          <a:solidFill>
            <a:srgbClr val="00CC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12/15</a:t>
            </a:r>
            <a:br>
              <a:rPr lang="en-US" sz="1400" dirty="0">
                <a:latin typeface="Arial Narrow" panose="020B0606020202030204" pitchFamily="34" charset="0"/>
              </a:rPr>
            </a:br>
            <a:r>
              <a:rPr lang="en-US" sz="1400" dirty="0">
                <a:latin typeface="Arial Narrow" panose="020B0606020202030204" pitchFamily="34" charset="0"/>
              </a:rPr>
              <a:t>1st Billing Notice</a:t>
            </a:r>
          </a:p>
        </p:txBody>
      </p:sp>
      <p:sp>
        <p:nvSpPr>
          <p:cNvPr id="78" name="TextBox 77">
            <a:extLst>
              <a:ext uri="{FF2B5EF4-FFF2-40B4-BE49-F238E27FC236}">
                <a16:creationId xmlns:a16="http://schemas.microsoft.com/office/drawing/2014/main" id="{B1D489BA-67C3-4116-AE66-2756F476E485}"/>
              </a:ext>
            </a:extLst>
          </p:cNvPr>
          <p:cNvSpPr txBox="1"/>
          <p:nvPr/>
        </p:nvSpPr>
        <p:spPr>
          <a:xfrm>
            <a:off x="4491904" y="3947950"/>
            <a:ext cx="875717" cy="766300"/>
          </a:xfrm>
          <a:prstGeom prst="rect">
            <a:avLst/>
          </a:prstGeom>
          <a:solidFill>
            <a:srgbClr val="00CC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1/15</a:t>
            </a:r>
            <a:br>
              <a:rPr lang="en-US" sz="1400" dirty="0">
                <a:latin typeface="Arial Narrow" panose="020B0606020202030204" pitchFamily="34" charset="0"/>
              </a:rPr>
            </a:br>
            <a:r>
              <a:rPr lang="en-US" sz="1400" dirty="0">
                <a:latin typeface="Arial Narrow" panose="020B0606020202030204" pitchFamily="34" charset="0"/>
              </a:rPr>
              <a:t>2nd Billing Notice</a:t>
            </a:r>
          </a:p>
        </p:txBody>
      </p:sp>
      <p:sp>
        <p:nvSpPr>
          <p:cNvPr id="80" name="TextBox 79">
            <a:extLst>
              <a:ext uri="{FF2B5EF4-FFF2-40B4-BE49-F238E27FC236}">
                <a16:creationId xmlns:a16="http://schemas.microsoft.com/office/drawing/2014/main" id="{0E42B1A4-C630-44C7-8A21-F4A8214B00BC}"/>
              </a:ext>
            </a:extLst>
          </p:cNvPr>
          <p:cNvSpPr txBox="1"/>
          <p:nvPr/>
        </p:nvSpPr>
        <p:spPr>
          <a:xfrm>
            <a:off x="7590918" y="4110867"/>
            <a:ext cx="1479932" cy="996811"/>
          </a:xfrm>
          <a:prstGeom prst="rect">
            <a:avLst/>
          </a:prstGeom>
          <a:solidFill>
            <a:srgbClr val="FFFF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6/30</a:t>
            </a:r>
            <a:br>
              <a:rPr lang="en-US" sz="1400" dirty="0">
                <a:latin typeface="Arial Narrow" panose="020B0606020202030204" pitchFamily="34" charset="0"/>
              </a:rPr>
            </a:br>
            <a:r>
              <a:rPr lang="en-US" sz="1400" dirty="0">
                <a:latin typeface="Arial Narrow" panose="020B0606020202030204" pitchFamily="34" charset="0"/>
              </a:rPr>
              <a:t>Form SP-7 Columbian Award Application</a:t>
            </a:r>
          </a:p>
        </p:txBody>
      </p:sp>
      <p:sp>
        <p:nvSpPr>
          <p:cNvPr id="82" name="TextBox 81">
            <a:extLst>
              <a:ext uri="{FF2B5EF4-FFF2-40B4-BE49-F238E27FC236}">
                <a16:creationId xmlns:a16="http://schemas.microsoft.com/office/drawing/2014/main" id="{0ACFACC5-B7D8-421F-A06F-E5E43D560D72}"/>
              </a:ext>
            </a:extLst>
          </p:cNvPr>
          <p:cNvSpPr txBox="1"/>
          <p:nvPr/>
        </p:nvSpPr>
        <p:spPr>
          <a:xfrm>
            <a:off x="4929763" y="1349733"/>
            <a:ext cx="1319781" cy="996811"/>
          </a:xfrm>
          <a:prstGeom prst="rect">
            <a:avLst/>
          </a:prstGeom>
          <a:solidFill>
            <a:srgbClr val="FFFF99"/>
          </a:solid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1/31</a:t>
            </a:r>
            <a:br>
              <a:rPr lang="en-US" sz="1400" dirty="0">
                <a:latin typeface="Arial Narrow" panose="020B0606020202030204" pitchFamily="34" charset="0"/>
              </a:rPr>
            </a:br>
            <a:r>
              <a:rPr lang="en-US" sz="1400" dirty="0">
                <a:latin typeface="Arial Narrow" panose="020B0606020202030204" pitchFamily="34" charset="0"/>
              </a:rPr>
              <a:t>Form 1728 Annual Survey of Fraternal Activity</a:t>
            </a:r>
          </a:p>
        </p:txBody>
      </p:sp>
      <p:sp>
        <p:nvSpPr>
          <p:cNvPr id="84" name="TextBox 83">
            <a:extLst>
              <a:ext uri="{FF2B5EF4-FFF2-40B4-BE49-F238E27FC236}">
                <a16:creationId xmlns:a16="http://schemas.microsoft.com/office/drawing/2014/main" id="{2509DCE9-C6E2-4DCA-A18B-AFAAB8CD692F}"/>
              </a:ext>
            </a:extLst>
          </p:cNvPr>
          <p:cNvSpPr txBox="1"/>
          <p:nvPr/>
        </p:nvSpPr>
        <p:spPr>
          <a:xfrm>
            <a:off x="5229914" y="4772826"/>
            <a:ext cx="1206808"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2/15</a:t>
            </a:r>
            <a:br>
              <a:rPr lang="en-US" sz="1400" dirty="0">
                <a:latin typeface="Arial Narrow" panose="020B0606020202030204" pitchFamily="34" charset="0"/>
              </a:rPr>
            </a:br>
            <a:r>
              <a:rPr lang="en-US" sz="1400" dirty="0">
                <a:latin typeface="Arial Narrow" panose="020B0606020202030204" pitchFamily="34" charset="0"/>
              </a:rPr>
              <a:t>Form 1295-2 Semiannual Council Audit </a:t>
            </a:r>
          </a:p>
        </p:txBody>
      </p:sp>
      <p:sp>
        <p:nvSpPr>
          <p:cNvPr id="86" name="TextBox 85">
            <a:extLst>
              <a:ext uri="{FF2B5EF4-FFF2-40B4-BE49-F238E27FC236}">
                <a16:creationId xmlns:a16="http://schemas.microsoft.com/office/drawing/2014/main" id="{D7AEF6DD-BCFD-4103-B071-3444F6AF97C8}"/>
              </a:ext>
            </a:extLst>
          </p:cNvPr>
          <p:cNvSpPr txBox="1"/>
          <p:nvPr/>
        </p:nvSpPr>
        <p:spPr>
          <a:xfrm>
            <a:off x="6249544" y="2338109"/>
            <a:ext cx="1203200" cy="766300"/>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4/10</a:t>
            </a:r>
            <a:br>
              <a:rPr lang="en-US" sz="1400" dirty="0">
                <a:latin typeface="Arial Narrow" panose="020B0606020202030204" pitchFamily="34" charset="0"/>
              </a:rPr>
            </a:br>
            <a:r>
              <a:rPr lang="en-US" sz="1400" dirty="0">
                <a:latin typeface="Arial Narrow" panose="020B0606020202030204" pitchFamily="34" charset="0"/>
              </a:rPr>
              <a:t>Supreme Per Capita Due</a:t>
            </a:r>
          </a:p>
        </p:txBody>
      </p:sp>
      <p:sp>
        <p:nvSpPr>
          <p:cNvPr id="88" name="TextBox 87">
            <a:extLst>
              <a:ext uri="{FF2B5EF4-FFF2-40B4-BE49-F238E27FC236}">
                <a16:creationId xmlns:a16="http://schemas.microsoft.com/office/drawing/2014/main" id="{87DA9956-9291-4EF8-B151-68686D031398}"/>
              </a:ext>
            </a:extLst>
          </p:cNvPr>
          <p:cNvSpPr txBox="1"/>
          <p:nvPr/>
        </p:nvSpPr>
        <p:spPr>
          <a:xfrm>
            <a:off x="7117610" y="1628230"/>
            <a:ext cx="1486640" cy="535788"/>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5/1 </a:t>
            </a:r>
            <a:r>
              <a:rPr lang="en-US" sz="1400" b="1" dirty="0">
                <a:latin typeface="Arial Narrow" panose="020B0606020202030204" pitchFamily="34" charset="0"/>
              </a:rPr>
              <a:t>--------------</a:t>
            </a:r>
            <a:r>
              <a:rPr lang="en-US" sz="1400" dirty="0">
                <a:latin typeface="Arial Narrow" panose="020B0606020202030204" pitchFamily="34" charset="0"/>
              </a:rPr>
              <a:t> 6/15</a:t>
            </a:r>
            <a:br>
              <a:rPr lang="en-US" sz="1400" dirty="0">
                <a:latin typeface="Arial Narrow" panose="020B0606020202030204" pitchFamily="34" charset="0"/>
              </a:rPr>
            </a:br>
            <a:r>
              <a:rPr lang="en-US" sz="1400" dirty="0">
                <a:latin typeface="Arial Narrow" panose="020B0606020202030204" pitchFamily="34" charset="0"/>
              </a:rPr>
              <a:t>Council Elections</a:t>
            </a:r>
          </a:p>
        </p:txBody>
      </p:sp>
      <p:sp>
        <p:nvSpPr>
          <p:cNvPr id="93" name="TextBox 92">
            <a:extLst>
              <a:ext uri="{FF2B5EF4-FFF2-40B4-BE49-F238E27FC236}">
                <a16:creationId xmlns:a16="http://schemas.microsoft.com/office/drawing/2014/main" id="{08A584FC-911A-4DB4-A3EF-D5FFB7E81AE0}"/>
              </a:ext>
            </a:extLst>
          </p:cNvPr>
          <p:cNvSpPr txBox="1"/>
          <p:nvPr/>
        </p:nvSpPr>
        <p:spPr>
          <a:xfrm>
            <a:off x="7957938" y="2272789"/>
            <a:ext cx="1091095" cy="954107"/>
          </a:xfrm>
          <a:prstGeom prst="rect">
            <a:avLst/>
          </a:prstGeom>
          <a:noFill/>
          <a:ln w="9525">
            <a:solidFill>
              <a:schemeClr val="tx1"/>
            </a:solidFill>
          </a:ln>
        </p:spPr>
        <p:txBody>
          <a:bodyPr wrap="square" rtlCol="0">
            <a:spAutoFit/>
          </a:bodyPr>
          <a:lstStyle/>
          <a:p>
            <a:pPr algn="ctr"/>
            <a:r>
              <a:rPr lang="en-US" sz="1400" dirty="0">
                <a:solidFill>
                  <a:srgbClr val="0000FF"/>
                </a:solidFill>
                <a:latin typeface="Arial Narrow" panose="020B0606020202030204" pitchFamily="34" charset="0"/>
              </a:rPr>
              <a:t>6/30</a:t>
            </a:r>
          </a:p>
          <a:p>
            <a:pPr algn="ctr"/>
            <a:r>
              <a:rPr lang="en-US" sz="1400" dirty="0">
                <a:solidFill>
                  <a:srgbClr val="0000FF"/>
                </a:solidFill>
                <a:latin typeface="Arial Narrow" panose="020B0606020202030204" pitchFamily="34" charset="0"/>
              </a:rPr>
              <a:t>End of Fraternal Year</a:t>
            </a:r>
          </a:p>
        </p:txBody>
      </p:sp>
      <p:sp>
        <p:nvSpPr>
          <p:cNvPr id="95" name="TextBox 94">
            <a:extLst>
              <a:ext uri="{FF2B5EF4-FFF2-40B4-BE49-F238E27FC236}">
                <a16:creationId xmlns:a16="http://schemas.microsoft.com/office/drawing/2014/main" id="{724DA608-F866-4428-AC1A-1D3F57339FCB}"/>
              </a:ext>
            </a:extLst>
          </p:cNvPr>
          <p:cNvSpPr txBox="1"/>
          <p:nvPr/>
        </p:nvSpPr>
        <p:spPr>
          <a:xfrm>
            <a:off x="7590918" y="5271232"/>
            <a:ext cx="1479932" cy="996811"/>
          </a:xfrm>
          <a:prstGeom prst="rect">
            <a:avLst/>
          </a:prstGeom>
          <a:noFill/>
          <a:ln w="9525">
            <a:solidFill>
              <a:schemeClr val="tx1"/>
            </a:solidFill>
          </a:ln>
        </p:spPr>
        <p:txBody>
          <a:bodyPr wrap="square">
            <a:spAutoFit/>
          </a:bodyPr>
          <a:lstStyle/>
          <a:p>
            <a:pPr marL="0" marR="0" algn="ctr">
              <a:lnSpc>
                <a:spcPct val="107000"/>
              </a:lnSpc>
              <a:spcBef>
                <a:spcPts val="0"/>
              </a:spcBef>
              <a:spcAft>
                <a:spcPts val="0"/>
              </a:spcAft>
            </a:pPr>
            <a:r>
              <a:rPr lang="en-US" sz="1400" dirty="0">
                <a:latin typeface="Arial Narrow" panose="020B0606020202030204" pitchFamily="34" charset="0"/>
              </a:rPr>
              <a:t>6/30</a:t>
            </a:r>
            <a:br>
              <a:rPr lang="en-US" sz="1400" dirty="0">
                <a:latin typeface="Arial Narrow" panose="020B0606020202030204" pitchFamily="34" charset="0"/>
              </a:rPr>
            </a:br>
            <a:r>
              <a:rPr lang="en-US" sz="1400" dirty="0">
                <a:latin typeface="Arial Narrow" panose="020B0606020202030204" pitchFamily="34" charset="0"/>
              </a:rPr>
              <a:t>Form 2630 Annual Report KofC Round Table </a:t>
            </a:r>
          </a:p>
        </p:txBody>
      </p:sp>
      <p:pic>
        <p:nvPicPr>
          <p:cNvPr id="111" name="Picture 110">
            <a:extLst>
              <a:ext uri="{FF2B5EF4-FFF2-40B4-BE49-F238E27FC236}">
                <a16:creationId xmlns:a16="http://schemas.microsoft.com/office/drawing/2014/main" id="{62F09B42-4E3D-4122-A681-207467723ED6}"/>
              </a:ext>
            </a:extLst>
          </p:cNvPr>
          <p:cNvPicPr>
            <a:picLocks noChangeAspect="1"/>
          </p:cNvPicPr>
          <p:nvPr/>
        </p:nvPicPr>
        <p:blipFill>
          <a:blip r:embed="rId2"/>
          <a:stretch>
            <a:fillRect/>
          </a:stretch>
        </p:blipFill>
        <p:spPr>
          <a:xfrm>
            <a:off x="660262" y="3131082"/>
            <a:ext cx="8215631" cy="956392"/>
          </a:xfrm>
          <a:prstGeom prst="rect">
            <a:avLst/>
          </a:prstGeom>
        </p:spPr>
      </p:pic>
    </p:spTree>
    <p:extLst>
      <p:ext uri="{BB962C8B-B14F-4D97-AF65-F5344CB8AC3E}">
        <p14:creationId xmlns:p14="http://schemas.microsoft.com/office/powerpoint/2010/main" val="249065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1A5D8-682E-4621-9E97-C2F954F94F96}"/>
              </a:ext>
            </a:extLst>
          </p:cNvPr>
          <p:cNvSpPr>
            <a:spLocks noGrp="1"/>
          </p:cNvSpPr>
          <p:nvPr>
            <p:ph idx="1"/>
          </p:nvPr>
        </p:nvSpPr>
        <p:spPr>
          <a:xfrm>
            <a:off x="279400" y="1001145"/>
            <a:ext cx="8724899" cy="1949873"/>
          </a:xfrm>
        </p:spPr>
        <p:txBody>
          <a:bodyPr>
            <a:noAutofit/>
          </a:bodyPr>
          <a:lstStyle/>
          <a:p>
            <a:pPr marL="0" indent="0">
              <a:buNone/>
            </a:pPr>
            <a:r>
              <a:rPr lang="en-US" altLang="en-US" sz="3200" b="1" dirty="0">
                <a:effectLst>
                  <a:outerShdw blurRad="38100" dist="38100" dir="2700000" algn="tl">
                    <a:srgbClr val="000000">
                      <a:alpha val="43137"/>
                    </a:srgbClr>
                  </a:outerShdw>
                </a:effectLst>
                <a:latin typeface="Arial Narrow" panose="020B0606020202030204" pitchFamily="34" charset="0"/>
              </a:rPr>
              <a:t>1. Keep an account of member records</a:t>
            </a:r>
          </a:p>
          <a:p>
            <a:pPr marL="1028700" lvl="1" indent="-571500" defTabSz="457200"/>
            <a:r>
              <a:rPr lang="en-US" sz="2800" dirty="0">
                <a:latin typeface="Arial Narrow" panose="020B0606020202030204" pitchFamily="34" charset="0"/>
              </a:rPr>
              <a:t>Keep an account of the financial standing of all members.</a:t>
            </a:r>
          </a:p>
          <a:p>
            <a:pPr marL="1028700" lvl="1" indent="-571500" defTabSz="457200"/>
            <a:r>
              <a:rPr lang="en-US" sz="2800" dirty="0">
                <a:latin typeface="Arial Narrow" panose="020B0606020202030204" pitchFamily="34" charset="0"/>
              </a:rPr>
              <a:t>The FS is the accountant for the council. Keeps council financial records.</a:t>
            </a:r>
          </a:p>
          <a:p>
            <a:pPr marL="0" indent="0">
              <a:buNone/>
            </a:pPr>
            <a:endParaRPr lang="en-US" altLang="en-US" sz="3200" b="1" dirty="0">
              <a:effectLst>
                <a:outerShdw blurRad="38100" dist="38100" dir="2700000" algn="tl">
                  <a:srgbClr val="000000">
                    <a:alpha val="43137"/>
                  </a:srgbClr>
                </a:outerShdw>
              </a:effectLst>
              <a:latin typeface="Arial Narrow" panose="020B0606020202030204" pitchFamily="34" charset="0"/>
            </a:endParaRPr>
          </a:p>
        </p:txBody>
      </p:sp>
      <p:sp>
        <p:nvSpPr>
          <p:cNvPr id="6" name="Parallelogram 5">
            <a:extLst>
              <a:ext uri="{FF2B5EF4-FFF2-40B4-BE49-F238E27FC236}">
                <a16:creationId xmlns:a16="http://schemas.microsoft.com/office/drawing/2014/main" id="{E887843C-280A-406E-B408-3DE7A8651C2C}"/>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Your Responsibilities as FS</a:t>
            </a:r>
            <a:endParaRPr lang="en-US" sz="3600" dirty="0"/>
          </a:p>
        </p:txBody>
      </p:sp>
      <p:sp>
        <p:nvSpPr>
          <p:cNvPr id="2" name="Rectangle 1">
            <a:extLst>
              <a:ext uri="{FF2B5EF4-FFF2-40B4-BE49-F238E27FC236}">
                <a16:creationId xmlns:a16="http://schemas.microsoft.com/office/drawing/2014/main" id="{1C4BAA67-E3FD-45E3-8DA9-F41E6987FB47}"/>
              </a:ext>
            </a:extLst>
          </p:cNvPr>
          <p:cNvSpPr/>
          <p:nvPr/>
        </p:nvSpPr>
        <p:spPr>
          <a:xfrm>
            <a:off x="874259" y="2951018"/>
            <a:ext cx="7394575" cy="1842655"/>
          </a:xfrm>
          <a:prstGeom prst="rect">
            <a:avLst/>
          </a:prstGeom>
          <a:solidFill>
            <a:srgbClr val="FFFF99"/>
          </a:solidFill>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800" b="1" dirty="0">
                <a:solidFill>
                  <a:schemeClr val="tx1"/>
                </a:solidFill>
                <a:effectLst>
                  <a:outerShdw blurRad="38100" dist="38100" dir="2700000" algn="tl">
                    <a:srgbClr val="000000">
                      <a:alpha val="43137"/>
                    </a:srgbClr>
                  </a:outerShdw>
                </a:effectLst>
                <a:latin typeface="Arial Narrow" panose="020B0606020202030204" pitchFamily="34" charset="0"/>
              </a:rPr>
              <a:t>It is important to remember that the Financial Secretary of the Council has the ultimate responsibility of maintaining the official record of membership for his council, not Supreme.</a:t>
            </a:r>
          </a:p>
        </p:txBody>
      </p:sp>
      <p:sp>
        <p:nvSpPr>
          <p:cNvPr id="7" name="Content Placeholder 2">
            <a:extLst>
              <a:ext uri="{FF2B5EF4-FFF2-40B4-BE49-F238E27FC236}">
                <a16:creationId xmlns:a16="http://schemas.microsoft.com/office/drawing/2014/main" id="{F96303ED-F316-4C09-9A2A-C032107B3A7B}"/>
              </a:ext>
            </a:extLst>
          </p:cNvPr>
          <p:cNvSpPr txBox="1">
            <a:spLocks/>
          </p:cNvSpPr>
          <p:nvPr/>
        </p:nvSpPr>
        <p:spPr>
          <a:xfrm>
            <a:off x="685346" y="4887788"/>
            <a:ext cx="2781754" cy="2152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Narrow" panose="020B0606020202030204" pitchFamily="34" charset="0"/>
              </a:rPr>
              <a:t>This includes</a:t>
            </a:r>
          </a:p>
          <a:p>
            <a:pPr lvl="1"/>
            <a:r>
              <a:rPr lang="en-US" dirty="0">
                <a:latin typeface="Arial Narrow" panose="020B0606020202030204" pitchFamily="34" charset="0"/>
              </a:rPr>
              <a:t>Address</a:t>
            </a:r>
          </a:p>
          <a:p>
            <a:pPr lvl="1"/>
            <a:r>
              <a:rPr lang="en-US" dirty="0">
                <a:latin typeface="Arial Narrow" panose="020B0606020202030204" pitchFamily="34" charset="0"/>
              </a:rPr>
              <a:t>Phone Numbers</a:t>
            </a:r>
          </a:p>
          <a:p>
            <a:pPr lvl="1"/>
            <a:r>
              <a:rPr lang="en-US" dirty="0">
                <a:latin typeface="Arial Narrow" panose="020B0606020202030204" pitchFamily="34" charset="0"/>
              </a:rPr>
              <a:t>E-mail</a:t>
            </a:r>
          </a:p>
        </p:txBody>
      </p:sp>
      <p:sp>
        <p:nvSpPr>
          <p:cNvPr id="8" name="Content Placeholder 3">
            <a:extLst>
              <a:ext uri="{FF2B5EF4-FFF2-40B4-BE49-F238E27FC236}">
                <a16:creationId xmlns:a16="http://schemas.microsoft.com/office/drawing/2014/main" id="{10242953-52A2-4BBA-B478-BF969FBD205F}"/>
              </a:ext>
            </a:extLst>
          </p:cNvPr>
          <p:cNvSpPr txBox="1">
            <a:spLocks/>
          </p:cNvSpPr>
          <p:nvPr/>
        </p:nvSpPr>
        <p:spPr>
          <a:xfrm>
            <a:off x="2866571" y="4967566"/>
            <a:ext cx="2962729" cy="2152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latin typeface="Arial Narrow" panose="020B0606020202030204" pitchFamily="34" charset="0"/>
            </a:endParaRPr>
          </a:p>
          <a:p>
            <a:pPr lvl="1"/>
            <a:r>
              <a:rPr lang="en-US" dirty="0">
                <a:latin typeface="Arial Narrow" panose="020B0606020202030204" pitchFamily="34" charset="0"/>
              </a:rPr>
              <a:t>Dates of degrees</a:t>
            </a:r>
          </a:p>
          <a:p>
            <a:pPr lvl="1"/>
            <a:r>
              <a:rPr lang="en-US" dirty="0">
                <a:latin typeface="Arial Narrow" panose="020B0606020202030204" pitchFamily="34" charset="0"/>
              </a:rPr>
              <a:t>Spouse </a:t>
            </a:r>
          </a:p>
          <a:p>
            <a:endParaRPr lang="en-US" dirty="0"/>
          </a:p>
        </p:txBody>
      </p:sp>
      <p:sp>
        <p:nvSpPr>
          <p:cNvPr id="5" name="Content Placeholder 3">
            <a:extLst>
              <a:ext uri="{FF2B5EF4-FFF2-40B4-BE49-F238E27FC236}">
                <a16:creationId xmlns:a16="http://schemas.microsoft.com/office/drawing/2014/main" id="{31BF0E90-A501-4177-82F9-9FA0DAD8D74F}"/>
              </a:ext>
            </a:extLst>
          </p:cNvPr>
          <p:cNvSpPr txBox="1">
            <a:spLocks/>
          </p:cNvSpPr>
          <p:nvPr/>
        </p:nvSpPr>
        <p:spPr>
          <a:xfrm>
            <a:off x="5171621" y="4967566"/>
            <a:ext cx="2600779" cy="21526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dirty="0">
              <a:latin typeface="Arial Narrow" panose="020B0606020202030204" pitchFamily="34" charset="0"/>
            </a:endParaRPr>
          </a:p>
          <a:p>
            <a:pPr lvl="1"/>
            <a:r>
              <a:rPr lang="en-US" dirty="0">
                <a:latin typeface="Arial Narrow" panose="020B0606020202030204" pitchFamily="34" charset="0"/>
              </a:rPr>
              <a:t>Parish</a:t>
            </a:r>
          </a:p>
          <a:p>
            <a:pPr lvl="1"/>
            <a:r>
              <a:rPr lang="en-US" dirty="0">
                <a:latin typeface="Arial Narrow" panose="020B0606020202030204" pitchFamily="34" charset="0"/>
              </a:rPr>
              <a:t>Deaths</a:t>
            </a:r>
          </a:p>
          <a:p>
            <a:endParaRPr lang="en-US" dirty="0"/>
          </a:p>
        </p:txBody>
      </p:sp>
    </p:spTree>
    <p:extLst>
      <p:ext uri="{BB962C8B-B14F-4D97-AF65-F5344CB8AC3E}">
        <p14:creationId xmlns:p14="http://schemas.microsoft.com/office/powerpoint/2010/main" val="402821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21A5D8-682E-4621-9E97-C2F954F94F96}"/>
              </a:ext>
            </a:extLst>
          </p:cNvPr>
          <p:cNvSpPr>
            <a:spLocks noGrp="1"/>
          </p:cNvSpPr>
          <p:nvPr>
            <p:ph idx="1"/>
          </p:nvPr>
        </p:nvSpPr>
        <p:spPr>
          <a:xfrm>
            <a:off x="279400" y="1001145"/>
            <a:ext cx="8724899" cy="4931909"/>
          </a:xfrm>
        </p:spPr>
        <p:txBody>
          <a:bodyPr>
            <a:noAutofit/>
          </a:bodyPr>
          <a:lstStyle/>
          <a:p>
            <a:pPr marL="514350" indent="-514350">
              <a:buFont typeface="+mj-lt"/>
              <a:buAutoNum type="arabicPeriod" startAt="2"/>
            </a:pPr>
            <a:r>
              <a:rPr lang="en-US" altLang="en-US" sz="3200" b="1" dirty="0">
                <a:effectLst>
                  <a:outerShdw blurRad="38100" dist="38100" dir="2700000" algn="tl">
                    <a:srgbClr val="000000">
                      <a:alpha val="43137"/>
                    </a:srgbClr>
                  </a:outerShdw>
                </a:effectLst>
                <a:latin typeface="Arial Narrow" panose="020B0606020202030204" pitchFamily="34" charset="0"/>
              </a:rPr>
              <a:t>Collect and receive all money from any source and k</a:t>
            </a:r>
            <a:r>
              <a:rPr lang="en-US" sz="3200" b="1" dirty="0">
                <a:effectLst>
                  <a:outerShdw blurRad="38100" dist="38100" dir="2700000" algn="tl">
                    <a:srgbClr val="000000">
                      <a:alpha val="43137"/>
                    </a:srgbClr>
                  </a:outerShdw>
                </a:effectLst>
                <a:latin typeface="Arial Narrow" panose="020B0606020202030204" pitchFamily="34" charset="0"/>
              </a:rPr>
              <a:t>eep an accurate accounting of money flow for your council </a:t>
            </a:r>
          </a:p>
          <a:p>
            <a:pPr lvl="2"/>
            <a:r>
              <a:rPr lang="en-US" sz="2800" dirty="0">
                <a:latin typeface="Arial" panose="020B0604020202020204" pitchFamily="34" charset="0"/>
                <a:cs typeface="Arial" panose="020B0604020202020204" pitchFamily="34" charset="0"/>
              </a:rPr>
              <a:t>Dues from members</a:t>
            </a:r>
          </a:p>
          <a:p>
            <a:pPr lvl="2"/>
            <a:r>
              <a:rPr lang="en-US" sz="2800" dirty="0">
                <a:latin typeface="Arial" panose="020B0604020202020204" pitchFamily="34" charset="0"/>
                <a:cs typeface="Arial" panose="020B0604020202020204" pitchFamily="34" charset="0"/>
              </a:rPr>
              <a:t>Fundraisers</a:t>
            </a:r>
          </a:p>
          <a:p>
            <a:pPr lvl="2"/>
            <a:r>
              <a:rPr lang="en-US" sz="2800" dirty="0">
                <a:latin typeface="Arial" panose="020B0604020202020204" pitchFamily="34" charset="0"/>
                <a:cs typeface="Arial" panose="020B0604020202020204" pitchFamily="34" charset="0"/>
              </a:rPr>
              <a:t>Social events</a:t>
            </a:r>
          </a:p>
          <a:p>
            <a:pPr lvl="2"/>
            <a:r>
              <a:rPr lang="en-US" sz="2800" dirty="0">
                <a:latin typeface="Arial" panose="020B0604020202020204" pitchFamily="34" charset="0"/>
                <a:cs typeface="Arial" panose="020B0604020202020204" pitchFamily="34" charset="0"/>
              </a:rPr>
              <a:t>Special collections</a:t>
            </a:r>
          </a:p>
          <a:p>
            <a:pPr lvl="2"/>
            <a:r>
              <a:rPr lang="en-US" sz="2800" dirty="0">
                <a:latin typeface="Arial" panose="020B0604020202020204" pitchFamily="34" charset="0"/>
                <a:cs typeface="Arial" panose="020B0604020202020204" pitchFamily="34" charset="0"/>
              </a:rPr>
              <a:t>Athletic events</a:t>
            </a:r>
          </a:p>
          <a:p>
            <a:pPr lvl="2"/>
            <a:r>
              <a:rPr lang="en-US" sz="2800" dirty="0">
                <a:latin typeface="Arial" panose="020B0604020202020204" pitchFamily="34" charset="0"/>
                <a:cs typeface="Arial" panose="020B0604020202020204" pitchFamily="34" charset="0"/>
              </a:rPr>
              <a:t>Any other funds</a:t>
            </a:r>
          </a:p>
          <a:p>
            <a:pPr lvl="2"/>
            <a:r>
              <a:rPr lang="en-US" sz="2800" dirty="0">
                <a:latin typeface="Arial" panose="020B0604020202020204" pitchFamily="34" charset="0"/>
                <a:cs typeface="Arial" panose="020B0604020202020204" pitchFamily="34" charset="0"/>
              </a:rPr>
              <a:t>Keep an account of the financial standing of all members.</a:t>
            </a:r>
          </a:p>
          <a:p>
            <a:pPr lvl="2"/>
            <a:endParaRPr lang="en-US" sz="2800" dirty="0">
              <a:latin typeface="Arial Narrow" panose="020B0606020202030204" pitchFamily="34" charset="0"/>
            </a:endParaRPr>
          </a:p>
          <a:p>
            <a:pPr marL="0" indent="0">
              <a:buNone/>
            </a:pPr>
            <a:endParaRPr lang="en-US" sz="3200" b="1" dirty="0">
              <a:effectLst>
                <a:outerShdw blurRad="38100" dist="38100" dir="2700000" algn="tl">
                  <a:srgbClr val="000000">
                    <a:alpha val="43137"/>
                  </a:srgbClr>
                </a:outerShdw>
              </a:effectLst>
              <a:latin typeface="Arial Narrow" panose="020B0606020202030204" pitchFamily="34" charset="0"/>
            </a:endParaRPr>
          </a:p>
        </p:txBody>
      </p:sp>
      <p:sp>
        <p:nvSpPr>
          <p:cNvPr id="6" name="Parallelogram 5">
            <a:extLst>
              <a:ext uri="{FF2B5EF4-FFF2-40B4-BE49-F238E27FC236}">
                <a16:creationId xmlns:a16="http://schemas.microsoft.com/office/drawing/2014/main" id="{E887843C-280A-406E-B408-3DE7A8651C2C}"/>
              </a:ext>
            </a:extLst>
          </p:cNvPr>
          <p:cNvSpPr/>
          <p:nvPr/>
        </p:nvSpPr>
        <p:spPr>
          <a:xfrm>
            <a:off x="538845" y="305935"/>
            <a:ext cx="8065405" cy="580571"/>
          </a:xfrm>
          <a:prstGeom prst="parallelogram">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effectLst>
                  <a:outerShdw blurRad="38100" dist="38100" dir="2700000" algn="tl">
                    <a:srgbClr val="000000">
                      <a:alpha val="43137"/>
                    </a:srgbClr>
                  </a:outerShdw>
                </a:effectLst>
                <a:latin typeface="Arial Narrow" panose="020B0606020202030204" pitchFamily="34" charset="0"/>
              </a:rPr>
              <a:t>Your Responsibilities as FS</a:t>
            </a:r>
            <a:endParaRPr lang="en-US" sz="3600" dirty="0"/>
          </a:p>
        </p:txBody>
      </p:sp>
      <p:sp>
        <p:nvSpPr>
          <p:cNvPr id="2" name="Rectangle 1">
            <a:extLst>
              <a:ext uri="{FF2B5EF4-FFF2-40B4-BE49-F238E27FC236}">
                <a16:creationId xmlns:a16="http://schemas.microsoft.com/office/drawing/2014/main" id="{8B3ECB03-7C89-4BCB-818F-7C3F5465B468}"/>
              </a:ext>
            </a:extLst>
          </p:cNvPr>
          <p:cNvSpPr/>
          <p:nvPr/>
        </p:nvSpPr>
        <p:spPr>
          <a:xfrm>
            <a:off x="1305862" y="5957145"/>
            <a:ext cx="6671974" cy="523220"/>
          </a:xfrm>
          <a:prstGeom prst="rect">
            <a:avLst/>
          </a:prstGeom>
          <a:solidFill>
            <a:srgbClr val="FFFF99"/>
          </a:solidFill>
          <a:effectLst>
            <a:outerShdw blurRad="508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effectLst>
                  <a:outerShdw blurRad="38100" dist="38100" dir="2700000" algn="tl">
                    <a:srgbClr val="000000">
                      <a:alpha val="43137"/>
                    </a:srgbClr>
                  </a:outerShdw>
                </a:effectLst>
                <a:latin typeface="Arial Narrow" panose="020B0606020202030204" pitchFamily="34" charset="0"/>
              </a:rPr>
              <a:t>The FS Is the accountant for the council</a:t>
            </a:r>
            <a:r>
              <a:rPr lang="en-US" sz="2800" dirty="0">
                <a:solidFill>
                  <a:schemeClr val="tx1"/>
                </a:solidFill>
                <a:latin typeface="Arial Narrow" panose="020B0606020202030204" pitchFamily="34" charset="0"/>
              </a:rPr>
              <a:t>.</a:t>
            </a:r>
          </a:p>
        </p:txBody>
      </p:sp>
    </p:spTree>
    <p:extLst>
      <p:ext uri="{BB962C8B-B14F-4D97-AF65-F5344CB8AC3E}">
        <p14:creationId xmlns:p14="http://schemas.microsoft.com/office/powerpoint/2010/main" val="22788995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2602</TotalTime>
  <Words>2873</Words>
  <Application>Microsoft Office PowerPoint</Application>
  <PresentationFormat>On-screen Show (4:3)</PresentationFormat>
  <Paragraphs>396</Paragraphs>
  <Slides>66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66</vt:i4>
      </vt:variant>
    </vt:vector>
  </HeadingPairs>
  <TitlesOfParts>
    <vt:vector size="73" baseType="lpstr">
      <vt:lpstr>Arial</vt:lpstr>
      <vt:lpstr>Arial Narrow</vt:lpstr>
      <vt:lpstr>Calibri</vt:lpstr>
      <vt:lpstr>Calibri Light</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Notifies Supreme of Officers Chosen</vt:lpstr>
      <vt:lpstr>Form 185 Report of Officers Chosen for Term  Highly recommend you use the Online Form</vt:lpstr>
      <vt:lpstr>Form 365</vt:lpstr>
      <vt:lpstr>Service Personnel Chosen  Triggers SAFE Training and Supreme Communications</vt:lpstr>
      <vt:lpstr>Used by Supreme to Keep Tax Exempt Status Documents Service Hours of Council</vt:lpstr>
      <vt:lpstr>Form 1728 Annual Survey of Fraternal Activity  Hint: Request Service Hours when sending out 1st Dues Notices.    Offer an incentive. . Often under estimated</vt:lpstr>
      <vt:lpstr>Form 2630</vt:lpstr>
      <vt:lpstr> Annual Report KofC Round Table  You should file this form even if your Council only supports one Parish</vt:lpstr>
      <vt:lpstr>Documents Special Olympics Support</vt:lpstr>
      <vt:lpstr> Form 4584 Partnership Profile Report with Special Olympics  </vt:lpstr>
      <vt:lpstr>Required to Receive Your Rebate</vt:lpstr>
      <vt:lpstr> Form 2863 RSVP and Plaque Application or Form 10057 Food For Families Report Form  </vt:lpstr>
      <vt:lpstr>Fail to File Can Cause a Council to be Suspended</vt:lpstr>
      <vt:lpstr>Form 1295-1 Semiannual Council Audit (due August 15)  Form 1295-2 Semiannual Council Audit (due February 15)  Requires “Real” Signatures</vt:lpstr>
      <vt:lpstr>Not a KofC Form, Form 990N or Form 990EZ </vt:lpstr>
      <vt:lpstr>Federal Income Tax   Must file by the15th day of the 5th month after the end of your organization's accounting period. (If filing by fraternal year, form is due by Nov 15th)</vt:lpstr>
      <vt:lpstr>Not an Official Form, But is Required to be Submitted to State Secretary</vt:lpstr>
      <vt:lpstr>Convention Credentials  Requires “Real” Signatures and the must be embossed with Council Stamp</vt:lpstr>
      <vt:lpstr>PowerPoint Presentation</vt:lpstr>
      <vt:lpstr>Documents Charitable Activities of the Council</vt:lpstr>
      <vt:lpstr>Form SP-7 Columbian Award Application  File early (Mid May) to leave time if there are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Cases that warrant special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Secretary Training</dc:title>
  <dc:creator>diwilk@wilkworld.net</dc:creator>
  <cp:lastModifiedBy>Wilk, Jeffrey</cp:lastModifiedBy>
  <cp:revision>92</cp:revision>
  <dcterms:created xsi:type="dcterms:W3CDTF">2020-07-24T21:27:17Z</dcterms:created>
  <dcterms:modified xsi:type="dcterms:W3CDTF">2020-09-18T23:05:06Z</dcterms:modified>
</cp:coreProperties>
</file>